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 id="2147483665" r:id="rId2"/>
  </p:sldMasterIdLst>
  <p:notesMasterIdLst>
    <p:notesMasterId r:id="rId66"/>
  </p:notesMasterIdLst>
  <p:handoutMasterIdLst>
    <p:handoutMasterId r:id="rId67"/>
  </p:handoutMasterIdLst>
  <p:sldIdLst>
    <p:sldId id="489" r:id="rId3"/>
    <p:sldId id="494" r:id="rId4"/>
    <p:sldId id="356" r:id="rId5"/>
    <p:sldId id="357" r:id="rId6"/>
    <p:sldId id="358" r:id="rId7"/>
    <p:sldId id="359" r:id="rId8"/>
    <p:sldId id="360" r:id="rId9"/>
    <p:sldId id="361" r:id="rId10"/>
    <p:sldId id="362" r:id="rId11"/>
    <p:sldId id="520" r:id="rId12"/>
    <p:sldId id="373" r:id="rId13"/>
    <p:sldId id="374" r:id="rId14"/>
    <p:sldId id="375" r:id="rId15"/>
    <p:sldId id="376" r:id="rId16"/>
    <p:sldId id="377" r:id="rId17"/>
    <p:sldId id="522" r:id="rId18"/>
    <p:sldId id="378" r:id="rId19"/>
    <p:sldId id="379" r:id="rId20"/>
    <p:sldId id="389" r:id="rId21"/>
    <p:sldId id="390" r:id="rId22"/>
    <p:sldId id="393" r:id="rId23"/>
    <p:sldId id="397" r:id="rId24"/>
    <p:sldId id="395" r:id="rId25"/>
    <p:sldId id="491" r:id="rId26"/>
    <p:sldId id="492" r:id="rId27"/>
    <p:sldId id="512" r:id="rId28"/>
    <p:sldId id="516" r:id="rId29"/>
    <p:sldId id="496" r:id="rId30"/>
    <p:sldId id="495" r:id="rId31"/>
    <p:sldId id="497" r:id="rId32"/>
    <p:sldId id="498" r:id="rId33"/>
    <p:sldId id="499" r:id="rId34"/>
    <p:sldId id="500" r:id="rId35"/>
    <p:sldId id="501" r:id="rId36"/>
    <p:sldId id="502" r:id="rId37"/>
    <p:sldId id="503" r:id="rId38"/>
    <p:sldId id="504" r:id="rId39"/>
    <p:sldId id="517" r:id="rId40"/>
    <p:sldId id="519" r:id="rId41"/>
    <p:sldId id="505" r:id="rId42"/>
    <p:sldId id="506" r:id="rId43"/>
    <p:sldId id="507" r:id="rId44"/>
    <p:sldId id="508" r:id="rId45"/>
    <p:sldId id="509" r:id="rId46"/>
    <p:sldId id="523" r:id="rId47"/>
    <p:sldId id="510" r:id="rId48"/>
    <p:sldId id="511" r:id="rId49"/>
    <p:sldId id="524" r:id="rId50"/>
    <p:sldId id="514" r:id="rId51"/>
    <p:sldId id="534" r:id="rId52"/>
    <p:sldId id="526" r:id="rId53"/>
    <p:sldId id="536" r:id="rId54"/>
    <p:sldId id="537" r:id="rId55"/>
    <p:sldId id="538" r:id="rId56"/>
    <p:sldId id="539" r:id="rId57"/>
    <p:sldId id="533" r:id="rId58"/>
    <p:sldId id="535" r:id="rId59"/>
    <p:sldId id="527" r:id="rId60"/>
    <p:sldId id="528" r:id="rId61"/>
    <p:sldId id="529" r:id="rId62"/>
    <p:sldId id="530" r:id="rId63"/>
    <p:sldId id="531" r:id="rId64"/>
    <p:sldId id="532" r:id="rId65"/>
  </p:sldIdLst>
  <p:sldSz cx="9144000" cy="6858000" type="screen4x3"/>
  <p:notesSz cx="6669088" cy="9926638"/>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4">
          <p15:clr>
            <a:srgbClr val="A4A3A4"/>
          </p15:clr>
        </p15:guide>
        <p15:guide id="2" pos="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E10202"/>
    <a:srgbClr val="404040"/>
    <a:srgbClr val="808080"/>
    <a:srgbClr val="CCCCCC"/>
    <a:srgbClr val="005FA1"/>
    <a:srgbClr val="E17068"/>
    <a:srgbClr val="FE45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5" d="100"/>
          <a:sy n="85" d="100"/>
        </p:scale>
        <p:origin x="1554" y="84"/>
      </p:cViewPr>
      <p:guideLst>
        <p:guide orient="horz" pos="-4"/>
        <p:guide pos="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818FA3A6-F8C7-41A3-9787-1EC9D88AFFC6}"/>
              </a:ext>
            </a:extLst>
          </p:cNvPr>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Arial" charset="0"/>
              </a:defRPr>
            </a:lvl1pPr>
          </a:lstStyle>
          <a:p>
            <a:pPr>
              <a:defRPr/>
            </a:pPr>
            <a:endParaRPr lang="es-ES"/>
          </a:p>
        </p:txBody>
      </p:sp>
      <p:sp>
        <p:nvSpPr>
          <p:cNvPr id="78851" name="Rectangle 3">
            <a:extLst>
              <a:ext uri="{FF2B5EF4-FFF2-40B4-BE49-F238E27FC236}">
                <a16:creationId xmlns:a16="http://schemas.microsoft.com/office/drawing/2014/main" id="{7D8035E3-692D-4B44-A2B6-D66A5CFCD395}"/>
              </a:ext>
            </a:extLst>
          </p:cNvPr>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95A0B132-2D47-4921-8410-9A80C70BEF9B}" type="datetime1">
              <a:rPr lang="es-ES"/>
              <a:pPr>
                <a:defRPr/>
              </a:pPr>
              <a:t>26/08/2019</a:t>
            </a:fld>
            <a:endParaRPr lang="es-ES"/>
          </a:p>
        </p:txBody>
      </p:sp>
      <p:sp>
        <p:nvSpPr>
          <p:cNvPr id="78852" name="Rectangle 4">
            <a:extLst>
              <a:ext uri="{FF2B5EF4-FFF2-40B4-BE49-F238E27FC236}">
                <a16:creationId xmlns:a16="http://schemas.microsoft.com/office/drawing/2014/main" id="{3AA1EE67-CD28-4F1E-92B6-E3554BB14146}"/>
              </a:ext>
            </a:extLst>
          </p:cNvPr>
          <p:cNvSpPr>
            <a:spLocks noGrp="1" noChangeArrowheads="1"/>
          </p:cNvSpPr>
          <p:nvPr>
            <p:ph type="ftr" sz="quarter" idx="2"/>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Arial" charset="0"/>
              </a:defRPr>
            </a:lvl1pPr>
          </a:lstStyle>
          <a:p>
            <a:pPr>
              <a:defRPr/>
            </a:pPr>
            <a:endParaRPr lang="es-ES"/>
          </a:p>
        </p:txBody>
      </p:sp>
      <p:sp>
        <p:nvSpPr>
          <p:cNvPr id="78853" name="Rectangle 5">
            <a:extLst>
              <a:ext uri="{FF2B5EF4-FFF2-40B4-BE49-F238E27FC236}">
                <a16:creationId xmlns:a16="http://schemas.microsoft.com/office/drawing/2014/main" id="{4F8F7740-FC9C-4D25-923A-82E93CFD6E2B}"/>
              </a:ext>
            </a:extLst>
          </p:cNvPr>
          <p:cNvSpPr>
            <a:spLocks noGrp="1" noChangeArrowheads="1"/>
          </p:cNvSpPr>
          <p:nvPr>
            <p:ph type="sldNum" sz="quarter" idx="3"/>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2FA728D2-7BF4-4B39-9DD3-882FD3E1B2E5}" type="slidenum">
              <a:rPr lang="es-ES" altLang="es-CL"/>
              <a:pPr>
                <a:defRPr/>
              </a:pPr>
              <a:t>‹Nº›</a:t>
            </a:fld>
            <a:endParaRPr lang="es-ES" altLang="es-C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62DC51-8FFD-4E0D-A8BE-0DB9BADAD0DA}"/>
              </a:ext>
            </a:extLst>
          </p:cNvPr>
          <p:cNvSpPr>
            <a:spLocks noGrp="1"/>
          </p:cNvSpPr>
          <p:nvPr>
            <p:ph type="hdr" sz="quarter"/>
          </p:nvPr>
        </p:nvSpPr>
        <p:spPr>
          <a:xfrm>
            <a:off x="0" y="0"/>
            <a:ext cx="2889250" cy="496888"/>
          </a:xfrm>
          <a:prstGeom prst="rect">
            <a:avLst/>
          </a:prstGeom>
        </p:spPr>
        <p:txBody>
          <a:bodyPr vert="horz" wrap="square" lIns="91440" tIns="45720" rIns="91440" bIns="45720" numCol="1" anchor="t" anchorCtr="0" compatLnSpc="1">
            <a:prstTxWarp prst="textNoShape">
              <a:avLst/>
            </a:prstTxWarp>
          </a:bodyPr>
          <a:lstStyle>
            <a:lvl1pPr algn="l" eaLnBrk="1" hangingPunct="1">
              <a:defRPr sz="1200">
                <a:latin typeface="Calibri" charset="0"/>
              </a:defRPr>
            </a:lvl1pPr>
          </a:lstStyle>
          <a:p>
            <a:pPr>
              <a:defRPr/>
            </a:pPr>
            <a:endParaRPr lang="es-ES"/>
          </a:p>
        </p:txBody>
      </p:sp>
      <p:sp>
        <p:nvSpPr>
          <p:cNvPr id="3" name="Date Placeholder 2">
            <a:extLst>
              <a:ext uri="{FF2B5EF4-FFF2-40B4-BE49-F238E27FC236}">
                <a16:creationId xmlns:a16="http://schemas.microsoft.com/office/drawing/2014/main" id="{130E337F-6DDF-4629-BD09-3911115B2446}"/>
              </a:ext>
            </a:extLst>
          </p:cNvPr>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C776540-9841-4413-AB3C-C840BDCDB69F}" type="datetime1">
              <a:rPr lang="en-US"/>
              <a:pPr>
                <a:defRPr/>
              </a:pPr>
              <a:t>8/26/2019</a:t>
            </a:fld>
            <a:endParaRPr lang="en-US"/>
          </a:p>
        </p:txBody>
      </p:sp>
      <p:sp>
        <p:nvSpPr>
          <p:cNvPr id="4" name="Slide Image Placeholder 3">
            <a:extLst>
              <a:ext uri="{FF2B5EF4-FFF2-40B4-BE49-F238E27FC236}">
                <a16:creationId xmlns:a16="http://schemas.microsoft.com/office/drawing/2014/main" id="{5201A1A4-91AE-47C0-83F7-6EA001F8B324}"/>
              </a:ext>
            </a:extLst>
          </p:cNvPr>
          <p:cNvSpPr>
            <a:spLocks noGrp="1" noRot="1" noChangeAspect="1"/>
          </p:cNvSpPr>
          <p:nvPr>
            <p:ph type="sldImg" idx="2"/>
          </p:nvPr>
        </p:nvSpPr>
        <p:spPr>
          <a:xfrm>
            <a:off x="852488" y="744538"/>
            <a:ext cx="4964112"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ES" noProof="0"/>
          </a:p>
        </p:txBody>
      </p:sp>
      <p:sp>
        <p:nvSpPr>
          <p:cNvPr id="5" name="Notes Placeholder 4">
            <a:extLst>
              <a:ext uri="{FF2B5EF4-FFF2-40B4-BE49-F238E27FC236}">
                <a16:creationId xmlns:a16="http://schemas.microsoft.com/office/drawing/2014/main" id="{F1759B7A-DFE7-418E-A232-3135148BEB49}"/>
              </a:ext>
            </a:extLst>
          </p:cNvPr>
          <p:cNvSpPr>
            <a:spLocks noGrp="1"/>
          </p:cNvSpPr>
          <p:nvPr>
            <p:ph type="body" sz="quarter" idx="3"/>
          </p:nvPr>
        </p:nvSpPr>
        <p:spPr>
          <a:xfrm>
            <a:off x="666750" y="4714875"/>
            <a:ext cx="5335588"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FFC15C3-3849-4A20-8285-EEFAC178EE7A}"/>
              </a:ext>
            </a:extLst>
          </p:cNvPr>
          <p:cNvSpPr>
            <a:spLocks noGrp="1"/>
          </p:cNvSpPr>
          <p:nvPr>
            <p:ph type="ftr" sz="quarter" idx="4"/>
          </p:nvPr>
        </p:nvSpPr>
        <p:spPr>
          <a:xfrm>
            <a:off x="0" y="9428163"/>
            <a:ext cx="2889250" cy="496887"/>
          </a:xfrm>
          <a:prstGeom prst="rect">
            <a:avLst/>
          </a:prstGeom>
        </p:spPr>
        <p:txBody>
          <a:bodyPr vert="horz" wrap="square" lIns="91440" tIns="45720" rIns="91440" bIns="45720" numCol="1" anchor="b" anchorCtr="0" compatLnSpc="1">
            <a:prstTxWarp prst="textNoShape">
              <a:avLst/>
            </a:prstTxWarp>
          </a:bodyPr>
          <a:lstStyle>
            <a:lvl1pPr algn="l" eaLnBrk="1" hangingPunct="1">
              <a:defRPr sz="1200">
                <a:latin typeface="Calibri" charset="0"/>
              </a:defRPr>
            </a:lvl1pPr>
          </a:lstStyle>
          <a:p>
            <a:pPr>
              <a:defRPr/>
            </a:pPr>
            <a:endParaRPr lang="es-ES"/>
          </a:p>
        </p:txBody>
      </p:sp>
      <p:sp>
        <p:nvSpPr>
          <p:cNvPr id="7" name="Slide Number Placeholder 6">
            <a:extLst>
              <a:ext uri="{FF2B5EF4-FFF2-40B4-BE49-F238E27FC236}">
                <a16:creationId xmlns:a16="http://schemas.microsoft.com/office/drawing/2014/main" id="{9A4823FD-3233-46B7-B409-8DCFE76C45A0}"/>
              </a:ext>
            </a:extLst>
          </p:cNvPr>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3CC51DE-760D-445A-A9DD-B60DFB7185AF}" type="slidenum">
              <a:rPr lang="en-US" altLang="es-CL"/>
              <a:pPr>
                <a:defRPr/>
              </a:pPr>
              <a:t>‹Nº›</a:t>
            </a:fld>
            <a:endParaRPr lang="en-US" altLang="es-CL"/>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Marcador de imagen de diapositiva 1">
            <a:extLst>
              <a:ext uri="{FF2B5EF4-FFF2-40B4-BE49-F238E27FC236}">
                <a16:creationId xmlns:a16="http://schemas.microsoft.com/office/drawing/2014/main" id="{02A5581A-94E4-4336-95BC-E9116B900A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Marcador de notas 2">
            <a:extLst>
              <a:ext uri="{FF2B5EF4-FFF2-40B4-BE49-F238E27FC236}">
                <a16:creationId xmlns:a16="http://schemas.microsoft.com/office/drawing/2014/main" id="{1DCFB694-F071-4F63-979F-27BAACD027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
        <p:nvSpPr>
          <p:cNvPr id="37892" name="Marcador de número de diapositiva 3">
            <a:extLst>
              <a:ext uri="{FF2B5EF4-FFF2-40B4-BE49-F238E27FC236}">
                <a16:creationId xmlns:a16="http://schemas.microsoft.com/office/drawing/2014/main" id="{EE3B7551-E43A-4D05-B5C0-6A324A9053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fld id="{F8998FF5-3431-4A5B-897A-0F5DB60DBDCC}" type="slidenum">
              <a:rPr lang="en-US" altLang="es-CL" smtClean="0">
                <a:latin typeface="Calibri" panose="020F0502020204030204" pitchFamily="34" charset="0"/>
              </a:rPr>
              <a:pPr/>
              <a:t>10</a:t>
            </a:fld>
            <a:endParaRPr lang="en-US" altLang="es-CL">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19FEE2F5-7403-4055-A930-82096F7148C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65A58125-D3B7-464A-B116-789DB3664712}" type="slidenum">
              <a:rPr lang="es-ES" altLang="es-CL" smtClean="0">
                <a:ea typeface="MS PGothic" panose="020B0600070205080204" pitchFamily="34" charset="-128"/>
              </a:rPr>
              <a:pPr>
                <a:spcBef>
                  <a:spcPct val="0"/>
                </a:spcBef>
              </a:pPr>
              <a:t>36</a:t>
            </a:fld>
            <a:endParaRPr lang="es-ES" altLang="es-CL">
              <a:ea typeface="MS PGothic" panose="020B0600070205080204" pitchFamily="34" charset="-128"/>
            </a:endParaRPr>
          </a:p>
        </p:txBody>
      </p:sp>
      <p:sp>
        <p:nvSpPr>
          <p:cNvPr id="73731" name="Rectangle 2">
            <a:extLst>
              <a:ext uri="{FF2B5EF4-FFF2-40B4-BE49-F238E27FC236}">
                <a16:creationId xmlns:a16="http://schemas.microsoft.com/office/drawing/2014/main" id="{36D3F38A-70D9-4AB3-AF42-578D51D5C847}"/>
              </a:ext>
            </a:extLst>
          </p:cNvPr>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a:extLst>
              <a:ext uri="{FF2B5EF4-FFF2-40B4-BE49-F238E27FC236}">
                <a16:creationId xmlns:a16="http://schemas.microsoft.com/office/drawing/2014/main" id="{4E08BE77-8274-487E-9733-9500820B322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E29E5BDA-D63D-489C-BA3C-CDAEDF3AB0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1D6AA2BD-DC6E-4D0F-B1E8-1293F806E6EE}" type="slidenum">
              <a:rPr lang="es-ES" altLang="es-CL" smtClean="0">
                <a:ea typeface="MS PGothic" panose="020B0600070205080204" pitchFamily="34" charset="-128"/>
              </a:rPr>
              <a:pPr>
                <a:spcBef>
                  <a:spcPct val="0"/>
                </a:spcBef>
              </a:pPr>
              <a:t>37</a:t>
            </a:fld>
            <a:endParaRPr lang="es-ES" altLang="es-CL">
              <a:ea typeface="MS PGothic" panose="020B0600070205080204" pitchFamily="34" charset="-128"/>
            </a:endParaRPr>
          </a:p>
        </p:txBody>
      </p:sp>
      <p:sp>
        <p:nvSpPr>
          <p:cNvPr id="75779" name="Rectangle 2">
            <a:extLst>
              <a:ext uri="{FF2B5EF4-FFF2-40B4-BE49-F238E27FC236}">
                <a16:creationId xmlns:a16="http://schemas.microsoft.com/office/drawing/2014/main" id="{4E34C399-0A28-449B-AD65-6EC48A5F33BC}"/>
              </a:ext>
            </a:extLst>
          </p:cNvPr>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a:extLst>
              <a:ext uri="{FF2B5EF4-FFF2-40B4-BE49-F238E27FC236}">
                <a16:creationId xmlns:a16="http://schemas.microsoft.com/office/drawing/2014/main" id="{ADE85216-DFEB-4428-BB3F-56908372A7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2B4333CA-72E1-4FB1-832D-35521415B7A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A774AD8E-F63C-4126-A5F8-EE1BB07D3B3E}" type="slidenum">
              <a:rPr lang="es-ES" altLang="es-CL" smtClean="0">
                <a:ea typeface="MS PGothic" panose="020B0600070205080204" pitchFamily="34" charset="-128"/>
              </a:rPr>
              <a:pPr>
                <a:spcBef>
                  <a:spcPct val="0"/>
                </a:spcBef>
              </a:pPr>
              <a:t>28</a:t>
            </a:fld>
            <a:endParaRPr lang="es-ES" altLang="es-CL">
              <a:ea typeface="MS PGothic" panose="020B0600070205080204" pitchFamily="34" charset="-128"/>
            </a:endParaRPr>
          </a:p>
        </p:txBody>
      </p:sp>
      <p:sp>
        <p:nvSpPr>
          <p:cNvPr id="57347" name="Rectangle 2">
            <a:extLst>
              <a:ext uri="{FF2B5EF4-FFF2-40B4-BE49-F238E27FC236}">
                <a16:creationId xmlns:a16="http://schemas.microsoft.com/office/drawing/2014/main" id="{E7A42327-3B03-4B44-A1A1-26B1A39A8714}"/>
              </a:ext>
            </a:extLst>
          </p:cNvPr>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a:extLst>
              <a:ext uri="{FF2B5EF4-FFF2-40B4-BE49-F238E27FC236}">
                <a16:creationId xmlns:a16="http://schemas.microsoft.com/office/drawing/2014/main" id="{A12AE7E6-49A4-451A-91B6-2DB60184B96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529A6FE2-5DF3-4E8B-8103-F5024AA6C83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88D9CBC9-54A3-4539-B420-43437CAAA685}" type="slidenum">
              <a:rPr lang="es-ES" altLang="es-CL" smtClean="0">
                <a:ea typeface="MS PGothic" panose="020B0600070205080204" pitchFamily="34" charset="-128"/>
              </a:rPr>
              <a:pPr>
                <a:spcBef>
                  <a:spcPct val="0"/>
                </a:spcBef>
              </a:pPr>
              <a:t>29</a:t>
            </a:fld>
            <a:endParaRPr lang="es-ES" altLang="es-CL">
              <a:ea typeface="MS PGothic" panose="020B0600070205080204" pitchFamily="34" charset="-128"/>
            </a:endParaRPr>
          </a:p>
        </p:txBody>
      </p:sp>
      <p:sp>
        <p:nvSpPr>
          <p:cNvPr id="59395" name="Rectangle 2">
            <a:extLst>
              <a:ext uri="{FF2B5EF4-FFF2-40B4-BE49-F238E27FC236}">
                <a16:creationId xmlns:a16="http://schemas.microsoft.com/office/drawing/2014/main" id="{A361D717-D38E-4261-87B9-9D9BDE707E13}"/>
              </a:ext>
            </a:extLst>
          </p:cNvPr>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a:extLst>
              <a:ext uri="{FF2B5EF4-FFF2-40B4-BE49-F238E27FC236}">
                <a16:creationId xmlns:a16="http://schemas.microsoft.com/office/drawing/2014/main" id="{C32A76B3-3592-444F-9EA7-B09C25F73AC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11AC0B00-06CB-4AED-B2E6-8C296F719FC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3BD5F6C1-CFD0-4A96-944C-253CFAA7580E}" type="slidenum">
              <a:rPr lang="es-ES" altLang="es-CL" smtClean="0">
                <a:ea typeface="MS PGothic" panose="020B0600070205080204" pitchFamily="34" charset="-128"/>
              </a:rPr>
              <a:pPr>
                <a:spcBef>
                  <a:spcPct val="0"/>
                </a:spcBef>
              </a:pPr>
              <a:t>30</a:t>
            </a:fld>
            <a:endParaRPr lang="es-ES" altLang="es-CL">
              <a:ea typeface="MS PGothic" panose="020B0600070205080204" pitchFamily="34" charset="-128"/>
            </a:endParaRPr>
          </a:p>
        </p:txBody>
      </p:sp>
      <p:sp>
        <p:nvSpPr>
          <p:cNvPr id="61443" name="Rectangle 2">
            <a:extLst>
              <a:ext uri="{FF2B5EF4-FFF2-40B4-BE49-F238E27FC236}">
                <a16:creationId xmlns:a16="http://schemas.microsoft.com/office/drawing/2014/main" id="{D78A6E97-6A41-4856-8B04-7FA90C184E6D}"/>
              </a:ext>
            </a:extLst>
          </p:cNvPr>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a:extLst>
              <a:ext uri="{FF2B5EF4-FFF2-40B4-BE49-F238E27FC236}">
                <a16:creationId xmlns:a16="http://schemas.microsoft.com/office/drawing/2014/main" id="{3F879A80-E065-4209-B493-4B0781F2292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A12723F5-4007-476B-B004-D532F6340E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8B43C98C-921A-4705-91AC-AA90483C1C3A}" type="slidenum">
              <a:rPr lang="es-ES" altLang="es-CL" smtClean="0">
                <a:ea typeface="MS PGothic" panose="020B0600070205080204" pitchFamily="34" charset="-128"/>
              </a:rPr>
              <a:pPr>
                <a:spcBef>
                  <a:spcPct val="0"/>
                </a:spcBef>
              </a:pPr>
              <a:t>31</a:t>
            </a:fld>
            <a:endParaRPr lang="es-ES" altLang="es-CL">
              <a:ea typeface="MS PGothic" panose="020B0600070205080204" pitchFamily="34" charset="-128"/>
            </a:endParaRPr>
          </a:p>
        </p:txBody>
      </p:sp>
      <p:sp>
        <p:nvSpPr>
          <p:cNvPr id="63491" name="Rectangle 2">
            <a:extLst>
              <a:ext uri="{FF2B5EF4-FFF2-40B4-BE49-F238E27FC236}">
                <a16:creationId xmlns:a16="http://schemas.microsoft.com/office/drawing/2014/main" id="{C3B6EFB2-B535-4846-9873-329355E8D4F0}"/>
              </a:ext>
            </a:extLst>
          </p:cNvPr>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a:extLst>
              <a:ext uri="{FF2B5EF4-FFF2-40B4-BE49-F238E27FC236}">
                <a16:creationId xmlns:a16="http://schemas.microsoft.com/office/drawing/2014/main" id="{83EFCAB0-E6B8-47AD-9DE1-4E80CDD45DA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C7932DB5-796D-4068-818A-0E43B5AC09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62B8462C-6BF6-4627-BFD4-CF342DB3C3AE}" type="slidenum">
              <a:rPr lang="es-ES" altLang="es-CL" smtClean="0">
                <a:ea typeface="MS PGothic" panose="020B0600070205080204" pitchFamily="34" charset="-128"/>
              </a:rPr>
              <a:pPr>
                <a:spcBef>
                  <a:spcPct val="0"/>
                </a:spcBef>
              </a:pPr>
              <a:t>32</a:t>
            </a:fld>
            <a:endParaRPr lang="es-ES" altLang="es-CL">
              <a:ea typeface="MS PGothic" panose="020B0600070205080204" pitchFamily="34" charset="-128"/>
            </a:endParaRPr>
          </a:p>
        </p:txBody>
      </p:sp>
      <p:sp>
        <p:nvSpPr>
          <p:cNvPr id="65539" name="Rectangle 2">
            <a:extLst>
              <a:ext uri="{FF2B5EF4-FFF2-40B4-BE49-F238E27FC236}">
                <a16:creationId xmlns:a16="http://schemas.microsoft.com/office/drawing/2014/main" id="{1F7C0D2F-3A5C-45E0-AC29-D7F7E677117B}"/>
              </a:ext>
            </a:extLst>
          </p:cNvPr>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a:extLst>
              <a:ext uri="{FF2B5EF4-FFF2-40B4-BE49-F238E27FC236}">
                <a16:creationId xmlns:a16="http://schemas.microsoft.com/office/drawing/2014/main" id="{7B7FD75D-964D-46AD-8A99-0BE5BA3323B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564EC524-1BEE-4B53-86FA-70CC2CE4D30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BCE54B69-1340-415B-91E5-3806268B4DD7}" type="slidenum">
              <a:rPr lang="es-ES" altLang="es-CL" smtClean="0">
                <a:ea typeface="MS PGothic" panose="020B0600070205080204" pitchFamily="34" charset="-128"/>
              </a:rPr>
              <a:pPr>
                <a:spcBef>
                  <a:spcPct val="0"/>
                </a:spcBef>
              </a:pPr>
              <a:t>33</a:t>
            </a:fld>
            <a:endParaRPr lang="es-ES" altLang="es-CL">
              <a:ea typeface="MS PGothic" panose="020B0600070205080204" pitchFamily="34" charset="-128"/>
            </a:endParaRPr>
          </a:p>
        </p:txBody>
      </p:sp>
      <p:sp>
        <p:nvSpPr>
          <p:cNvPr id="67587" name="Rectangle 2">
            <a:extLst>
              <a:ext uri="{FF2B5EF4-FFF2-40B4-BE49-F238E27FC236}">
                <a16:creationId xmlns:a16="http://schemas.microsoft.com/office/drawing/2014/main" id="{98CAFED0-0656-4BD3-878D-1D3A1D70396C}"/>
              </a:ext>
            </a:extLst>
          </p:cNvPr>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a:extLst>
              <a:ext uri="{FF2B5EF4-FFF2-40B4-BE49-F238E27FC236}">
                <a16:creationId xmlns:a16="http://schemas.microsoft.com/office/drawing/2014/main" id="{7556960A-1A31-4375-B865-646CC4F133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ACD19C6D-80C2-4B84-8290-E3C61BEBD5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91ED13E9-7A7A-4E08-96D7-75016282DB15}" type="slidenum">
              <a:rPr lang="es-ES" altLang="es-CL" smtClean="0">
                <a:ea typeface="MS PGothic" panose="020B0600070205080204" pitchFamily="34" charset="-128"/>
              </a:rPr>
              <a:pPr>
                <a:spcBef>
                  <a:spcPct val="0"/>
                </a:spcBef>
              </a:pPr>
              <a:t>34</a:t>
            </a:fld>
            <a:endParaRPr lang="es-ES" altLang="es-CL">
              <a:ea typeface="MS PGothic" panose="020B0600070205080204" pitchFamily="34" charset="-128"/>
            </a:endParaRPr>
          </a:p>
        </p:txBody>
      </p:sp>
      <p:sp>
        <p:nvSpPr>
          <p:cNvPr id="69635" name="Rectangle 2">
            <a:extLst>
              <a:ext uri="{FF2B5EF4-FFF2-40B4-BE49-F238E27FC236}">
                <a16:creationId xmlns:a16="http://schemas.microsoft.com/office/drawing/2014/main" id="{BD38DBF6-FCE6-46BD-9C58-3583CEF52B3E}"/>
              </a:ext>
            </a:extLst>
          </p:cNvPr>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6" name="Rectangle 3">
            <a:extLst>
              <a:ext uri="{FF2B5EF4-FFF2-40B4-BE49-F238E27FC236}">
                <a16:creationId xmlns:a16="http://schemas.microsoft.com/office/drawing/2014/main" id="{3458AEE5-CA7D-499F-B307-D87DA19CAC9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2D75D4F0-86DA-4FCF-9555-B9E7C0FAD3C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0F1A19C4-A585-4F2C-8AB8-D5D4538ADAE5}" type="slidenum">
              <a:rPr lang="es-ES" altLang="es-CL" smtClean="0">
                <a:ea typeface="MS PGothic" panose="020B0600070205080204" pitchFamily="34" charset="-128"/>
              </a:rPr>
              <a:pPr>
                <a:spcBef>
                  <a:spcPct val="0"/>
                </a:spcBef>
              </a:pPr>
              <a:t>35</a:t>
            </a:fld>
            <a:endParaRPr lang="es-ES" altLang="es-CL">
              <a:ea typeface="MS PGothic" panose="020B0600070205080204" pitchFamily="34" charset="-128"/>
            </a:endParaRPr>
          </a:p>
        </p:txBody>
      </p:sp>
      <p:sp>
        <p:nvSpPr>
          <p:cNvPr id="71683" name="Rectangle 2">
            <a:extLst>
              <a:ext uri="{FF2B5EF4-FFF2-40B4-BE49-F238E27FC236}">
                <a16:creationId xmlns:a16="http://schemas.microsoft.com/office/drawing/2014/main" id="{C11A91E1-F654-4AD1-9A2E-933DB969DF11}"/>
              </a:ext>
            </a:extLst>
          </p:cNvPr>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a:extLst>
              <a:ext uri="{FF2B5EF4-FFF2-40B4-BE49-F238E27FC236}">
                <a16:creationId xmlns:a16="http://schemas.microsoft.com/office/drawing/2014/main" id="{36D7EB1E-F903-42F2-9910-43BBE827F4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C1A1936-170B-45DD-818D-C1186E8ADF1B}"/>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B76F791C-A803-4DEE-9D3F-0849C79C0E7D}" type="datetime1">
              <a:rPr lang="en-US"/>
              <a:pPr>
                <a:defRPr/>
              </a:pPr>
              <a:t>8/26/2019</a:t>
            </a:fld>
            <a:endParaRPr lang="en-US"/>
          </a:p>
        </p:txBody>
      </p:sp>
      <p:sp>
        <p:nvSpPr>
          <p:cNvPr id="5" name="Footer Placeholder 4">
            <a:extLst>
              <a:ext uri="{FF2B5EF4-FFF2-40B4-BE49-F238E27FC236}">
                <a16:creationId xmlns:a16="http://schemas.microsoft.com/office/drawing/2014/main" id="{D3CFAA10-9629-43F1-8385-CFE710A45365}"/>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5">
            <a:extLst>
              <a:ext uri="{FF2B5EF4-FFF2-40B4-BE49-F238E27FC236}">
                <a16:creationId xmlns:a16="http://schemas.microsoft.com/office/drawing/2014/main" id="{DD65D27D-DE7A-4768-A4DF-DA1977723DAE}"/>
              </a:ext>
            </a:extLst>
          </p:cNvPr>
          <p:cNvSpPr>
            <a:spLocks noGrp="1"/>
          </p:cNvSpPr>
          <p:nvPr>
            <p:ph type="sldNum" sz="quarter" idx="12"/>
          </p:nvPr>
        </p:nvSpPr>
        <p:spPr/>
        <p:txBody>
          <a:bodyPr/>
          <a:lstStyle>
            <a:lvl1pPr>
              <a:defRPr/>
            </a:lvl1pPr>
          </a:lstStyle>
          <a:p>
            <a:pPr>
              <a:defRPr/>
            </a:pPr>
            <a:fld id="{09698701-2CF4-4E77-8775-0248EB639FC2}" type="slidenum">
              <a:rPr lang="en-US" altLang="es-CL"/>
              <a:pPr>
                <a:defRPr/>
              </a:pPr>
              <a:t>‹Nº›</a:t>
            </a:fld>
            <a:endParaRPr lang="en-US" altLang="es-CL"/>
          </a:p>
        </p:txBody>
      </p:sp>
    </p:spTree>
    <p:extLst>
      <p:ext uri="{BB962C8B-B14F-4D97-AF65-F5344CB8AC3E}">
        <p14:creationId xmlns:p14="http://schemas.microsoft.com/office/powerpoint/2010/main" val="178085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a:extLst>
              <a:ext uri="{FF2B5EF4-FFF2-40B4-BE49-F238E27FC236}">
                <a16:creationId xmlns:a16="http://schemas.microsoft.com/office/drawing/2014/main" id="{8F3A5D77-9C8A-4219-901B-8B1E079D1164}"/>
              </a:ext>
            </a:extLst>
          </p:cNvPr>
          <p:cNvSpPr>
            <a:spLocks noGrp="1"/>
          </p:cNvSpPr>
          <p:nvPr>
            <p:ph type="ftr" sz="quarter" idx="10"/>
          </p:nvPr>
        </p:nvSpPr>
        <p:spPr/>
        <p:txBody>
          <a:bodyPr/>
          <a:lstStyle>
            <a:lvl1pPr>
              <a:defRPr/>
            </a:lvl1pPr>
          </a:lstStyle>
          <a:p>
            <a:pPr>
              <a:defRPr/>
            </a:pPr>
            <a:endParaRPr lang="es-ES"/>
          </a:p>
        </p:txBody>
      </p:sp>
      <p:sp>
        <p:nvSpPr>
          <p:cNvPr id="5" name="Slide Number Placeholder 5">
            <a:extLst>
              <a:ext uri="{FF2B5EF4-FFF2-40B4-BE49-F238E27FC236}">
                <a16:creationId xmlns:a16="http://schemas.microsoft.com/office/drawing/2014/main" id="{3A247460-F7B4-4558-BC40-17BFFE18C252}"/>
              </a:ext>
            </a:extLst>
          </p:cNvPr>
          <p:cNvSpPr>
            <a:spLocks noGrp="1"/>
          </p:cNvSpPr>
          <p:nvPr>
            <p:ph type="sldNum" sz="quarter" idx="11"/>
          </p:nvPr>
        </p:nvSpPr>
        <p:spPr/>
        <p:txBody>
          <a:bodyPr/>
          <a:lstStyle>
            <a:lvl1pPr>
              <a:defRPr/>
            </a:lvl1pPr>
          </a:lstStyle>
          <a:p>
            <a:pPr>
              <a:defRPr/>
            </a:pPr>
            <a:fld id="{1C0B577F-075B-4EB2-854E-5E543589B20A}" type="slidenum">
              <a:rPr lang="en-US" altLang="es-CL"/>
              <a:pPr>
                <a:defRPr/>
              </a:pPr>
              <a:t>‹Nº›</a:t>
            </a:fld>
            <a:endParaRPr lang="en-US" altLang="es-CL"/>
          </a:p>
        </p:txBody>
      </p:sp>
    </p:spTree>
    <p:extLst>
      <p:ext uri="{BB962C8B-B14F-4D97-AF65-F5344CB8AC3E}">
        <p14:creationId xmlns:p14="http://schemas.microsoft.com/office/powerpoint/2010/main" val="2242189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a:extLst>
              <a:ext uri="{FF2B5EF4-FFF2-40B4-BE49-F238E27FC236}">
                <a16:creationId xmlns:a16="http://schemas.microsoft.com/office/drawing/2014/main" id="{C614303A-2BE0-490C-BD56-9513462263FD}"/>
              </a:ext>
            </a:extLst>
          </p:cNvPr>
          <p:cNvSpPr>
            <a:spLocks noGrp="1"/>
          </p:cNvSpPr>
          <p:nvPr>
            <p:ph type="ftr" sz="quarter" idx="10"/>
          </p:nvPr>
        </p:nvSpPr>
        <p:spPr/>
        <p:txBody>
          <a:bodyPr/>
          <a:lstStyle>
            <a:lvl1pPr>
              <a:defRPr/>
            </a:lvl1pPr>
          </a:lstStyle>
          <a:p>
            <a:pPr>
              <a:defRPr/>
            </a:pPr>
            <a:endParaRPr lang="es-ES"/>
          </a:p>
        </p:txBody>
      </p:sp>
      <p:sp>
        <p:nvSpPr>
          <p:cNvPr id="5" name="Slide Number Placeholder 5">
            <a:extLst>
              <a:ext uri="{FF2B5EF4-FFF2-40B4-BE49-F238E27FC236}">
                <a16:creationId xmlns:a16="http://schemas.microsoft.com/office/drawing/2014/main" id="{F909D524-220B-42ED-8C4D-9B3D341FB362}"/>
              </a:ext>
            </a:extLst>
          </p:cNvPr>
          <p:cNvSpPr>
            <a:spLocks noGrp="1"/>
          </p:cNvSpPr>
          <p:nvPr>
            <p:ph type="sldNum" sz="quarter" idx="11"/>
          </p:nvPr>
        </p:nvSpPr>
        <p:spPr/>
        <p:txBody>
          <a:bodyPr/>
          <a:lstStyle>
            <a:lvl1pPr>
              <a:defRPr/>
            </a:lvl1pPr>
          </a:lstStyle>
          <a:p>
            <a:pPr>
              <a:defRPr/>
            </a:pPr>
            <a:fld id="{7A0217CA-0BB3-4E71-9F49-59C586CDAA4B}" type="slidenum">
              <a:rPr lang="en-US" altLang="es-CL"/>
              <a:pPr>
                <a:defRPr/>
              </a:pPr>
              <a:t>‹Nº›</a:t>
            </a:fld>
            <a:endParaRPr lang="en-US" altLang="es-CL"/>
          </a:p>
        </p:txBody>
      </p:sp>
    </p:spTree>
    <p:extLst>
      <p:ext uri="{BB962C8B-B14F-4D97-AF65-F5344CB8AC3E}">
        <p14:creationId xmlns:p14="http://schemas.microsoft.com/office/powerpoint/2010/main" val="1328932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25FFB7B-D5E2-4626-8469-69B143CC9B7B}"/>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C3B4E5DF-8369-4218-A6BF-E98BFC578B59}" type="datetime1">
              <a:rPr lang="en-US"/>
              <a:pPr>
                <a:defRPr/>
              </a:pPr>
              <a:t>8/26/2019</a:t>
            </a:fld>
            <a:endParaRPr lang="en-US"/>
          </a:p>
        </p:txBody>
      </p:sp>
      <p:sp>
        <p:nvSpPr>
          <p:cNvPr id="5" name="Footer Placeholder 4">
            <a:extLst>
              <a:ext uri="{FF2B5EF4-FFF2-40B4-BE49-F238E27FC236}">
                <a16:creationId xmlns:a16="http://schemas.microsoft.com/office/drawing/2014/main" id="{6B880997-8616-4AA9-9A15-2B3F81C1F509}"/>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endParaRPr lang="es-ES"/>
          </a:p>
        </p:txBody>
      </p:sp>
      <p:sp>
        <p:nvSpPr>
          <p:cNvPr id="6" name="Slide Number Placeholder 5">
            <a:extLst>
              <a:ext uri="{FF2B5EF4-FFF2-40B4-BE49-F238E27FC236}">
                <a16:creationId xmlns:a16="http://schemas.microsoft.com/office/drawing/2014/main" id="{68AB35D0-8401-4CD5-9221-8064D4FE34F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panose="020F0502020204030204" pitchFamily="34" charset="0"/>
              </a:defRPr>
            </a:lvl1pPr>
          </a:lstStyle>
          <a:p>
            <a:pPr>
              <a:defRPr/>
            </a:pPr>
            <a:fld id="{B3166D72-7014-44A1-A4FB-7C5112F8DCD1}" type="slidenum">
              <a:rPr lang="en-US" altLang="es-CL"/>
              <a:pPr>
                <a:defRPr/>
              </a:pPr>
              <a:t>‹Nº›</a:t>
            </a:fld>
            <a:endParaRPr lang="en-US" altLang="es-CL"/>
          </a:p>
        </p:txBody>
      </p:sp>
    </p:spTree>
    <p:extLst>
      <p:ext uri="{BB962C8B-B14F-4D97-AF65-F5344CB8AC3E}">
        <p14:creationId xmlns:p14="http://schemas.microsoft.com/office/powerpoint/2010/main" val="251743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36D569-9CEE-4EB7-9DF1-89B62E061CA4}"/>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CD1AFFFB-72F0-4E7C-916F-9FDEE329A830}" type="datetime1">
              <a:rPr lang="en-US"/>
              <a:pPr>
                <a:defRPr/>
              </a:pPr>
              <a:t>8/26/2019</a:t>
            </a:fld>
            <a:endParaRPr lang="en-US"/>
          </a:p>
        </p:txBody>
      </p:sp>
      <p:sp>
        <p:nvSpPr>
          <p:cNvPr id="5" name="Footer Placeholder 4">
            <a:extLst>
              <a:ext uri="{FF2B5EF4-FFF2-40B4-BE49-F238E27FC236}">
                <a16:creationId xmlns:a16="http://schemas.microsoft.com/office/drawing/2014/main" id="{386C4AC6-2D36-43B0-A97B-9A6FE58B1486}"/>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endParaRPr lang="es-ES"/>
          </a:p>
        </p:txBody>
      </p:sp>
      <p:sp>
        <p:nvSpPr>
          <p:cNvPr id="6" name="Slide Number Placeholder 5">
            <a:extLst>
              <a:ext uri="{FF2B5EF4-FFF2-40B4-BE49-F238E27FC236}">
                <a16:creationId xmlns:a16="http://schemas.microsoft.com/office/drawing/2014/main" id="{C4381556-ABD3-4F05-99FE-E192E631A7F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panose="020F0502020204030204" pitchFamily="34" charset="0"/>
              </a:defRPr>
            </a:lvl1pPr>
          </a:lstStyle>
          <a:p>
            <a:pPr>
              <a:defRPr/>
            </a:pPr>
            <a:fld id="{4AEF5147-7CB9-4E59-8F39-8CC4DF1F72BD}" type="slidenum">
              <a:rPr lang="en-US" altLang="es-CL"/>
              <a:pPr>
                <a:defRPr/>
              </a:pPr>
              <a:t>‹Nº›</a:t>
            </a:fld>
            <a:endParaRPr lang="en-US" altLang="es-CL"/>
          </a:p>
        </p:txBody>
      </p:sp>
    </p:spTree>
    <p:extLst>
      <p:ext uri="{BB962C8B-B14F-4D97-AF65-F5344CB8AC3E}">
        <p14:creationId xmlns:p14="http://schemas.microsoft.com/office/powerpoint/2010/main" val="4290213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FDB1F8-3AD3-4913-9F65-8AD8B3EEB1F4}"/>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C42A51E5-5AB5-456E-A8E3-6E9789EB779B}" type="datetime1">
              <a:rPr lang="en-US"/>
              <a:pPr>
                <a:defRPr/>
              </a:pPr>
              <a:t>8/26/2019</a:t>
            </a:fld>
            <a:endParaRPr lang="en-US"/>
          </a:p>
        </p:txBody>
      </p:sp>
      <p:sp>
        <p:nvSpPr>
          <p:cNvPr id="5" name="Footer Placeholder 4">
            <a:extLst>
              <a:ext uri="{FF2B5EF4-FFF2-40B4-BE49-F238E27FC236}">
                <a16:creationId xmlns:a16="http://schemas.microsoft.com/office/drawing/2014/main" id="{88557B4F-4FDD-48CC-B03E-A2D4C88EE396}"/>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endParaRPr lang="es-ES"/>
          </a:p>
        </p:txBody>
      </p:sp>
      <p:sp>
        <p:nvSpPr>
          <p:cNvPr id="6" name="Slide Number Placeholder 5">
            <a:extLst>
              <a:ext uri="{FF2B5EF4-FFF2-40B4-BE49-F238E27FC236}">
                <a16:creationId xmlns:a16="http://schemas.microsoft.com/office/drawing/2014/main" id="{5717A3A4-1BF7-491A-BBE1-DC69747B041D}"/>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panose="020F0502020204030204" pitchFamily="34" charset="0"/>
              </a:defRPr>
            </a:lvl1pPr>
          </a:lstStyle>
          <a:p>
            <a:pPr>
              <a:defRPr/>
            </a:pPr>
            <a:fld id="{F64020C4-39EE-4A62-827D-D5DEC5931864}" type="slidenum">
              <a:rPr lang="en-US" altLang="es-CL"/>
              <a:pPr>
                <a:defRPr/>
              </a:pPr>
              <a:t>‹Nº›</a:t>
            </a:fld>
            <a:endParaRPr lang="en-US" altLang="es-CL"/>
          </a:p>
        </p:txBody>
      </p:sp>
    </p:spTree>
    <p:extLst>
      <p:ext uri="{BB962C8B-B14F-4D97-AF65-F5344CB8AC3E}">
        <p14:creationId xmlns:p14="http://schemas.microsoft.com/office/powerpoint/2010/main" val="2226703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2ACAEF-6ADB-4940-9058-3A1452FB7896}"/>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AC6CBD9D-C797-4A2F-A5F0-0C8188F8BDAD}" type="datetime1">
              <a:rPr lang="en-US"/>
              <a:pPr>
                <a:defRPr/>
              </a:pPr>
              <a:t>8/26/2019</a:t>
            </a:fld>
            <a:endParaRPr lang="en-US"/>
          </a:p>
        </p:txBody>
      </p:sp>
      <p:sp>
        <p:nvSpPr>
          <p:cNvPr id="6" name="Footer Placeholder 5">
            <a:extLst>
              <a:ext uri="{FF2B5EF4-FFF2-40B4-BE49-F238E27FC236}">
                <a16:creationId xmlns:a16="http://schemas.microsoft.com/office/drawing/2014/main" id="{A8EED33D-DE85-49EF-A949-739525C38265}"/>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endParaRPr lang="es-ES"/>
          </a:p>
        </p:txBody>
      </p:sp>
      <p:sp>
        <p:nvSpPr>
          <p:cNvPr id="7" name="Slide Number Placeholder 6">
            <a:extLst>
              <a:ext uri="{FF2B5EF4-FFF2-40B4-BE49-F238E27FC236}">
                <a16:creationId xmlns:a16="http://schemas.microsoft.com/office/drawing/2014/main" id="{6F01AA59-F3EC-4FD2-89A7-B2B2D36DFADD}"/>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panose="020F0502020204030204" pitchFamily="34" charset="0"/>
              </a:defRPr>
            </a:lvl1pPr>
          </a:lstStyle>
          <a:p>
            <a:pPr>
              <a:defRPr/>
            </a:pPr>
            <a:fld id="{1DA5F15A-E1D3-481B-A190-055D820D1826}" type="slidenum">
              <a:rPr lang="en-US" altLang="es-CL"/>
              <a:pPr>
                <a:defRPr/>
              </a:pPr>
              <a:t>‹Nº›</a:t>
            </a:fld>
            <a:endParaRPr lang="en-US" altLang="es-CL"/>
          </a:p>
        </p:txBody>
      </p:sp>
    </p:spTree>
    <p:extLst>
      <p:ext uri="{BB962C8B-B14F-4D97-AF65-F5344CB8AC3E}">
        <p14:creationId xmlns:p14="http://schemas.microsoft.com/office/powerpoint/2010/main" val="3873767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40E401-EE6B-4621-8405-97B068AD60A8}"/>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1230D55D-8139-4873-B7F2-089156887BC4}" type="datetime1">
              <a:rPr lang="en-US"/>
              <a:pPr>
                <a:defRPr/>
              </a:pPr>
              <a:t>8/26/2019</a:t>
            </a:fld>
            <a:endParaRPr lang="en-US"/>
          </a:p>
        </p:txBody>
      </p:sp>
      <p:sp>
        <p:nvSpPr>
          <p:cNvPr id="8" name="Footer Placeholder 7">
            <a:extLst>
              <a:ext uri="{FF2B5EF4-FFF2-40B4-BE49-F238E27FC236}">
                <a16:creationId xmlns:a16="http://schemas.microsoft.com/office/drawing/2014/main" id="{FDE5E4F1-8A5A-4F1A-9FCF-159E1BF09CFE}"/>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endParaRPr lang="es-ES"/>
          </a:p>
        </p:txBody>
      </p:sp>
      <p:sp>
        <p:nvSpPr>
          <p:cNvPr id="9" name="Slide Number Placeholder 8">
            <a:extLst>
              <a:ext uri="{FF2B5EF4-FFF2-40B4-BE49-F238E27FC236}">
                <a16:creationId xmlns:a16="http://schemas.microsoft.com/office/drawing/2014/main" id="{E134E8AD-7E67-419A-B500-560DBCB2B0F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panose="020F0502020204030204" pitchFamily="34" charset="0"/>
              </a:defRPr>
            </a:lvl1pPr>
          </a:lstStyle>
          <a:p>
            <a:pPr>
              <a:defRPr/>
            </a:pPr>
            <a:fld id="{C930C74F-0E0D-47D2-A046-027E792D76B1}" type="slidenum">
              <a:rPr lang="en-US" altLang="es-CL"/>
              <a:pPr>
                <a:defRPr/>
              </a:pPr>
              <a:t>‹Nº›</a:t>
            </a:fld>
            <a:endParaRPr lang="en-US" altLang="es-CL"/>
          </a:p>
        </p:txBody>
      </p:sp>
    </p:spTree>
    <p:extLst>
      <p:ext uri="{BB962C8B-B14F-4D97-AF65-F5344CB8AC3E}">
        <p14:creationId xmlns:p14="http://schemas.microsoft.com/office/powerpoint/2010/main" val="1434196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A4AF9C-4734-4E6B-8CDD-F0353605121E}"/>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8400A51F-AEB8-4C03-8E03-0269FD1FCC43}" type="datetime1">
              <a:rPr lang="en-US"/>
              <a:pPr>
                <a:defRPr/>
              </a:pPr>
              <a:t>8/26/2019</a:t>
            </a:fld>
            <a:endParaRPr lang="en-US"/>
          </a:p>
        </p:txBody>
      </p:sp>
      <p:sp>
        <p:nvSpPr>
          <p:cNvPr id="4" name="Footer Placeholder 3">
            <a:extLst>
              <a:ext uri="{FF2B5EF4-FFF2-40B4-BE49-F238E27FC236}">
                <a16:creationId xmlns:a16="http://schemas.microsoft.com/office/drawing/2014/main" id="{7BEA3AA0-84E0-4F9F-B2B8-A834F81D2EB4}"/>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endParaRPr lang="es-ES"/>
          </a:p>
        </p:txBody>
      </p:sp>
      <p:sp>
        <p:nvSpPr>
          <p:cNvPr id="5" name="Slide Number Placeholder 4">
            <a:extLst>
              <a:ext uri="{FF2B5EF4-FFF2-40B4-BE49-F238E27FC236}">
                <a16:creationId xmlns:a16="http://schemas.microsoft.com/office/drawing/2014/main" id="{BAF21193-C107-422F-82C3-0465341A8F7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panose="020F0502020204030204" pitchFamily="34" charset="0"/>
              </a:defRPr>
            </a:lvl1pPr>
          </a:lstStyle>
          <a:p>
            <a:pPr>
              <a:defRPr/>
            </a:pPr>
            <a:fld id="{C2B0B28B-6931-40E0-8542-D41DE116A2C8}" type="slidenum">
              <a:rPr lang="en-US" altLang="es-CL"/>
              <a:pPr>
                <a:defRPr/>
              </a:pPr>
              <a:t>‹Nº›</a:t>
            </a:fld>
            <a:endParaRPr lang="en-US" altLang="es-CL"/>
          </a:p>
        </p:txBody>
      </p:sp>
    </p:spTree>
    <p:extLst>
      <p:ext uri="{BB962C8B-B14F-4D97-AF65-F5344CB8AC3E}">
        <p14:creationId xmlns:p14="http://schemas.microsoft.com/office/powerpoint/2010/main" val="11176596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63587C-F772-426C-BAC2-8F985C418E3E}"/>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4259F4AA-E474-4193-BA7F-6081D9782848}" type="datetime1">
              <a:rPr lang="en-US"/>
              <a:pPr>
                <a:defRPr/>
              </a:pPr>
              <a:t>8/26/2019</a:t>
            </a:fld>
            <a:endParaRPr lang="en-US"/>
          </a:p>
        </p:txBody>
      </p:sp>
      <p:sp>
        <p:nvSpPr>
          <p:cNvPr id="3" name="Footer Placeholder 2">
            <a:extLst>
              <a:ext uri="{FF2B5EF4-FFF2-40B4-BE49-F238E27FC236}">
                <a16:creationId xmlns:a16="http://schemas.microsoft.com/office/drawing/2014/main" id="{5862D42A-17E9-4CF7-8F26-BF8BC9CFE93A}"/>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endParaRPr lang="es-ES"/>
          </a:p>
        </p:txBody>
      </p:sp>
      <p:sp>
        <p:nvSpPr>
          <p:cNvPr id="4" name="Slide Number Placeholder 3">
            <a:extLst>
              <a:ext uri="{FF2B5EF4-FFF2-40B4-BE49-F238E27FC236}">
                <a16:creationId xmlns:a16="http://schemas.microsoft.com/office/drawing/2014/main" id="{DC8062D0-9086-464A-8377-CC0B2086973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panose="020F0502020204030204" pitchFamily="34" charset="0"/>
              </a:defRPr>
            </a:lvl1pPr>
          </a:lstStyle>
          <a:p>
            <a:pPr>
              <a:defRPr/>
            </a:pPr>
            <a:fld id="{656E4D0E-1129-4C6A-902C-71F0C2315CD4}" type="slidenum">
              <a:rPr lang="en-US" altLang="es-CL"/>
              <a:pPr>
                <a:defRPr/>
              </a:pPr>
              <a:t>‹Nº›</a:t>
            </a:fld>
            <a:endParaRPr lang="en-US" altLang="es-CL"/>
          </a:p>
        </p:txBody>
      </p:sp>
    </p:spTree>
    <p:extLst>
      <p:ext uri="{BB962C8B-B14F-4D97-AF65-F5344CB8AC3E}">
        <p14:creationId xmlns:p14="http://schemas.microsoft.com/office/powerpoint/2010/main" val="3473599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8213920-C1DF-4622-8A58-F1E0B11C8B7F}"/>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02337D9C-C70E-4AD8-84E8-7E4F2C4584A0}" type="datetime1">
              <a:rPr lang="en-US"/>
              <a:pPr>
                <a:defRPr/>
              </a:pPr>
              <a:t>8/26/2019</a:t>
            </a:fld>
            <a:endParaRPr lang="en-US"/>
          </a:p>
        </p:txBody>
      </p:sp>
      <p:sp>
        <p:nvSpPr>
          <p:cNvPr id="6" name="Footer Placeholder 5">
            <a:extLst>
              <a:ext uri="{FF2B5EF4-FFF2-40B4-BE49-F238E27FC236}">
                <a16:creationId xmlns:a16="http://schemas.microsoft.com/office/drawing/2014/main" id="{979A90F9-9C62-44BB-AC2C-7637BEF0DD57}"/>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endParaRPr lang="es-ES"/>
          </a:p>
        </p:txBody>
      </p:sp>
      <p:sp>
        <p:nvSpPr>
          <p:cNvPr id="7" name="Slide Number Placeholder 6">
            <a:extLst>
              <a:ext uri="{FF2B5EF4-FFF2-40B4-BE49-F238E27FC236}">
                <a16:creationId xmlns:a16="http://schemas.microsoft.com/office/drawing/2014/main" id="{4C5FB04B-C256-4947-9DB5-64E14699A59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panose="020F0502020204030204" pitchFamily="34" charset="0"/>
              </a:defRPr>
            </a:lvl1pPr>
          </a:lstStyle>
          <a:p>
            <a:pPr>
              <a:defRPr/>
            </a:pPr>
            <a:fld id="{380F2BA3-F294-408A-B600-3F888D65AB14}" type="slidenum">
              <a:rPr lang="en-US" altLang="es-CL"/>
              <a:pPr>
                <a:defRPr/>
              </a:pPr>
              <a:t>‹Nº›</a:t>
            </a:fld>
            <a:endParaRPr lang="en-US" altLang="es-CL"/>
          </a:p>
        </p:txBody>
      </p:sp>
    </p:spTree>
    <p:extLst>
      <p:ext uri="{BB962C8B-B14F-4D97-AF65-F5344CB8AC3E}">
        <p14:creationId xmlns:p14="http://schemas.microsoft.com/office/powerpoint/2010/main" val="12823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D3ACD4CD-5CF8-4212-9D1C-6C0845F320E3}"/>
              </a:ext>
            </a:extLst>
          </p:cNvPr>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a:extLst>
              <a:ext uri="{FF2B5EF4-FFF2-40B4-BE49-F238E27FC236}">
                <a16:creationId xmlns:a16="http://schemas.microsoft.com/office/drawing/2014/main" id="{1C6BE474-1394-43E2-92C9-1504B6CE33AE}"/>
              </a:ext>
            </a:extLst>
          </p:cNvPr>
          <p:cNvSpPr>
            <a:spLocks noGrp="1"/>
          </p:cNvSpPr>
          <p:nvPr>
            <p:ph type="sldNum" sz="quarter" idx="11"/>
          </p:nvPr>
        </p:nvSpPr>
        <p:spPr/>
        <p:txBody>
          <a:bodyPr/>
          <a:lstStyle>
            <a:lvl1pPr>
              <a:defRPr/>
            </a:lvl1pPr>
          </a:lstStyle>
          <a:p>
            <a:pPr>
              <a:defRPr/>
            </a:pPr>
            <a:fld id="{34A2E319-D024-4927-A558-BE3F4C9DAC3A}" type="slidenum">
              <a:rPr lang="en-US" altLang="es-CL"/>
              <a:pPr>
                <a:defRPr/>
              </a:pPr>
              <a:t>‹Nº›</a:t>
            </a:fld>
            <a:endParaRPr lang="en-US" altLang="es-CL"/>
          </a:p>
        </p:txBody>
      </p:sp>
    </p:spTree>
    <p:extLst>
      <p:ext uri="{BB962C8B-B14F-4D97-AF65-F5344CB8AC3E}">
        <p14:creationId xmlns:p14="http://schemas.microsoft.com/office/powerpoint/2010/main" val="1078565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9014165-6FF6-4BC6-A85F-260DA85DC1F7}"/>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AD943490-324C-4D79-9D6A-69444BCBB961}" type="datetime1">
              <a:rPr lang="en-US"/>
              <a:pPr>
                <a:defRPr/>
              </a:pPr>
              <a:t>8/26/2019</a:t>
            </a:fld>
            <a:endParaRPr lang="en-US"/>
          </a:p>
        </p:txBody>
      </p:sp>
      <p:sp>
        <p:nvSpPr>
          <p:cNvPr id="6" name="Footer Placeholder 5">
            <a:extLst>
              <a:ext uri="{FF2B5EF4-FFF2-40B4-BE49-F238E27FC236}">
                <a16:creationId xmlns:a16="http://schemas.microsoft.com/office/drawing/2014/main" id="{6B6CFE6F-36CB-4B80-9208-CD6ABB06750B}"/>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endParaRPr lang="es-ES"/>
          </a:p>
        </p:txBody>
      </p:sp>
      <p:sp>
        <p:nvSpPr>
          <p:cNvPr id="7" name="Slide Number Placeholder 6">
            <a:extLst>
              <a:ext uri="{FF2B5EF4-FFF2-40B4-BE49-F238E27FC236}">
                <a16:creationId xmlns:a16="http://schemas.microsoft.com/office/drawing/2014/main" id="{575BCF41-E801-4F17-A2D9-23459467A12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panose="020F0502020204030204" pitchFamily="34" charset="0"/>
              </a:defRPr>
            </a:lvl1pPr>
          </a:lstStyle>
          <a:p>
            <a:pPr>
              <a:defRPr/>
            </a:pPr>
            <a:fld id="{0AA279D7-4013-4B14-B2BE-9559CC7CAEB9}" type="slidenum">
              <a:rPr lang="en-US" altLang="es-CL"/>
              <a:pPr>
                <a:defRPr/>
              </a:pPr>
              <a:t>‹Nº›</a:t>
            </a:fld>
            <a:endParaRPr lang="en-US" altLang="es-CL"/>
          </a:p>
        </p:txBody>
      </p:sp>
    </p:spTree>
    <p:extLst>
      <p:ext uri="{BB962C8B-B14F-4D97-AF65-F5344CB8AC3E}">
        <p14:creationId xmlns:p14="http://schemas.microsoft.com/office/powerpoint/2010/main" val="11769766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045E9-1944-4590-9192-310F790C7558}"/>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1866F174-931B-4449-8520-AD8839211219}" type="datetime1">
              <a:rPr lang="en-US"/>
              <a:pPr>
                <a:defRPr/>
              </a:pPr>
              <a:t>8/26/2019</a:t>
            </a:fld>
            <a:endParaRPr lang="en-US"/>
          </a:p>
        </p:txBody>
      </p:sp>
      <p:sp>
        <p:nvSpPr>
          <p:cNvPr id="5" name="Footer Placeholder 4">
            <a:extLst>
              <a:ext uri="{FF2B5EF4-FFF2-40B4-BE49-F238E27FC236}">
                <a16:creationId xmlns:a16="http://schemas.microsoft.com/office/drawing/2014/main" id="{7ABB5FE5-B222-4326-98AA-57C62C896E0A}"/>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endParaRPr lang="es-ES"/>
          </a:p>
        </p:txBody>
      </p:sp>
      <p:sp>
        <p:nvSpPr>
          <p:cNvPr id="6" name="Slide Number Placeholder 5">
            <a:extLst>
              <a:ext uri="{FF2B5EF4-FFF2-40B4-BE49-F238E27FC236}">
                <a16:creationId xmlns:a16="http://schemas.microsoft.com/office/drawing/2014/main" id="{09DD0EE3-767C-410D-9E5C-CA9693D5B1D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panose="020F0502020204030204" pitchFamily="34" charset="0"/>
              </a:defRPr>
            </a:lvl1pPr>
          </a:lstStyle>
          <a:p>
            <a:pPr>
              <a:defRPr/>
            </a:pPr>
            <a:fld id="{4BB08B84-ACE3-44CC-8895-B0E7E90A4EBB}" type="slidenum">
              <a:rPr lang="en-US" altLang="es-CL"/>
              <a:pPr>
                <a:defRPr/>
              </a:pPr>
              <a:t>‹Nº›</a:t>
            </a:fld>
            <a:endParaRPr lang="en-US" altLang="es-CL"/>
          </a:p>
        </p:txBody>
      </p:sp>
    </p:spTree>
    <p:extLst>
      <p:ext uri="{BB962C8B-B14F-4D97-AF65-F5344CB8AC3E}">
        <p14:creationId xmlns:p14="http://schemas.microsoft.com/office/powerpoint/2010/main" val="815866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0CAC5-0270-482E-B528-5E3D40533297}"/>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937B83D8-560C-4DDA-AEEE-E00D00D51682}" type="datetime1">
              <a:rPr lang="en-US"/>
              <a:pPr>
                <a:defRPr/>
              </a:pPr>
              <a:t>8/26/2019</a:t>
            </a:fld>
            <a:endParaRPr lang="en-US"/>
          </a:p>
        </p:txBody>
      </p:sp>
      <p:sp>
        <p:nvSpPr>
          <p:cNvPr id="5" name="Footer Placeholder 4">
            <a:extLst>
              <a:ext uri="{FF2B5EF4-FFF2-40B4-BE49-F238E27FC236}">
                <a16:creationId xmlns:a16="http://schemas.microsoft.com/office/drawing/2014/main" id="{8ACBECFC-F675-4A25-BA30-79FA8CC5F071}"/>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endParaRPr lang="es-ES"/>
          </a:p>
        </p:txBody>
      </p:sp>
      <p:sp>
        <p:nvSpPr>
          <p:cNvPr id="6" name="Slide Number Placeholder 5">
            <a:extLst>
              <a:ext uri="{FF2B5EF4-FFF2-40B4-BE49-F238E27FC236}">
                <a16:creationId xmlns:a16="http://schemas.microsoft.com/office/drawing/2014/main" id="{632759E6-8AAF-4501-A5D5-FEF77BBDD8F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panose="020F0502020204030204" pitchFamily="34" charset="0"/>
              </a:defRPr>
            </a:lvl1pPr>
          </a:lstStyle>
          <a:p>
            <a:pPr>
              <a:defRPr/>
            </a:pPr>
            <a:fld id="{6D1B9366-B717-40F1-A24E-CF848AC561F6}" type="slidenum">
              <a:rPr lang="en-US" altLang="es-CL"/>
              <a:pPr>
                <a:defRPr/>
              </a:pPr>
              <a:t>‹Nº›</a:t>
            </a:fld>
            <a:endParaRPr lang="en-US" altLang="es-CL"/>
          </a:p>
        </p:txBody>
      </p:sp>
    </p:spTree>
    <p:extLst>
      <p:ext uri="{BB962C8B-B14F-4D97-AF65-F5344CB8AC3E}">
        <p14:creationId xmlns:p14="http://schemas.microsoft.com/office/powerpoint/2010/main" val="167609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B87BEE-DA0E-4DC6-A7D2-89332634BB8D}"/>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AE63DCA9-0210-4425-ABD4-28A1B703B523}" type="datetime1">
              <a:rPr lang="en-US"/>
              <a:pPr>
                <a:defRPr/>
              </a:pPr>
              <a:t>8/26/2019</a:t>
            </a:fld>
            <a:endParaRPr lang="en-US"/>
          </a:p>
        </p:txBody>
      </p:sp>
      <p:sp>
        <p:nvSpPr>
          <p:cNvPr id="5" name="Footer Placeholder 4">
            <a:extLst>
              <a:ext uri="{FF2B5EF4-FFF2-40B4-BE49-F238E27FC236}">
                <a16:creationId xmlns:a16="http://schemas.microsoft.com/office/drawing/2014/main" id="{66A4E702-663A-463D-A45E-8B9A10F4D79F}"/>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5">
            <a:extLst>
              <a:ext uri="{FF2B5EF4-FFF2-40B4-BE49-F238E27FC236}">
                <a16:creationId xmlns:a16="http://schemas.microsoft.com/office/drawing/2014/main" id="{25F94BF3-7C53-4C05-BD64-29247BEE8F9B}"/>
              </a:ext>
            </a:extLst>
          </p:cNvPr>
          <p:cNvSpPr>
            <a:spLocks noGrp="1"/>
          </p:cNvSpPr>
          <p:nvPr>
            <p:ph type="sldNum" sz="quarter" idx="12"/>
          </p:nvPr>
        </p:nvSpPr>
        <p:spPr/>
        <p:txBody>
          <a:bodyPr/>
          <a:lstStyle>
            <a:lvl1pPr>
              <a:defRPr/>
            </a:lvl1pPr>
          </a:lstStyle>
          <a:p>
            <a:pPr>
              <a:defRPr/>
            </a:pPr>
            <a:fld id="{F514E9DE-7C6F-436D-B9BA-E440F2DFD1B5}" type="slidenum">
              <a:rPr lang="en-US" altLang="es-CL"/>
              <a:pPr>
                <a:defRPr/>
              </a:pPr>
              <a:t>‹Nº›</a:t>
            </a:fld>
            <a:endParaRPr lang="en-US" altLang="es-CL"/>
          </a:p>
        </p:txBody>
      </p:sp>
    </p:spTree>
    <p:extLst>
      <p:ext uri="{BB962C8B-B14F-4D97-AF65-F5344CB8AC3E}">
        <p14:creationId xmlns:p14="http://schemas.microsoft.com/office/powerpoint/2010/main" val="37830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06A6CA-ACF1-4565-AB65-C3F08E2EAF40}"/>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9A25BE4F-301E-4E19-9B17-E2C3F1253155}" type="datetime1">
              <a:rPr lang="en-US"/>
              <a:pPr>
                <a:defRPr/>
              </a:pPr>
              <a:t>8/26/2019</a:t>
            </a:fld>
            <a:endParaRPr lang="en-US"/>
          </a:p>
        </p:txBody>
      </p:sp>
      <p:sp>
        <p:nvSpPr>
          <p:cNvPr id="6" name="Footer Placeholder 5">
            <a:extLst>
              <a:ext uri="{FF2B5EF4-FFF2-40B4-BE49-F238E27FC236}">
                <a16:creationId xmlns:a16="http://schemas.microsoft.com/office/drawing/2014/main" id="{FF32CFFE-D833-4B4F-9E80-6E5BAA28A8B0}"/>
              </a:ext>
            </a:extLst>
          </p:cNvPr>
          <p:cNvSpPr>
            <a:spLocks noGrp="1"/>
          </p:cNvSpPr>
          <p:nvPr>
            <p:ph type="ftr" sz="quarter" idx="11"/>
          </p:nvPr>
        </p:nvSpPr>
        <p:spPr/>
        <p:txBody>
          <a:bodyPr/>
          <a:lstStyle>
            <a:lvl1pPr>
              <a:defRPr/>
            </a:lvl1pPr>
          </a:lstStyle>
          <a:p>
            <a:pPr>
              <a:defRPr/>
            </a:pPr>
            <a:endParaRPr lang="es-ES"/>
          </a:p>
        </p:txBody>
      </p:sp>
      <p:sp>
        <p:nvSpPr>
          <p:cNvPr id="7" name="Slide Number Placeholder 6">
            <a:extLst>
              <a:ext uri="{FF2B5EF4-FFF2-40B4-BE49-F238E27FC236}">
                <a16:creationId xmlns:a16="http://schemas.microsoft.com/office/drawing/2014/main" id="{7C08D48B-C6D0-4C01-AD2D-130FE4009EB9}"/>
              </a:ext>
            </a:extLst>
          </p:cNvPr>
          <p:cNvSpPr>
            <a:spLocks noGrp="1"/>
          </p:cNvSpPr>
          <p:nvPr>
            <p:ph type="sldNum" sz="quarter" idx="12"/>
          </p:nvPr>
        </p:nvSpPr>
        <p:spPr/>
        <p:txBody>
          <a:bodyPr/>
          <a:lstStyle>
            <a:lvl1pPr>
              <a:defRPr/>
            </a:lvl1pPr>
          </a:lstStyle>
          <a:p>
            <a:pPr>
              <a:defRPr/>
            </a:pPr>
            <a:fld id="{95AB0943-C7EF-4857-BFF8-7EC4EA1F643A}" type="slidenum">
              <a:rPr lang="en-US" altLang="es-CL"/>
              <a:pPr>
                <a:defRPr/>
              </a:pPr>
              <a:t>‹Nº›</a:t>
            </a:fld>
            <a:endParaRPr lang="en-US" altLang="es-CL"/>
          </a:p>
        </p:txBody>
      </p:sp>
    </p:spTree>
    <p:extLst>
      <p:ext uri="{BB962C8B-B14F-4D97-AF65-F5344CB8AC3E}">
        <p14:creationId xmlns:p14="http://schemas.microsoft.com/office/powerpoint/2010/main" val="195093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0A0B69-3EB3-4852-ADC7-4C67B14C1B52}"/>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defRPr>
                <a:latin typeface="Calibri" charset="0"/>
              </a:defRPr>
            </a:lvl1pPr>
          </a:lstStyle>
          <a:p>
            <a:pPr>
              <a:defRPr/>
            </a:pPr>
            <a:fld id="{65886399-D9DF-4B89-AE62-60157864C2D7}" type="datetime1">
              <a:rPr lang="en-US"/>
              <a:pPr>
                <a:defRPr/>
              </a:pPr>
              <a:t>8/26/2019</a:t>
            </a:fld>
            <a:endParaRPr lang="en-US"/>
          </a:p>
        </p:txBody>
      </p:sp>
      <p:sp>
        <p:nvSpPr>
          <p:cNvPr id="8" name="Footer Placeholder 7">
            <a:extLst>
              <a:ext uri="{FF2B5EF4-FFF2-40B4-BE49-F238E27FC236}">
                <a16:creationId xmlns:a16="http://schemas.microsoft.com/office/drawing/2014/main" id="{5D864861-1619-411B-AB3F-6B0B4E07A6EE}"/>
              </a:ext>
            </a:extLst>
          </p:cNvPr>
          <p:cNvSpPr>
            <a:spLocks noGrp="1"/>
          </p:cNvSpPr>
          <p:nvPr>
            <p:ph type="ftr" sz="quarter" idx="11"/>
          </p:nvPr>
        </p:nvSpPr>
        <p:spPr/>
        <p:txBody>
          <a:bodyPr/>
          <a:lstStyle>
            <a:lvl1pPr>
              <a:defRPr/>
            </a:lvl1pPr>
          </a:lstStyle>
          <a:p>
            <a:pPr>
              <a:defRPr/>
            </a:pPr>
            <a:endParaRPr lang="es-ES"/>
          </a:p>
        </p:txBody>
      </p:sp>
      <p:sp>
        <p:nvSpPr>
          <p:cNvPr id="9" name="Slide Number Placeholder 8">
            <a:extLst>
              <a:ext uri="{FF2B5EF4-FFF2-40B4-BE49-F238E27FC236}">
                <a16:creationId xmlns:a16="http://schemas.microsoft.com/office/drawing/2014/main" id="{9460A936-2D31-449C-A5C2-B523DD139F89}"/>
              </a:ext>
            </a:extLst>
          </p:cNvPr>
          <p:cNvSpPr>
            <a:spLocks noGrp="1"/>
          </p:cNvSpPr>
          <p:nvPr>
            <p:ph type="sldNum" sz="quarter" idx="12"/>
          </p:nvPr>
        </p:nvSpPr>
        <p:spPr/>
        <p:txBody>
          <a:bodyPr/>
          <a:lstStyle>
            <a:lvl1pPr>
              <a:defRPr/>
            </a:lvl1pPr>
          </a:lstStyle>
          <a:p>
            <a:pPr>
              <a:defRPr/>
            </a:pPr>
            <a:fld id="{1E85AC1A-1111-4526-AD8B-D37821998E26}" type="slidenum">
              <a:rPr lang="en-US" altLang="es-CL"/>
              <a:pPr>
                <a:defRPr/>
              </a:pPr>
              <a:t>‹Nº›</a:t>
            </a:fld>
            <a:endParaRPr lang="en-US" altLang="es-CL"/>
          </a:p>
        </p:txBody>
      </p:sp>
    </p:spTree>
    <p:extLst>
      <p:ext uri="{BB962C8B-B14F-4D97-AF65-F5344CB8AC3E}">
        <p14:creationId xmlns:p14="http://schemas.microsoft.com/office/powerpoint/2010/main" val="3428935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3">
            <a:extLst>
              <a:ext uri="{FF2B5EF4-FFF2-40B4-BE49-F238E27FC236}">
                <a16:creationId xmlns:a16="http://schemas.microsoft.com/office/drawing/2014/main" id="{76481D66-1C4B-4DFC-A3CD-957E233435C7}"/>
              </a:ext>
            </a:extLst>
          </p:cNvPr>
          <p:cNvSpPr>
            <a:spLocks noGrp="1"/>
          </p:cNvSpPr>
          <p:nvPr>
            <p:ph type="ftr" sz="quarter" idx="10"/>
          </p:nvPr>
        </p:nvSpPr>
        <p:spPr/>
        <p:txBody>
          <a:bodyPr/>
          <a:lstStyle>
            <a:lvl1pPr>
              <a:defRPr/>
            </a:lvl1pPr>
          </a:lstStyle>
          <a:p>
            <a:pPr>
              <a:defRPr/>
            </a:pPr>
            <a:endParaRPr lang="es-ES"/>
          </a:p>
        </p:txBody>
      </p:sp>
      <p:sp>
        <p:nvSpPr>
          <p:cNvPr id="4" name="Slide Number Placeholder 4">
            <a:extLst>
              <a:ext uri="{FF2B5EF4-FFF2-40B4-BE49-F238E27FC236}">
                <a16:creationId xmlns:a16="http://schemas.microsoft.com/office/drawing/2014/main" id="{173590F3-88D6-4D76-8411-6A96A61C76D6}"/>
              </a:ext>
            </a:extLst>
          </p:cNvPr>
          <p:cNvSpPr>
            <a:spLocks noGrp="1"/>
          </p:cNvSpPr>
          <p:nvPr>
            <p:ph type="sldNum" sz="quarter" idx="11"/>
          </p:nvPr>
        </p:nvSpPr>
        <p:spPr/>
        <p:txBody>
          <a:bodyPr/>
          <a:lstStyle>
            <a:lvl1pPr>
              <a:defRPr/>
            </a:lvl1pPr>
          </a:lstStyle>
          <a:p>
            <a:pPr>
              <a:defRPr/>
            </a:pPr>
            <a:fld id="{A67D7747-7D0C-4D5F-9CB5-3F445E235958}" type="slidenum">
              <a:rPr lang="en-US" altLang="es-CL"/>
              <a:pPr>
                <a:defRPr/>
              </a:pPr>
              <a:t>‹Nº›</a:t>
            </a:fld>
            <a:endParaRPr lang="en-US" altLang="es-CL"/>
          </a:p>
        </p:txBody>
      </p:sp>
    </p:spTree>
    <p:extLst>
      <p:ext uri="{BB962C8B-B14F-4D97-AF65-F5344CB8AC3E}">
        <p14:creationId xmlns:p14="http://schemas.microsoft.com/office/powerpoint/2010/main" val="20022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92D1718D-E42E-49E4-A530-006115F010BE}"/>
              </a:ext>
            </a:extLst>
          </p:cNvPr>
          <p:cNvSpPr>
            <a:spLocks noGrp="1"/>
          </p:cNvSpPr>
          <p:nvPr>
            <p:ph type="ftr" sz="quarter" idx="10"/>
          </p:nvPr>
        </p:nvSpPr>
        <p:spPr/>
        <p:txBody>
          <a:bodyPr/>
          <a:lstStyle>
            <a:lvl1pPr>
              <a:defRPr/>
            </a:lvl1pPr>
          </a:lstStyle>
          <a:p>
            <a:pPr>
              <a:defRPr/>
            </a:pPr>
            <a:endParaRPr lang="es-ES"/>
          </a:p>
        </p:txBody>
      </p:sp>
      <p:sp>
        <p:nvSpPr>
          <p:cNvPr id="3" name="Slide Number Placeholder 3">
            <a:extLst>
              <a:ext uri="{FF2B5EF4-FFF2-40B4-BE49-F238E27FC236}">
                <a16:creationId xmlns:a16="http://schemas.microsoft.com/office/drawing/2014/main" id="{40E55B14-33A1-4711-9C61-6496A3BC2CE9}"/>
              </a:ext>
            </a:extLst>
          </p:cNvPr>
          <p:cNvSpPr>
            <a:spLocks noGrp="1"/>
          </p:cNvSpPr>
          <p:nvPr>
            <p:ph type="sldNum" sz="quarter" idx="11"/>
          </p:nvPr>
        </p:nvSpPr>
        <p:spPr/>
        <p:txBody>
          <a:bodyPr/>
          <a:lstStyle>
            <a:lvl1pPr>
              <a:defRPr/>
            </a:lvl1pPr>
          </a:lstStyle>
          <a:p>
            <a:pPr>
              <a:defRPr/>
            </a:pPr>
            <a:fld id="{FBB28248-AAA8-4CD4-B2EA-AEE122EF2AA9}" type="slidenum">
              <a:rPr lang="en-US" altLang="es-CL"/>
              <a:pPr>
                <a:defRPr/>
              </a:pPr>
              <a:t>‹Nº›</a:t>
            </a:fld>
            <a:endParaRPr lang="en-US" altLang="es-CL"/>
          </a:p>
        </p:txBody>
      </p:sp>
    </p:spTree>
    <p:extLst>
      <p:ext uri="{BB962C8B-B14F-4D97-AF65-F5344CB8AC3E}">
        <p14:creationId xmlns:p14="http://schemas.microsoft.com/office/powerpoint/2010/main" val="370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5">
            <a:extLst>
              <a:ext uri="{FF2B5EF4-FFF2-40B4-BE49-F238E27FC236}">
                <a16:creationId xmlns:a16="http://schemas.microsoft.com/office/drawing/2014/main" id="{E512C053-9B76-4BF2-AF13-0D1FACFE5DD2}"/>
              </a:ext>
            </a:extLst>
          </p:cNvPr>
          <p:cNvSpPr>
            <a:spLocks noGrp="1"/>
          </p:cNvSpPr>
          <p:nvPr>
            <p:ph type="ftr" sz="quarter" idx="10"/>
          </p:nvPr>
        </p:nvSpPr>
        <p:spPr/>
        <p:txBody>
          <a:bodyPr/>
          <a:lstStyle>
            <a:lvl1pPr>
              <a:defRPr/>
            </a:lvl1pPr>
          </a:lstStyle>
          <a:p>
            <a:pPr>
              <a:defRPr/>
            </a:pPr>
            <a:endParaRPr lang="es-ES"/>
          </a:p>
        </p:txBody>
      </p:sp>
      <p:sp>
        <p:nvSpPr>
          <p:cNvPr id="6" name="Slide Number Placeholder 6">
            <a:extLst>
              <a:ext uri="{FF2B5EF4-FFF2-40B4-BE49-F238E27FC236}">
                <a16:creationId xmlns:a16="http://schemas.microsoft.com/office/drawing/2014/main" id="{A621B3F4-ABB9-4E18-A925-E7FE1121B2CC}"/>
              </a:ext>
            </a:extLst>
          </p:cNvPr>
          <p:cNvSpPr>
            <a:spLocks noGrp="1"/>
          </p:cNvSpPr>
          <p:nvPr>
            <p:ph type="sldNum" sz="quarter" idx="11"/>
          </p:nvPr>
        </p:nvSpPr>
        <p:spPr/>
        <p:txBody>
          <a:bodyPr/>
          <a:lstStyle>
            <a:lvl1pPr>
              <a:defRPr/>
            </a:lvl1pPr>
          </a:lstStyle>
          <a:p>
            <a:pPr>
              <a:defRPr/>
            </a:pPr>
            <a:fld id="{FF9C7AF1-CF43-4C0E-96A0-D606D1804D8F}" type="slidenum">
              <a:rPr lang="en-US" altLang="es-CL"/>
              <a:pPr>
                <a:defRPr/>
              </a:pPr>
              <a:t>‹Nº›</a:t>
            </a:fld>
            <a:endParaRPr lang="en-US" altLang="es-CL"/>
          </a:p>
        </p:txBody>
      </p:sp>
    </p:spTree>
    <p:extLst>
      <p:ext uri="{BB962C8B-B14F-4D97-AF65-F5344CB8AC3E}">
        <p14:creationId xmlns:p14="http://schemas.microsoft.com/office/powerpoint/2010/main" val="450782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5">
            <a:extLst>
              <a:ext uri="{FF2B5EF4-FFF2-40B4-BE49-F238E27FC236}">
                <a16:creationId xmlns:a16="http://schemas.microsoft.com/office/drawing/2014/main" id="{FEF9F00B-A6CD-40C5-8E5E-0D3864909444}"/>
              </a:ext>
            </a:extLst>
          </p:cNvPr>
          <p:cNvSpPr>
            <a:spLocks noGrp="1"/>
          </p:cNvSpPr>
          <p:nvPr>
            <p:ph type="ftr" sz="quarter" idx="10"/>
          </p:nvPr>
        </p:nvSpPr>
        <p:spPr/>
        <p:txBody>
          <a:bodyPr/>
          <a:lstStyle>
            <a:lvl1pPr>
              <a:defRPr/>
            </a:lvl1pPr>
          </a:lstStyle>
          <a:p>
            <a:pPr>
              <a:defRPr/>
            </a:pPr>
            <a:endParaRPr lang="es-ES"/>
          </a:p>
        </p:txBody>
      </p:sp>
      <p:sp>
        <p:nvSpPr>
          <p:cNvPr id="6" name="Slide Number Placeholder 6">
            <a:extLst>
              <a:ext uri="{FF2B5EF4-FFF2-40B4-BE49-F238E27FC236}">
                <a16:creationId xmlns:a16="http://schemas.microsoft.com/office/drawing/2014/main" id="{37DC8E38-26BD-4CE1-B810-412F51A4CB40}"/>
              </a:ext>
            </a:extLst>
          </p:cNvPr>
          <p:cNvSpPr>
            <a:spLocks noGrp="1"/>
          </p:cNvSpPr>
          <p:nvPr>
            <p:ph type="sldNum" sz="quarter" idx="11"/>
          </p:nvPr>
        </p:nvSpPr>
        <p:spPr/>
        <p:txBody>
          <a:bodyPr/>
          <a:lstStyle>
            <a:lvl1pPr>
              <a:defRPr/>
            </a:lvl1pPr>
          </a:lstStyle>
          <a:p>
            <a:pPr>
              <a:defRPr/>
            </a:pPr>
            <a:fld id="{38D5A993-5DFA-4B23-846D-2B74FBCD4DB0}" type="slidenum">
              <a:rPr lang="en-US" altLang="es-CL"/>
              <a:pPr>
                <a:defRPr/>
              </a:pPr>
              <a:t>‹Nº›</a:t>
            </a:fld>
            <a:endParaRPr lang="en-US" altLang="es-CL"/>
          </a:p>
        </p:txBody>
      </p:sp>
    </p:spTree>
    <p:extLst>
      <p:ext uri="{BB962C8B-B14F-4D97-AF65-F5344CB8AC3E}">
        <p14:creationId xmlns:p14="http://schemas.microsoft.com/office/powerpoint/2010/main" val="1240142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06A6467-CEE7-4D08-A4B2-733C164A1083}"/>
              </a:ext>
            </a:extLst>
          </p:cNvPr>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a:t>Click to edit Master title style</a:t>
            </a:r>
          </a:p>
        </p:txBody>
      </p:sp>
      <p:sp>
        <p:nvSpPr>
          <p:cNvPr id="1027" name="Text Placeholder 2">
            <a:extLst>
              <a:ext uri="{FF2B5EF4-FFF2-40B4-BE49-F238E27FC236}">
                <a16:creationId xmlns:a16="http://schemas.microsoft.com/office/drawing/2014/main" id="{EBAA24EC-DE25-4ADC-BF5D-8BB918A5D000}"/>
              </a:ext>
            </a:extLst>
          </p:cNvPr>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a:t>Click to edit Master text styles</a:t>
            </a:r>
          </a:p>
          <a:p>
            <a:pPr lvl="1"/>
            <a:r>
              <a:rPr lang="en-US" altLang="es-CL"/>
              <a:t>Second level</a:t>
            </a:r>
          </a:p>
          <a:p>
            <a:pPr lvl="2"/>
            <a:r>
              <a:rPr lang="en-US" altLang="es-CL"/>
              <a:t>Third level</a:t>
            </a:r>
          </a:p>
          <a:p>
            <a:pPr lvl="3"/>
            <a:r>
              <a:rPr lang="en-US" altLang="es-CL"/>
              <a:t>Fourth level</a:t>
            </a:r>
          </a:p>
          <a:p>
            <a:pPr lvl="4"/>
            <a:r>
              <a:rPr lang="en-US" altLang="es-CL"/>
              <a:t>Fifth level</a:t>
            </a:r>
          </a:p>
        </p:txBody>
      </p:sp>
      <p:sp>
        <p:nvSpPr>
          <p:cNvPr id="5" name="Footer Placeholder 4">
            <a:extLst>
              <a:ext uri="{FF2B5EF4-FFF2-40B4-BE49-F238E27FC236}">
                <a16:creationId xmlns:a16="http://schemas.microsoft.com/office/drawing/2014/main" id="{BAD5552D-6B4E-4664-BB36-86DBCF6276B0}"/>
              </a:ext>
            </a:extLst>
          </p:cNvPr>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lgn="l" eaLnBrk="1" hangingPunct="1">
              <a:defRPr sz="900">
                <a:solidFill>
                  <a:srgbClr val="898989"/>
                </a:solidFill>
                <a:latin typeface="Verdana" charset="0"/>
              </a:defRPr>
            </a:lvl1pPr>
          </a:lstStyle>
          <a:p>
            <a:pPr>
              <a:defRPr/>
            </a:pPr>
            <a:r>
              <a:rPr lang="es-ES_tradnl"/>
              <a:t>Gobierno de Chile | Ministerio del Interior</a:t>
            </a:r>
          </a:p>
        </p:txBody>
      </p:sp>
      <p:sp>
        <p:nvSpPr>
          <p:cNvPr id="6" name="Slide Number Placeholder 5">
            <a:extLst>
              <a:ext uri="{FF2B5EF4-FFF2-40B4-BE49-F238E27FC236}">
                <a16:creationId xmlns:a16="http://schemas.microsoft.com/office/drawing/2014/main" id="{DAAF856E-8160-47B5-A591-E3950172F8B6}"/>
              </a:ext>
            </a:extLst>
          </p:cNvPr>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latin typeface="Verdana" panose="020B0604030504040204" pitchFamily="34" charset="0"/>
              </a:defRPr>
            </a:lvl1pPr>
          </a:lstStyle>
          <a:p>
            <a:pPr>
              <a:defRPr/>
            </a:pPr>
            <a:fld id="{26372D0D-BBB9-420B-B7DD-97335553B3E5}" type="slidenum">
              <a:rPr lang="en-US" altLang="es-CL"/>
              <a:pPr>
                <a:defRPr/>
              </a:pPr>
              <a:t>‹Nº›</a:t>
            </a:fld>
            <a:endParaRPr lang="en-US" altLang="es-CL"/>
          </a:p>
        </p:txBody>
      </p:sp>
      <p:sp>
        <p:nvSpPr>
          <p:cNvPr id="1030" name="Rectangle 6">
            <a:extLst>
              <a:ext uri="{FF2B5EF4-FFF2-40B4-BE49-F238E27FC236}">
                <a16:creationId xmlns:a16="http://schemas.microsoft.com/office/drawing/2014/main" id="{A75E1166-F3A1-4CF6-B7B0-B790E8CBF9EE}"/>
              </a:ext>
            </a:extLst>
          </p:cNvPr>
          <p:cNvSpPr>
            <a:spLocks noChangeArrowheads="1"/>
          </p:cNvSpPr>
          <p:nvPr userDrawn="1"/>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a:solidFill>
                  <a:schemeClr val="tx1"/>
                </a:solidFill>
                <a:latin typeface="Arial" panose="020B0604020202020204" pitchFamily="34" charset="0"/>
                <a:ea typeface="ヒラギノ角ゴ Pro W3" charset="-128"/>
              </a:defRPr>
            </a:lvl1pPr>
            <a:lvl2pPr marL="742950" indent="-285750" algn="ctr">
              <a:defRPr>
                <a:solidFill>
                  <a:schemeClr val="tx1"/>
                </a:solidFill>
                <a:latin typeface="Arial" panose="020B0604020202020204" pitchFamily="34" charset="0"/>
                <a:ea typeface="ヒラギノ角ゴ Pro W3" charset="-128"/>
              </a:defRPr>
            </a:lvl2pPr>
            <a:lvl3pPr marL="1143000" indent="-228600" algn="ctr">
              <a:defRPr>
                <a:solidFill>
                  <a:schemeClr val="tx1"/>
                </a:solidFill>
                <a:latin typeface="Arial" panose="020B0604020202020204" pitchFamily="34" charset="0"/>
                <a:ea typeface="ヒラギノ角ゴ Pro W3" charset="-128"/>
              </a:defRPr>
            </a:lvl3pPr>
            <a:lvl4pPr marL="1600200" indent="-228600" algn="ctr">
              <a:defRPr>
                <a:solidFill>
                  <a:schemeClr val="tx1"/>
                </a:solidFill>
                <a:latin typeface="Arial" panose="020B0604020202020204" pitchFamily="34" charset="0"/>
                <a:ea typeface="ヒラギノ角ゴ Pro W3" charset="-128"/>
              </a:defRPr>
            </a:lvl4pPr>
            <a:lvl5pPr marL="2057400" indent="-228600" algn="ctr">
              <a:defRPr>
                <a:solidFill>
                  <a:schemeClr val="tx1"/>
                </a:solidFill>
                <a:latin typeface="Arial" panose="020B0604020202020204" pitchFamily="34" charset="0"/>
                <a:ea typeface="ヒラギノ角ゴ Pro W3" charset="-128"/>
              </a:defRPr>
            </a:lvl5pPr>
            <a:lvl6pPr marL="25146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algn="l" eaLnBrk="1" hangingPunct="1">
              <a:defRPr/>
            </a:pPr>
            <a:endParaRPr lang="es-ES" altLang="es-CL">
              <a:solidFill>
                <a:srgbClr val="FFFFFF"/>
              </a:solidFill>
              <a:latin typeface="Calibri" panose="020F0502020204030204" pitchFamily="34" charset="0"/>
            </a:endParaRPr>
          </a:p>
        </p:txBody>
      </p:sp>
      <p:sp>
        <p:nvSpPr>
          <p:cNvPr id="1031" name="Rectangle 7">
            <a:extLst>
              <a:ext uri="{FF2B5EF4-FFF2-40B4-BE49-F238E27FC236}">
                <a16:creationId xmlns:a16="http://schemas.microsoft.com/office/drawing/2014/main" id="{9FD10499-B8D1-4B19-956D-AF467C67C83F}"/>
              </a:ext>
            </a:extLst>
          </p:cNvPr>
          <p:cNvSpPr>
            <a:spLocks noChangeArrowheads="1"/>
          </p:cNvSpPr>
          <p:nvPr userDrawn="1"/>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a:solidFill>
                  <a:schemeClr val="tx1"/>
                </a:solidFill>
                <a:latin typeface="Arial" panose="020B0604020202020204" pitchFamily="34" charset="0"/>
                <a:ea typeface="ヒラギノ角ゴ Pro W3" charset="-128"/>
              </a:defRPr>
            </a:lvl1pPr>
            <a:lvl2pPr marL="742950" indent="-285750" algn="ctr">
              <a:defRPr>
                <a:solidFill>
                  <a:schemeClr val="tx1"/>
                </a:solidFill>
                <a:latin typeface="Arial" panose="020B0604020202020204" pitchFamily="34" charset="0"/>
                <a:ea typeface="ヒラギノ角ゴ Pro W3" charset="-128"/>
              </a:defRPr>
            </a:lvl2pPr>
            <a:lvl3pPr marL="1143000" indent="-228600" algn="ctr">
              <a:defRPr>
                <a:solidFill>
                  <a:schemeClr val="tx1"/>
                </a:solidFill>
                <a:latin typeface="Arial" panose="020B0604020202020204" pitchFamily="34" charset="0"/>
                <a:ea typeface="ヒラギノ角ゴ Pro W3" charset="-128"/>
              </a:defRPr>
            </a:lvl3pPr>
            <a:lvl4pPr marL="1600200" indent="-228600" algn="ctr">
              <a:defRPr>
                <a:solidFill>
                  <a:schemeClr val="tx1"/>
                </a:solidFill>
                <a:latin typeface="Arial" panose="020B0604020202020204" pitchFamily="34" charset="0"/>
                <a:ea typeface="ヒラギノ角ゴ Pro W3" charset="-128"/>
              </a:defRPr>
            </a:lvl4pPr>
            <a:lvl5pPr marL="2057400" indent="-228600" algn="ctr">
              <a:defRPr>
                <a:solidFill>
                  <a:schemeClr val="tx1"/>
                </a:solidFill>
                <a:latin typeface="Arial" panose="020B0604020202020204" pitchFamily="34" charset="0"/>
                <a:ea typeface="ヒラギノ角ゴ Pro W3" charset="-128"/>
              </a:defRPr>
            </a:lvl5pPr>
            <a:lvl6pPr marL="25146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algn="l" eaLnBrk="1" hangingPunct="1">
              <a:defRPr/>
            </a:pPr>
            <a:endParaRPr lang="es-ES" altLang="es-CL">
              <a:solidFill>
                <a:srgbClr val="FFFFFF"/>
              </a:solidFill>
              <a:latin typeface="Calibri" panose="020F0502020204030204" pitchFamily="34" charset="0"/>
            </a:endParaRPr>
          </a:p>
        </p:txBody>
      </p:sp>
      <p:sp>
        <p:nvSpPr>
          <p:cNvPr id="1032" name="Rectangle 9">
            <a:extLst>
              <a:ext uri="{FF2B5EF4-FFF2-40B4-BE49-F238E27FC236}">
                <a16:creationId xmlns:a16="http://schemas.microsoft.com/office/drawing/2014/main" id="{961BD3A8-1A71-4985-BA21-B9801F52CF8B}"/>
              </a:ext>
            </a:extLst>
          </p:cNvPr>
          <p:cNvSpPr>
            <a:spLocks noChangeArrowheads="1"/>
          </p:cNvSpPr>
          <p:nvPr userDrawn="1"/>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a:solidFill>
                  <a:schemeClr val="tx1"/>
                </a:solidFill>
                <a:latin typeface="Arial" panose="020B0604020202020204" pitchFamily="34" charset="0"/>
                <a:ea typeface="ヒラギノ角ゴ Pro W3" charset="-128"/>
              </a:defRPr>
            </a:lvl1pPr>
            <a:lvl2pPr marL="742950" indent="-285750" algn="ctr">
              <a:defRPr>
                <a:solidFill>
                  <a:schemeClr val="tx1"/>
                </a:solidFill>
                <a:latin typeface="Arial" panose="020B0604020202020204" pitchFamily="34" charset="0"/>
                <a:ea typeface="ヒラギノ角ゴ Pro W3" charset="-128"/>
              </a:defRPr>
            </a:lvl2pPr>
            <a:lvl3pPr marL="1143000" indent="-228600" algn="ctr">
              <a:defRPr>
                <a:solidFill>
                  <a:schemeClr val="tx1"/>
                </a:solidFill>
                <a:latin typeface="Arial" panose="020B0604020202020204" pitchFamily="34" charset="0"/>
                <a:ea typeface="ヒラギノ角ゴ Pro W3" charset="-128"/>
              </a:defRPr>
            </a:lvl3pPr>
            <a:lvl4pPr marL="1600200" indent="-228600" algn="ctr">
              <a:defRPr>
                <a:solidFill>
                  <a:schemeClr val="tx1"/>
                </a:solidFill>
                <a:latin typeface="Arial" panose="020B0604020202020204" pitchFamily="34" charset="0"/>
                <a:ea typeface="ヒラギノ角ゴ Pro W3" charset="-128"/>
              </a:defRPr>
            </a:lvl4pPr>
            <a:lvl5pPr marL="2057400" indent="-228600" algn="ctr">
              <a:defRPr>
                <a:solidFill>
                  <a:schemeClr val="tx1"/>
                </a:solidFill>
                <a:latin typeface="Arial" panose="020B0604020202020204" pitchFamily="34" charset="0"/>
                <a:ea typeface="ヒラギノ角ゴ Pro W3" charset="-128"/>
              </a:defRPr>
            </a:lvl5pPr>
            <a:lvl6pPr marL="25146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algn="l" eaLnBrk="1" hangingPunct="1">
              <a:defRPr/>
            </a:pPr>
            <a:endParaRPr lang="es-ES" altLang="es-CL">
              <a:solidFill>
                <a:srgbClr val="FFFFFF"/>
              </a:solidFill>
              <a:latin typeface="Calibri" panose="020F0502020204030204" pitchFamily="34" charset="0"/>
            </a:endParaRPr>
          </a:p>
        </p:txBody>
      </p:sp>
      <p:sp>
        <p:nvSpPr>
          <p:cNvPr id="1033" name="Rectangle 10">
            <a:extLst>
              <a:ext uri="{FF2B5EF4-FFF2-40B4-BE49-F238E27FC236}">
                <a16:creationId xmlns:a16="http://schemas.microsoft.com/office/drawing/2014/main" id="{749D5227-3756-4CB9-83E9-BAD4D36AD83D}"/>
              </a:ext>
            </a:extLst>
          </p:cNvPr>
          <p:cNvSpPr>
            <a:spLocks noChangeArrowheads="1"/>
          </p:cNvSpPr>
          <p:nvPr userDrawn="1"/>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a:solidFill>
                  <a:schemeClr val="tx1"/>
                </a:solidFill>
                <a:latin typeface="Arial" panose="020B0604020202020204" pitchFamily="34" charset="0"/>
                <a:ea typeface="ヒラギノ角ゴ Pro W3" charset="-128"/>
              </a:defRPr>
            </a:lvl1pPr>
            <a:lvl2pPr marL="742950" indent="-285750" algn="ctr">
              <a:defRPr>
                <a:solidFill>
                  <a:schemeClr val="tx1"/>
                </a:solidFill>
                <a:latin typeface="Arial" panose="020B0604020202020204" pitchFamily="34" charset="0"/>
                <a:ea typeface="ヒラギノ角ゴ Pro W3" charset="-128"/>
              </a:defRPr>
            </a:lvl2pPr>
            <a:lvl3pPr marL="1143000" indent="-228600" algn="ctr">
              <a:defRPr>
                <a:solidFill>
                  <a:schemeClr val="tx1"/>
                </a:solidFill>
                <a:latin typeface="Arial" panose="020B0604020202020204" pitchFamily="34" charset="0"/>
                <a:ea typeface="ヒラギノ角ゴ Pro W3" charset="-128"/>
              </a:defRPr>
            </a:lvl3pPr>
            <a:lvl4pPr marL="1600200" indent="-228600" algn="ctr">
              <a:defRPr>
                <a:solidFill>
                  <a:schemeClr val="tx1"/>
                </a:solidFill>
                <a:latin typeface="Arial" panose="020B0604020202020204" pitchFamily="34" charset="0"/>
                <a:ea typeface="ヒラギノ角ゴ Pro W3" charset="-128"/>
              </a:defRPr>
            </a:lvl4pPr>
            <a:lvl5pPr marL="2057400" indent="-228600" algn="ctr">
              <a:defRPr>
                <a:solidFill>
                  <a:schemeClr val="tx1"/>
                </a:solidFill>
                <a:latin typeface="Arial" panose="020B0604020202020204" pitchFamily="34" charset="0"/>
                <a:ea typeface="ヒラギノ角ゴ Pro W3" charset="-128"/>
              </a:defRPr>
            </a:lvl5pPr>
            <a:lvl6pPr marL="25146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algn="l" eaLnBrk="1" hangingPunct="1">
              <a:defRPr/>
            </a:pPr>
            <a:endParaRPr lang="es-ES" altLang="es-CL">
              <a:solidFill>
                <a:srgbClr val="FFFFFF"/>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214" r:id="rId1"/>
    <p:sldLayoutId id="2147485215" r:id="rId2"/>
    <p:sldLayoutId id="2147485216" r:id="rId3"/>
    <p:sldLayoutId id="2147485217" r:id="rId4"/>
    <p:sldLayoutId id="2147485218" r:id="rId5"/>
    <p:sldLayoutId id="2147485219" r:id="rId6"/>
    <p:sldLayoutId id="2147485220" r:id="rId7"/>
    <p:sldLayoutId id="2147485221" r:id="rId8"/>
    <p:sldLayoutId id="2147485222" r:id="rId9"/>
    <p:sldLayoutId id="2147485223" r:id="rId10"/>
    <p:sldLayoutId id="2147485224" r:id="rId11"/>
  </p:sldLayoutIdLst>
  <p:transition/>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5476A74-506C-4072-9A97-04D5266E30AA}"/>
              </a:ext>
            </a:extLst>
          </p:cNvPr>
          <p:cNvSpPr/>
          <p:nvPr userDrawn="1"/>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s-ES">
              <a:solidFill>
                <a:srgbClr val="FFFFFF"/>
              </a:solidFill>
              <a:ea typeface="ヒラギノ角ゴ Pro W3" charset="-128"/>
            </a:endParaRPr>
          </a:p>
        </p:txBody>
      </p:sp>
      <p:sp>
        <p:nvSpPr>
          <p:cNvPr id="2051" name="Rectangle 13">
            <a:extLst>
              <a:ext uri="{FF2B5EF4-FFF2-40B4-BE49-F238E27FC236}">
                <a16:creationId xmlns:a16="http://schemas.microsoft.com/office/drawing/2014/main" id="{1568E134-5026-480E-AB61-0DCD1A143241}"/>
              </a:ext>
            </a:extLst>
          </p:cNvPr>
          <p:cNvSpPr>
            <a:spLocks noChangeArrowheads="1"/>
          </p:cNvSpPr>
          <p:nvPr userDrawn="1"/>
        </p:nvSpPr>
        <p:spPr bwMode="auto">
          <a:xfrm>
            <a:off x="7153275" y="0"/>
            <a:ext cx="1990725" cy="6629400"/>
          </a:xfrm>
          <a:prstGeom prst="rect">
            <a:avLst/>
          </a:prstGeom>
          <a:solidFill>
            <a:schemeClr val="bg1"/>
          </a:solidFill>
          <a:ln>
            <a:noFill/>
          </a:ln>
          <a:effectLst>
            <a:outerShdw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a:solidFill>
                  <a:schemeClr val="tx1"/>
                </a:solidFill>
                <a:latin typeface="Arial" panose="020B0604020202020204" pitchFamily="34" charset="0"/>
                <a:ea typeface="ヒラギノ角ゴ Pro W3" charset="-128"/>
              </a:defRPr>
            </a:lvl1pPr>
            <a:lvl2pPr marL="742950" indent="-285750" algn="ctr">
              <a:defRPr>
                <a:solidFill>
                  <a:schemeClr val="tx1"/>
                </a:solidFill>
                <a:latin typeface="Arial" panose="020B0604020202020204" pitchFamily="34" charset="0"/>
                <a:ea typeface="ヒラギノ角ゴ Pro W3" charset="-128"/>
              </a:defRPr>
            </a:lvl2pPr>
            <a:lvl3pPr marL="1143000" indent="-228600" algn="ctr">
              <a:defRPr>
                <a:solidFill>
                  <a:schemeClr val="tx1"/>
                </a:solidFill>
                <a:latin typeface="Arial" panose="020B0604020202020204" pitchFamily="34" charset="0"/>
                <a:ea typeface="ヒラギノ角ゴ Pro W3" charset="-128"/>
              </a:defRPr>
            </a:lvl3pPr>
            <a:lvl4pPr marL="1600200" indent="-228600" algn="ctr">
              <a:defRPr>
                <a:solidFill>
                  <a:schemeClr val="tx1"/>
                </a:solidFill>
                <a:latin typeface="Arial" panose="020B0604020202020204" pitchFamily="34" charset="0"/>
                <a:ea typeface="ヒラギノ角ゴ Pro W3" charset="-128"/>
              </a:defRPr>
            </a:lvl4pPr>
            <a:lvl5pPr marL="2057400" indent="-228600" algn="ctr">
              <a:defRPr>
                <a:solidFill>
                  <a:schemeClr val="tx1"/>
                </a:solidFill>
                <a:latin typeface="Arial" panose="020B0604020202020204" pitchFamily="34" charset="0"/>
                <a:ea typeface="ヒラギノ角ゴ Pro W3" charset="-128"/>
              </a:defRPr>
            </a:lvl5pPr>
            <a:lvl6pPr marL="25146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algn="l" eaLnBrk="1" hangingPunct="1">
              <a:defRPr/>
            </a:pPr>
            <a:endParaRPr lang="es-ES" altLang="es-CL">
              <a:solidFill>
                <a:srgbClr val="FFFFFF"/>
              </a:solidFill>
              <a:latin typeface="Calibri" panose="020F0502020204030204" pitchFamily="34" charset="0"/>
            </a:endParaRPr>
          </a:p>
        </p:txBody>
      </p:sp>
      <p:grpSp>
        <p:nvGrpSpPr>
          <p:cNvPr id="2052" name="Group 11">
            <a:extLst>
              <a:ext uri="{FF2B5EF4-FFF2-40B4-BE49-F238E27FC236}">
                <a16:creationId xmlns:a16="http://schemas.microsoft.com/office/drawing/2014/main" id="{C0463F46-260C-4131-ACE4-1CD6549405A1}"/>
              </a:ext>
            </a:extLst>
          </p:cNvPr>
          <p:cNvGrpSpPr>
            <a:grpSpLocks/>
          </p:cNvGrpSpPr>
          <p:nvPr userDrawn="1"/>
        </p:nvGrpSpPr>
        <p:grpSpPr bwMode="auto">
          <a:xfrm>
            <a:off x="7153275" y="2058988"/>
            <a:ext cx="1990725" cy="2038350"/>
            <a:chOff x="3511550" y="2133600"/>
            <a:chExt cx="2976563" cy="3048000"/>
          </a:xfrm>
        </p:grpSpPr>
        <p:sp>
          <p:nvSpPr>
            <p:cNvPr id="7" name="Rectangle 6">
              <a:extLst>
                <a:ext uri="{FF2B5EF4-FFF2-40B4-BE49-F238E27FC236}">
                  <a16:creationId xmlns:a16="http://schemas.microsoft.com/office/drawing/2014/main" id="{5F32E8E0-D490-4DC5-99EE-B8D715A39087}"/>
                </a:ext>
              </a:extLst>
            </p:cNvPr>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s-ES">
                <a:solidFill>
                  <a:srgbClr val="FFFFFF"/>
                </a:solidFill>
                <a:ea typeface="ヒラギノ角ゴ Pro W3" charset="-128"/>
              </a:endParaRPr>
            </a:p>
          </p:txBody>
        </p:sp>
        <p:sp>
          <p:nvSpPr>
            <p:cNvPr id="8" name="Rectangle 7">
              <a:extLst>
                <a:ext uri="{FF2B5EF4-FFF2-40B4-BE49-F238E27FC236}">
                  <a16:creationId xmlns:a16="http://schemas.microsoft.com/office/drawing/2014/main" id="{87FEC5CA-8599-4834-812D-BAB6C71BDF50}"/>
                </a:ext>
              </a:extLst>
            </p:cNvPr>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s-ES">
                <a:solidFill>
                  <a:srgbClr val="FFFFFF"/>
                </a:solidFill>
                <a:ea typeface="ヒラギノ角ゴ Pro W3" charset="-128"/>
              </a:endParaRPr>
            </a:p>
          </p:txBody>
        </p:sp>
        <p:pic>
          <p:nvPicPr>
            <p:cNvPr id="2057" name="Picture 1">
              <a:extLst>
                <a:ext uri="{FF2B5EF4-FFF2-40B4-BE49-F238E27FC236}">
                  <a16:creationId xmlns:a16="http://schemas.microsoft.com/office/drawing/2014/main" id="{BB63766B-2404-4DD8-84D2-B26F30BA02C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058" name="Picture 1">
              <a:extLst>
                <a:ext uri="{FF2B5EF4-FFF2-40B4-BE49-F238E27FC236}">
                  <a16:creationId xmlns:a16="http://schemas.microsoft.com/office/drawing/2014/main" id="{3FF2EC00-E321-468B-B4A6-1FF285AB869D}"/>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059" name="Picture 1">
              <a:extLst>
                <a:ext uri="{FF2B5EF4-FFF2-40B4-BE49-F238E27FC236}">
                  <a16:creationId xmlns:a16="http://schemas.microsoft.com/office/drawing/2014/main" id="{906D3DFD-CED2-4808-A560-B0B6205AEF77}"/>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2053" name="Rectangle 12">
            <a:extLst>
              <a:ext uri="{FF2B5EF4-FFF2-40B4-BE49-F238E27FC236}">
                <a16:creationId xmlns:a16="http://schemas.microsoft.com/office/drawing/2014/main" id="{5AD9A747-950F-4DD3-96CC-DC32FE70DDE4}"/>
              </a:ext>
            </a:extLst>
          </p:cNvPr>
          <p:cNvSpPr>
            <a:spLocks noChangeArrowheads="1"/>
          </p:cNvSpPr>
          <p:nvPr userDrawn="1"/>
        </p:nvSpPr>
        <p:spPr bwMode="auto">
          <a:xfrm>
            <a:off x="4763" y="0"/>
            <a:ext cx="7148512" cy="6629400"/>
          </a:xfrm>
          <a:prstGeom prst="rect">
            <a:avLst/>
          </a:prstGeom>
          <a:solidFill>
            <a:srgbClr val="006CB7"/>
          </a:solidFill>
          <a:ln>
            <a:noFill/>
          </a:ln>
          <a:effectLst>
            <a:outerShdw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a:solidFill>
                  <a:schemeClr val="tx1"/>
                </a:solidFill>
                <a:latin typeface="Arial" panose="020B0604020202020204" pitchFamily="34" charset="0"/>
                <a:ea typeface="ヒラギノ角ゴ Pro W3" charset="-128"/>
              </a:defRPr>
            </a:lvl1pPr>
            <a:lvl2pPr marL="742950" indent="-285750" algn="ctr">
              <a:defRPr>
                <a:solidFill>
                  <a:schemeClr val="tx1"/>
                </a:solidFill>
                <a:latin typeface="Arial" panose="020B0604020202020204" pitchFamily="34" charset="0"/>
                <a:ea typeface="ヒラギノ角ゴ Pro W3" charset="-128"/>
              </a:defRPr>
            </a:lvl2pPr>
            <a:lvl3pPr marL="1143000" indent="-228600" algn="ctr">
              <a:defRPr>
                <a:solidFill>
                  <a:schemeClr val="tx1"/>
                </a:solidFill>
                <a:latin typeface="Arial" panose="020B0604020202020204" pitchFamily="34" charset="0"/>
                <a:ea typeface="ヒラギノ角ゴ Pro W3" charset="-128"/>
              </a:defRPr>
            </a:lvl3pPr>
            <a:lvl4pPr marL="1600200" indent="-228600" algn="ctr">
              <a:defRPr>
                <a:solidFill>
                  <a:schemeClr val="tx1"/>
                </a:solidFill>
                <a:latin typeface="Arial" panose="020B0604020202020204" pitchFamily="34" charset="0"/>
                <a:ea typeface="ヒラギノ角ゴ Pro W3" charset="-128"/>
              </a:defRPr>
            </a:lvl4pPr>
            <a:lvl5pPr marL="2057400" indent="-228600" algn="ctr">
              <a:defRPr>
                <a:solidFill>
                  <a:schemeClr val="tx1"/>
                </a:solidFill>
                <a:latin typeface="Arial" panose="020B0604020202020204" pitchFamily="34" charset="0"/>
                <a:ea typeface="ヒラギノ角ゴ Pro W3" charset="-128"/>
              </a:defRPr>
            </a:lvl5pPr>
            <a:lvl6pPr marL="25146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algn="ctr"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algn="l" eaLnBrk="1" hangingPunct="1">
              <a:defRPr/>
            </a:pPr>
            <a:endParaRPr lang="es-ES" altLang="es-CL">
              <a:solidFill>
                <a:srgbClr val="FFFFFF"/>
              </a:solidFill>
              <a:latin typeface="Calibri" panose="020F0502020204030204" pitchFamily="34" charset="0"/>
            </a:endParaRPr>
          </a:p>
        </p:txBody>
      </p:sp>
      <p:sp>
        <p:nvSpPr>
          <p:cNvPr id="2054" name="Title Placeholder 1">
            <a:extLst>
              <a:ext uri="{FF2B5EF4-FFF2-40B4-BE49-F238E27FC236}">
                <a16:creationId xmlns:a16="http://schemas.microsoft.com/office/drawing/2014/main" id="{0A31E7F2-FBEA-4F43-B581-F2827AADFBD2}"/>
              </a:ext>
            </a:extLst>
          </p:cNvPr>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CL"/>
              <a:t>Click to edit Master title style</a:t>
            </a:r>
          </a:p>
        </p:txBody>
      </p:sp>
    </p:spTree>
  </p:cSld>
  <p:clrMap bg1="lt1" tx1="dk1" bg2="lt2" tx2="dk2" accent1="accent1" accent2="accent2" accent3="accent3" accent4="accent4" accent5="accent5" accent6="accent6" hlink="hlink" folHlink="folHlink"/>
  <p:sldLayoutIdLst>
    <p:sldLayoutId id="2147485225" r:id="rId1"/>
    <p:sldLayoutId id="2147485226" r:id="rId2"/>
    <p:sldLayoutId id="2147485227" r:id="rId3"/>
    <p:sldLayoutId id="2147485228" r:id="rId4"/>
    <p:sldLayoutId id="2147485229" r:id="rId5"/>
    <p:sldLayoutId id="2147485230" r:id="rId6"/>
    <p:sldLayoutId id="2147485231" r:id="rId7"/>
    <p:sldLayoutId id="2147485232" r:id="rId8"/>
    <p:sldLayoutId id="2147485233" r:id="rId9"/>
    <p:sldLayoutId id="2147485234" r:id="rId10"/>
    <p:sldLayoutId id="2147485235" r:id="rId11"/>
  </p:sldLayoutIdLst>
  <p:transition/>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curso/dictamen%20lic%20medica%20rechazada%20ley%2019490%2019937.pdf"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curso/dictamen%20lic%20medica%20rechazada%20ley%2019490%2019937.pdf"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image" Target="../media/image9.emf"/><Relationship Id="rId4" Type="http://schemas.openxmlformats.org/officeDocument/2006/relationships/image" Target="../media/image8.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oleObject3.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CC2AE4F-D865-43F8-A150-12442D15A73A}"/>
              </a:ext>
            </a:extLst>
          </p:cNvPr>
          <p:cNvSpPr>
            <a:spLocks noGrp="1" noChangeArrowheads="1"/>
          </p:cNvSpPr>
          <p:nvPr>
            <p:ph type="ctrTitle"/>
          </p:nvPr>
        </p:nvSpPr>
        <p:spPr>
          <a:xfrm>
            <a:off x="214313" y="465138"/>
            <a:ext cx="7021512" cy="2070100"/>
          </a:xfrm>
        </p:spPr>
        <p:txBody>
          <a:bodyPr>
            <a:noAutofit/>
          </a:bodyPr>
          <a:lstStyle/>
          <a:p>
            <a:pPr eaLnBrk="1" hangingPunct="1">
              <a:defRPr/>
            </a:pPr>
            <a:r>
              <a:rPr lang="es-ES_tradnl" sz="6600" dirty="0">
                <a:solidFill>
                  <a:schemeClr val="bg1"/>
                </a:solidFill>
                <a:effectLst>
                  <a:outerShdw blurRad="38100" dist="38100" dir="2700000" algn="tl">
                    <a:srgbClr val="000000"/>
                  </a:outerShdw>
                </a:effectLst>
                <a:latin typeface="Bookman Old Style" pitchFamily="18" charset="0"/>
              </a:rPr>
              <a:t>LEY Nº 19.264</a:t>
            </a:r>
            <a:br>
              <a:rPr lang="es-ES_tradnl" sz="8000" dirty="0">
                <a:solidFill>
                  <a:schemeClr val="bg1"/>
                </a:solidFill>
                <a:effectLst>
                  <a:outerShdw blurRad="38100" dist="38100" dir="2700000" algn="tl">
                    <a:srgbClr val="000000"/>
                  </a:outerShdw>
                </a:effectLst>
                <a:latin typeface="Bookman Old Style" pitchFamily="18" charset="0"/>
              </a:rPr>
            </a:br>
            <a:r>
              <a:rPr lang="es-ES" sz="2000" dirty="0">
                <a:solidFill>
                  <a:schemeClr val="bg1"/>
                </a:solidFill>
                <a:latin typeface="Verdana" pitchFamily="34" charset="0"/>
                <a:cs typeface="Verdana" pitchFamily="34" charset="0"/>
              </a:rPr>
              <a:t>PUBLICADA D.O. 05 DE NOVIEMBRE DE 1993</a:t>
            </a:r>
            <a:endParaRPr lang="es-ES_tradnl" sz="2000" dirty="0">
              <a:solidFill>
                <a:schemeClr val="bg1"/>
              </a:solidFill>
              <a:latin typeface="Bookman Old Style" pitchFamily="18" charset="0"/>
            </a:endParaRPr>
          </a:p>
        </p:txBody>
      </p:sp>
      <p:sp>
        <p:nvSpPr>
          <p:cNvPr id="27651" name="Rectangle 3">
            <a:extLst>
              <a:ext uri="{FF2B5EF4-FFF2-40B4-BE49-F238E27FC236}">
                <a16:creationId xmlns:a16="http://schemas.microsoft.com/office/drawing/2014/main" id="{6FBD9261-FCD8-492B-AD13-6146B9820849}"/>
              </a:ext>
            </a:extLst>
          </p:cNvPr>
          <p:cNvSpPr>
            <a:spLocks noGrp="1" noChangeArrowheads="1"/>
          </p:cNvSpPr>
          <p:nvPr>
            <p:ph type="subTitle" idx="1"/>
          </p:nvPr>
        </p:nvSpPr>
        <p:spPr bwMode="auto">
          <a:xfrm>
            <a:off x="-250825" y="3371850"/>
            <a:ext cx="8135938" cy="120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ES" altLang="es-CL" sz="4000" i="1">
                <a:solidFill>
                  <a:schemeClr val="bg1"/>
                </a:solidFill>
              </a:rPr>
              <a:t>ASIGNACION DE URGENCIA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A7D591C-AF5B-41FC-9102-B5A0B109F8AD}"/>
              </a:ext>
            </a:extLst>
          </p:cNvPr>
          <p:cNvSpPr>
            <a:spLocks noChangeArrowheads="1"/>
          </p:cNvSpPr>
          <p:nvPr>
            <p:ph type="title"/>
          </p:nvPr>
        </p:nvSpPr>
        <p:spPr>
          <a:xfrm>
            <a:off x="250825" y="188913"/>
            <a:ext cx="7772400" cy="576262"/>
          </a:xfrm>
          <a:noFill/>
        </p:spPr>
        <p:txBody>
          <a:bodyPr/>
          <a:lstStyle/>
          <a:p>
            <a:pPr algn="ctr"/>
            <a:r>
              <a:rPr lang="es-ES" altLang="es-CL" sz="3200" b="1">
                <a:latin typeface="Verdana" panose="020B0604030504040204" pitchFamily="34" charset="0"/>
                <a:cs typeface="Verdana" panose="020B0604030504040204" pitchFamily="34" charset="0"/>
              </a:rPr>
              <a:t>SOBRE LOS CUPOS</a:t>
            </a:r>
            <a:endParaRPr lang="es-ES" altLang="es-CL">
              <a:latin typeface="Verdana" panose="020B0604030504040204" pitchFamily="34" charset="0"/>
              <a:cs typeface="Verdana" panose="020B0604030504040204" pitchFamily="34" charset="0"/>
            </a:endParaRPr>
          </a:p>
        </p:txBody>
      </p:sp>
      <p:sp>
        <p:nvSpPr>
          <p:cNvPr id="12291" name="Rectangle 3">
            <a:extLst>
              <a:ext uri="{FF2B5EF4-FFF2-40B4-BE49-F238E27FC236}">
                <a16:creationId xmlns:a16="http://schemas.microsoft.com/office/drawing/2014/main" id="{3F1F077D-2E39-44CE-8629-1B59BB0FFF94}"/>
              </a:ext>
            </a:extLst>
          </p:cNvPr>
          <p:cNvSpPr>
            <a:spLocks noChangeArrowheads="1"/>
          </p:cNvSpPr>
          <p:nvPr>
            <p:ph type="body" idx="1"/>
          </p:nvPr>
        </p:nvSpPr>
        <p:spPr>
          <a:xfrm>
            <a:off x="33338" y="908050"/>
            <a:ext cx="8281987" cy="2878138"/>
          </a:xfrm>
          <a:noFill/>
        </p:spPr>
        <p:txBody>
          <a:bodyPr/>
          <a:lstStyle/>
          <a:p>
            <a:pPr algn="just"/>
            <a:r>
              <a:rPr lang="es-ES" altLang="es-CL" sz="2400"/>
              <a:t>La resolución genérica establece los siguientes cupos a utilizar.</a:t>
            </a:r>
          </a:p>
        </p:txBody>
      </p:sp>
      <p:pic>
        <p:nvPicPr>
          <p:cNvPr id="2" name="Imagen 1">
            <a:extLst>
              <a:ext uri="{FF2B5EF4-FFF2-40B4-BE49-F238E27FC236}">
                <a16:creationId xmlns:a16="http://schemas.microsoft.com/office/drawing/2014/main" id="{3A63258F-3E64-42E8-A9E5-76D7F3CAB37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924175"/>
            <a:ext cx="91440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a:extLst>
              <a:ext uri="{FF2B5EF4-FFF2-40B4-BE49-F238E27FC236}">
                <a16:creationId xmlns:a16="http://schemas.microsoft.com/office/drawing/2014/main" id="{4B162F66-0FCC-4AA7-936A-88276E85769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2488" y="1557338"/>
            <a:ext cx="6645275"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heckerboard(across)">
                                      <p:cBhvr>
                                        <p:cTn id="7" dur="500"/>
                                        <p:tgtEl>
                                          <p:spTgt spid="12290"/>
                                        </p:tgtEl>
                                      </p:cBhvr>
                                    </p:animEffect>
                                  </p:childTnLst>
                                  <p:subTnLst>
                                    <p:audio>
                                      <p:cMediaNode>
                                        <p:cTn display="0" masterRel="sameClick">
                                          <p:stCondLst>
                                            <p:cond evt="begin" delay="0">
                                              <p:tn val="5"/>
                                            </p:cond>
                                          </p:stCondLst>
                                          <p:endCondLst>
                                            <p:cond evt="onStopAudio" delay="0">
                                              <p:tgtEl>
                                                <p:sldTgt/>
                                              </p:tgtEl>
                                            </p:cond>
                                          </p:endCondLst>
                                        </p:cTn>
                                        <p:tgtEl>
                                          <p:sndTgt r:embed="rId3" name="CLIC.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anim calcmode="lin" valueType="num">
                                      <p:cBhvr>
                                        <p:cTn id="13" dur="2000" fill="hold"/>
                                        <p:tgtEl>
                                          <p:spTgt spid="12291">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1229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ircle(in)">
                                      <p:cBhvr>
                                        <p:cTn id="2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0007C5E-9139-4D30-A847-BCC14516636E}"/>
              </a:ext>
            </a:extLst>
          </p:cNvPr>
          <p:cNvSpPr>
            <a:spLocks noGrp="1" noChangeArrowheads="1"/>
          </p:cNvSpPr>
          <p:nvPr>
            <p:ph type="ctrTitle"/>
          </p:nvPr>
        </p:nvSpPr>
        <p:spPr>
          <a:xfrm>
            <a:off x="0" y="465138"/>
            <a:ext cx="7165975" cy="2070100"/>
          </a:xfrm>
        </p:spPr>
        <p:txBody>
          <a:bodyPr>
            <a:noAutofit/>
          </a:bodyPr>
          <a:lstStyle/>
          <a:p>
            <a:pPr eaLnBrk="1" hangingPunct="1">
              <a:defRPr/>
            </a:pPr>
            <a:r>
              <a:rPr lang="es-ES_tradnl" sz="7200" dirty="0">
                <a:solidFill>
                  <a:schemeClr val="bg1"/>
                </a:solidFill>
                <a:effectLst>
                  <a:outerShdw blurRad="38100" dist="38100" dir="2700000" algn="tl">
                    <a:srgbClr val="000000"/>
                  </a:outerShdw>
                </a:effectLst>
                <a:latin typeface="Bookman Old Style" pitchFamily="18" charset="0"/>
              </a:rPr>
              <a:t>LEY Nº 19.490</a:t>
            </a:r>
            <a:br>
              <a:rPr lang="es-ES_tradnl" sz="8000" dirty="0">
                <a:solidFill>
                  <a:schemeClr val="bg1"/>
                </a:solidFill>
                <a:effectLst>
                  <a:outerShdw blurRad="38100" dist="38100" dir="2700000" algn="tl">
                    <a:srgbClr val="000000"/>
                  </a:outerShdw>
                </a:effectLst>
                <a:latin typeface="Bookman Old Style" pitchFamily="18" charset="0"/>
              </a:rPr>
            </a:br>
            <a:r>
              <a:rPr lang="es-ES_tradnl" sz="2800" dirty="0">
                <a:solidFill>
                  <a:schemeClr val="bg1"/>
                </a:solidFill>
                <a:effectLst>
                  <a:outerShdw blurRad="38100" dist="38100" dir="2700000" algn="tl">
                    <a:srgbClr val="000000"/>
                  </a:outerShdw>
                </a:effectLst>
                <a:latin typeface="Bookman Old Style" pitchFamily="18" charset="0"/>
              </a:rPr>
              <a:t>PUBLICADA D.O. 03.01.1997</a:t>
            </a:r>
            <a:endParaRPr lang="es-ES_tradnl" sz="2800" dirty="0">
              <a:solidFill>
                <a:schemeClr val="bg1"/>
              </a:solidFill>
              <a:latin typeface="Bookman Old Style" pitchFamily="18" charset="0"/>
            </a:endParaRPr>
          </a:p>
        </p:txBody>
      </p:sp>
      <p:sp>
        <p:nvSpPr>
          <p:cNvPr id="89091" name="Rectangle 3">
            <a:extLst>
              <a:ext uri="{FF2B5EF4-FFF2-40B4-BE49-F238E27FC236}">
                <a16:creationId xmlns:a16="http://schemas.microsoft.com/office/drawing/2014/main" id="{8FCC6727-51B2-4C3C-92BE-25C65E995CE9}"/>
              </a:ext>
            </a:extLst>
          </p:cNvPr>
          <p:cNvSpPr>
            <a:spLocks noGrp="1" noChangeArrowheads="1"/>
          </p:cNvSpPr>
          <p:nvPr>
            <p:ph type="subTitle" idx="1"/>
          </p:nvPr>
        </p:nvSpPr>
        <p:spPr>
          <a:xfrm>
            <a:off x="214313" y="4365625"/>
            <a:ext cx="7165975" cy="1209675"/>
          </a:xfrm>
        </p:spPr>
        <p:txBody>
          <a:bodyPr>
            <a:normAutofit fontScale="70000" lnSpcReduction="20000"/>
          </a:bodyPr>
          <a:lstStyle/>
          <a:p>
            <a:pPr eaLnBrk="1" hangingPunct="1">
              <a:buFont typeface="Arial" charset="0"/>
              <a:buNone/>
              <a:defRPr/>
            </a:pPr>
            <a:r>
              <a:rPr lang="es-ES_tradnl" sz="4000" b="1" dirty="0">
                <a:solidFill>
                  <a:schemeClr val="bg1"/>
                </a:solidFill>
                <a:latin typeface="Bookman Old Style" pitchFamily="18" charset="0"/>
              </a:rPr>
              <a:t>ASIGNACION DE ESTIMULO POR EXPERIENCIA Y DESEMPEÑO FUNCIONARIO</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C350EE35-FA7B-4C60-A6B1-A5099E9CEF2E}"/>
              </a:ext>
            </a:extLst>
          </p:cNvPr>
          <p:cNvSpPr txBox="1">
            <a:spLocks noChangeArrowheads="1"/>
          </p:cNvSpPr>
          <p:nvPr/>
        </p:nvSpPr>
        <p:spPr bwMode="auto">
          <a:xfrm>
            <a:off x="684212" y="1295400"/>
            <a:ext cx="8002587" cy="3647152"/>
          </a:xfrm>
          <a:prstGeom prst="rect">
            <a:avLst/>
          </a:prstGeom>
          <a:noFill/>
          <a:ln w="12700" cap="sq">
            <a:noFill/>
            <a:miter lim="800000"/>
            <a:headEnd type="none" w="sm" len="sm"/>
            <a:tailEnd type="none" w="sm" len="sm"/>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spAutoFit/>
          </a:bodyPr>
          <a:lstStyle/>
          <a:p>
            <a:pPr algn="ctr">
              <a:spcBef>
                <a:spcPct val="50000"/>
              </a:spcBef>
              <a:defRPr/>
            </a:pPr>
            <a:r>
              <a:rPr lang="es-ES_tradnl" sz="2200" dirty="0">
                <a:solidFill>
                  <a:schemeClr val="accent2"/>
                </a:solidFill>
                <a:latin typeface="Bookman Old Style" pitchFamily="18" charset="0"/>
              </a:rPr>
              <a:t>Características:</a:t>
            </a:r>
          </a:p>
          <a:p>
            <a:pPr algn="just">
              <a:spcBef>
                <a:spcPct val="50000"/>
              </a:spcBef>
              <a:defRPr/>
            </a:pPr>
            <a:r>
              <a:rPr lang="es-ES_tradnl" sz="2200" dirty="0">
                <a:solidFill>
                  <a:schemeClr val="accent2"/>
                </a:solidFill>
                <a:latin typeface="Bookman Old Style" pitchFamily="18" charset="0"/>
              </a:rPr>
              <a:t>Asignación de estimulo por experiencia y desempeño individual.</a:t>
            </a:r>
          </a:p>
          <a:p>
            <a:pPr algn="just">
              <a:spcBef>
                <a:spcPct val="50000"/>
              </a:spcBef>
              <a:defRPr/>
            </a:pPr>
            <a:r>
              <a:rPr lang="es-ES_tradnl" sz="2200" dirty="0">
                <a:solidFill>
                  <a:schemeClr val="accent2"/>
                </a:solidFill>
                <a:latin typeface="Bookman Old Style" pitchFamily="18" charset="0"/>
              </a:rPr>
              <a:t>Equivalente a un porcentaje por cada tres años de servicios efectivos cumplidos al 31 de Diciembre del año anterior, con un máximo de 39 años.</a:t>
            </a:r>
          </a:p>
          <a:p>
            <a:pPr algn="just">
              <a:spcBef>
                <a:spcPct val="50000"/>
              </a:spcBef>
              <a:defRPr/>
            </a:pPr>
            <a:r>
              <a:rPr lang="es-ES_tradnl" sz="2200" dirty="0">
                <a:solidFill>
                  <a:schemeClr val="accent2"/>
                </a:solidFill>
                <a:latin typeface="Bookman Old Style" pitchFamily="18" charset="0"/>
              </a:rPr>
              <a:t>Tomando en cuenta las </a:t>
            </a:r>
            <a:r>
              <a:rPr lang="es-ES_tradnl" sz="2200" b="1" dirty="0">
                <a:solidFill>
                  <a:schemeClr val="accent2"/>
                </a:solidFill>
                <a:latin typeface="Bookman Old Style" pitchFamily="18" charset="0"/>
              </a:rPr>
              <a:t>calificaciones</a:t>
            </a:r>
            <a:r>
              <a:rPr lang="es-ES_tradnl" sz="2200" dirty="0">
                <a:solidFill>
                  <a:schemeClr val="accent2"/>
                </a:solidFill>
                <a:latin typeface="Bookman Old Style" pitchFamily="18" charset="0"/>
              </a:rPr>
              <a:t> que hayan obtenido los funcionarios en el proceso </a:t>
            </a:r>
            <a:r>
              <a:rPr lang="es-ES_tradnl" sz="2200" dirty="0" err="1">
                <a:solidFill>
                  <a:schemeClr val="accent2"/>
                </a:solidFill>
                <a:latin typeface="Bookman Old Style" pitchFamily="18" charset="0"/>
              </a:rPr>
              <a:t>calificatorio</a:t>
            </a:r>
            <a:r>
              <a:rPr lang="es-ES_tradnl" sz="2200" dirty="0">
                <a:solidFill>
                  <a:schemeClr val="accent2"/>
                </a:solidFill>
                <a:latin typeface="Bookman Old Style" pitchFamily="18" charset="0"/>
              </a:rPr>
              <a:t> inmediatamente anterior al pago del beneficio.</a:t>
            </a:r>
          </a:p>
        </p:txBody>
      </p:sp>
      <p:sp>
        <p:nvSpPr>
          <p:cNvPr id="39939" name="Text Box 6">
            <a:extLst>
              <a:ext uri="{FF2B5EF4-FFF2-40B4-BE49-F238E27FC236}">
                <a16:creationId xmlns:a16="http://schemas.microsoft.com/office/drawing/2014/main" id="{A22604B1-59D9-4DE8-87BF-EAFE5043BC1D}"/>
              </a:ext>
            </a:extLst>
          </p:cNvPr>
          <p:cNvSpPr txBox="1">
            <a:spLocks noChangeArrowheads="1"/>
          </p:cNvSpPr>
          <p:nvPr/>
        </p:nvSpPr>
        <p:spPr bwMode="auto">
          <a:xfrm>
            <a:off x="684213" y="228600"/>
            <a:ext cx="7416800" cy="646113"/>
          </a:xfrm>
          <a:prstGeom prst="rect">
            <a:avLst/>
          </a:prstGeom>
          <a:solidFill>
            <a:schemeClr val="accent2"/>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ctr">
              <a:spcBef>
                <a:spcPct val="50000"/>
              </a:spcBef>
              <a:buFontTx/>
              <a:buNone/>
            </a:pPr>
            <a:r>
              <a:rPr lang="es-ES_tradnl" altLang="es-CL" sz="1800" b="1">
                <a:solidFill>
                  <a:schemeClr val="bg1"/>
                </a:solidFill>
                <a:latin typeface="Bookman Old Style" panose="02050604050505020204" pitchFamily="18" charset="0"/>
              </a:rPr>
              <a:t>ASIGNACIÓN DE ESTÍMULO POR EXPERIENCIA Y DESEMPEÑO</a:t>
            </a:r>
          </a:p>
        </p:txBody>
      </p:sp>
      <p:sp>
        <p:nvSpPr>
          <p:cNvPr id="9223" name="Text Box 7">
            <a:extLst>
              <a:ext uri="{FF2B5EF4-FFF2-40B4-BE49-F238E27FC236}">
                <a16:creationId xmlns:a16="http://schemas.microsoft.com/office/drawing/2014/main" id="{00C0E4DC-EB42-423E-B505-4BA68736BF6A}"/>
              </a:ext>
            </a:extLst>
          </p:cNvPr>
          <p:cNvSpPr txBox="1">
            <a:spLocks noChangeArrowheads="1"/>
          </p:cNvSpPr>
          <p:nvPr/>
        </p:nvSpPr>
        <p:spPr bwMode="auto">
          <a:xfrm>
            <a:off x="684213" y="5715000"/>
            <a:ext cx="8002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ctr">
              <a:spcBef>
                <a:spcPct val="50000"/>
              </a:spcBef>
              <a:buFontTx/>
              <a:buNone/>
            </a:pPr>
            <a:r>
              <a:rPr lang="es-ES_tradnl" altLang="es-CL" sz="1800" b="1">
                <a:solidFill>
                  <a:schemeClr val="accent2"/>
                </a:solidFill>
                <a:latin typeface="Bookman Old Style" panose="02050604050505020204" pitchFamily="18" charset="0"/>
              </a:rPr>
              <a:t>Si se paga:  2019</a:t>
            </a:r>
          </a:p>
          <a:p>
            <a:pPr algn="ctr">
              <a:spcBef>
                <a:spcPct val="50000"/>
              </a:spcBef>
              <a:buFontTx/>
              <a:buNone/>
            </a:pPr>
            <a:r>
              <a:rPr lang="es-ES_tradnl" altLang="es-CL" sz="1800" b="1">
                <a:solidFill>
                  <a:schemeClr val="accent2"/>
                </a:solidFill>
                <a:latin typeface="Bookman Old Style" panose="02050604050505020204" pitchFamily="18" charset="0"/>
              </a:rPr>
              <a:t>Período Calificatorio:  01.09.2017 al 31.08.2018</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3">
                                            <p:txEl>
                                              <p:pRg st="0" end="0"/>
                                            </p:txEl>
                                          </p:spTgt>
                                        </p:tgtEl>
                                        <p:attrNameLst>
                                          <p:attrName>style.visibility</p:attrName>
                                        </p:attrNameLst>
                                      </p:cBhvr>
                                      <p:to>
                                        <p:strVal val="visible"/>
                                      </p:to>
                                    </p:set>
                                    <p:anim calcmode="lin" valueType="num">
                                      <p:cBhvr additive="base">
                                        <p:cTn id="7" dur="500" fill="hold"/>
                                        <p:tgtEl>
                                          <p:spTgt spid="92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23">
                                            <p:txEl>
                                              <p:pRg st="1" end="1"/>
                                            </p:txEl>
                                          </p:spTgt>
                                        </p:tgtEl>
                                        <p:attrNameLst>
                                          <p:attrName>style.visibility</p:attrName>
                                        </p:attrNameLst>
                                      </p:cBhvr>
                                      <p:to>
                                        <p:strVal val="visible"/>
                                      </p:to>
                                    </p:set>
                                    <p:anim calcmode="lin" valueType="num">
                                      <p:cBhvr additive="base">
                                        <p:cTn id="13" dur="500" fill="hold"/>
                                        <p:tgtEl>
                                          <p:spTgt spid="92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026">
            <a:extLst>
              <a:ext uri="{FF2B5EF4-FFF2-40B4-BE49-F238E27FC236}">
                <a16:creationId xmlns:a16="http://schemas.microsoft.com/office/drawing/2014/main" id="{ADB10C71-CC28-4729-970F-F470C3C35075}"/>
              </a:ext>
            </a:extLst>
          </p:cNvPr>
          <p:cNvSpPr txBox="1">
            <a:spLocks noChangeArrowheads="1"/>
          </p:cNvSpPr>
          <p:nvPr/>
        </p:nvSpPr>
        <p:spPr bwMode="auto">
          <a:xfrm>
            <a:off x="468313" y="620713"/>
            <a:ext cx="6934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ctr">
              <a:spcBef>
                <a:spcPct val="50000"/>
              </a:spcBef>
              <a:buFontTx/>
              <a:buNone/>
            </a:pPr>
            <a:r>
              <a:rPr lang="es-ES_tradnl" altLang="es-CL" sz="2200" b="1">
                <a:solidFill>
                  <a:schemeClr val="accent2"/>
                </a:solidFill>
                <a:latin typeface="Bookman Old Style" panose="02050604050505020204" pitchFamily="18" charset="0"/>
              </a:rPr>
              <a:t>Específicamente la asignación corresponde a: </a:t>
            </a:r>
          </a:p>
        </p:txBody>
      </p:sp>
      <p:sp>
        <p:nvSpPr>
          <p:cNvPr id="23566" name="Text Box 1038">
            <a:extLst>
              <a:ext uri="{FF2B5EF4-FFF2-40B4-BE49-F238E27FC236}">
                <a16:creationId xmlns:a16="http://schemas.microsoft.com/office/drawing/2014/main" id="{5A43392C-3DC2-4464-9CD4-03D685DDA52D}"/>
              </a:ext>
            </a:extLst>
          </p:cNvPr>
          <p:cNvSpPr txBox="1">
            <a:spLocks noChangeArrowheads="1"/>
          </p:cNvSpPr>
          <p:nvPr/>
        </p:nvSpPr>
        <p:spPr bwMode="auto">
          <a:xfrm>
            <a:off x="251520" y="1628800"/>
            <a:ext cx="7416824" cy="707886"/>
          </a:xfrm>
          <a:prstGeom prst="rect">
            <a:avLst/>
          </a:prstGeom>
          <a:ln>
            <a:noFill/>
            <a:headEnd type="none" w="sm" len="sm"/>
            <a:tailEnd type="none" w="sm" len="sm"/>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lnRef>
          <a:fillRef idx="1">
            <a:schemeClr val="lt1"/>
          </a:fillRef>
          <a:effectRef idx="0">
            <a:schemeClr val="accent1"/>
          </a:effectRef>
          <a:fontRef idx="minor">
            <a:schemeClr val="dk1"/>
          </a:fontRef>
        </p:style>
        <p:txBody>
          <a:bodyPr>
            <a:spAutoFit/>
          </a:bodyPr>
          <a:lstStyle/>
          <a:p>
            <a:pPr algn="just">
              <a:spcBef>
                <a:spcPct val="50000"/>
              </a:spcBef>
              <a:defRPr/>
            </a:pPr>
            <a:r>
              <a:rPr lang="es-ES_tradnl" dirty="0">
                <a:solidFill>
                  <a:schemeClr val="accent2"/>
                </a:solidFill>
                <a:latin typeface="Bookman Old Style" pitchFamily="18" charset="0"/>
              </a:rPr>
              <a:t>-3,25% para los funcionarios pertenecientes al 33% mejor evaluado de cada planta.</a:t>
            </a:r>
            <a:endParaRPr lang="es-ES_tradnl" sz="2200" b="1" dirty="0">
              <a:solidFill>
                <a:schemeClr val="accent2"/>
              </a:solidFill>
              <a:latin typeface="Bookman Old Style" pitchFamily="18" charset="0"/>
            </a:endParaRPr>
          </a:p>
        </p:txBody>
      </p:sp>
      <p:sp>
        <p:nvSpPr>
          <p:cNvPr id="23567" name="Text Box 1039">
            <a:extLst>
              <a:ext uri="{FF2B5EF4-FFF2-40B4-BE49-F238E27FC236}">
                <a16:creationId xmlns:a16="http://schemas.microsoft.com/office/drawing/2014/main" id="{E2E89B56-4F78-42E1-868C-EAB1175E626D}"/>
              </a:ext>
            </a:extLst>
          </p:cNvPr>
          <p:cNvSpPr txBox="1">
            <a:spLocks noChangeArrowheads="1"/>
          </p:cNvSpPr>
          <p:nvPr/>
        </p:nvSpPr>
        <p:spPr bwMode="auto">
          <a:xfrm>
            <a:off x="1547813" y="2852738"/>
            <a:ext cx="6934200" cy="1187450"/>
          </a:xfrm>
          <a:prstGeom prst="rect">
            <a:avLst/>
          </a:prstGeom>
          <a:ln>
            <a:headEnd type="none" w="sm" len="sm"/>
            <a:tailEnd type="none" w="sm" len="sm"/>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spAutoFit/>
          </a:bodyPr>
          <a:lstStyle/>
          <a:p>
            <a:pPr algn="just">
              <a:spcBef>
                <a:spcPct val="50000"/>
              </a:spcBef>
              <a:defRPr/>
            </a:pPr>
            <a:r>
              <a:rPr lang="es-ES_tradnl" dirty="0">
                <a:solidFill>
                  <a:schemeClr val="accent2"/>
                </a:solidFill>
                <a:latin typeface="Bookman Old Style" pitchFamily="18" charset="0"/>
              </a:rPr>
              <a:t>-2% para los funcionarios que siguen a los anteriores, en orden descendente de evaluación, hasta completar el 67%.</a:t>
            </a:r>
            <a:endParaRPr lang="es-ES_tradnl" sz="2200" b="1" dirty="0">
              <a:solidFill>
                <a:schemeClr val="accent2"/>
              </a:solidFill>
              <a:latin typeface="Bookman Old Style" pitchFamily="18" charset="0"/>
            </a:endParaRPr>
          </a:p>
        </p:txBody>
      </p:sp>
      <p:sp>
        <p:nvSpPr>
          <p:cNvPr id="23568" name="Text Box 1040">
            <a:extLst>
              <a:ext uri="{FF2B5EF4-FFF2-40B4-BE49-F238E27FC236}">
                <a16:creationId xmlns:a16="http://schemas.microsoft.com/office/drawing/2014/main" id="{5B52C463-8A6F-4707-BE75-95B546BCAD2C}"/>
              </a:ext>
            </a:extLst>
          </p:cNvPr>
          <p:cNvSpPr txBox="1">
            <a:spLocks noChangeArrowheads="1"/>
          </p:cNvSpPr>
          <p:nvPr/>
        </p:nvSpPr>
        <p:spPr bwMode="auto">
          <a:xfrm>
            <a:off x="2132112" y="4509120"/>
            <a:ext cx="6781800" cy="1187450"/>
          </a:xfrm>
          <a:prstGeom prst="rect">
            <a:avLst/>
          </a:prstGeom>
          <a:ln>
            <a:headEnd type="none" w="sm" len="sm"/>
            <a:tailEnd type="none" w="sm" len="sm"/>
          </a:ln>
          <a:effectLst>
            <a:softEdge rad="31750"/>
          </a:effectLst>
        </p:spPr>
        <p:style>
          <a:lnRef idx="2">
            <a:schemeClr val="accent1"/>
          </a:lnRef>
          <a:fillRef idx="1">
            <a:schemeClr val="lt1"/>
          </a:fillRef>
          <a:effectRef idx="0">
            <a:schemeClr val="accent1"/>
          </a:effectRef>
          <a:fontRef idx="minor">
            <a:schemeClr val="dk1"/>
          </a:fontRef>
        </p:style>
        <p:txBody>
          <a:bodyPr>
            <a:spAutoFit/>
          </a:bodyPr>
          <a:lstStyle/>
          <a:p>
            <a:pPr algn="just">
              <a:spcBef>
                <a:spcPct val="50000"/>
              </a:spcBef>
              <a:defRPr/>
            </a:pPr>
            <a:r>
              <a:rPr lang="es-ES_tradnl" dirty="0">
                <a:solidFill>
                  <a:schemeClr val="accent2"/>
                </a:solidFill>
                <a:latin typeface="Bookman Old Style" pitchFamily="18" charset="0"/>
              </a:rPr>
              <a:t>-1,25% para los funcionarios restantes, hasta completar el 100% de los funcionarios calificados en lista 1 ó 2.</a:t>
            </a:r>
            <a:endParaRPr lang="es-ES_tradnl" sz="2200" b="1" dirty="0">
              <a:solidFill>
                <a:schemeClr val="accent2"/>
              </a:solidFill>
              <a:latin typeface="Bookman Old Style"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566"/>
                                        </p:tgtEl>
                                        <p:attrNameLst>
                                          <p:attrName>style.visibility</p:attrName>
                                        </p:attrNameLst>
                                      </p:cBhvr>
                                      <p:to>
                                        <p:strVal val="visible"/>
                                      </p:to>
                                    </p:set>
                                    <p:anim calcmode="lin" valueType="num">
                                      <p:cBhvr additive="base">
                                        <p:cTn id="13" dur="500" fill="hold"/>
                                        <p:tgtEl>
                                          <p:spTgt spid="23566"/>
                                        </p:tgtEl>
                                        <p:attrNameLst>
                                          <p:attrName>ppt_x</p:attrName>
                                        </p:attrNameLst>
                                      </p:cBhvr>
                                      <p:tavLst>
                                        <p:tav tm="0">
                                          <p:val>
                                            <p:strVal val="#ppt_x"/>
                                          </p:val>
                                        </p:tav>
                                        <p:tav tm="100000">
                                          <p:val>
                                            <p:strVal val="#ppt_x"/>
                                          </p:val>
                                        </p:tav>
                                      </p:tavLst>
                                    </p:anim>
                                    <p:anim calcmode="lin" valueType="num">
                                      <p:cBhvr additive="base">
                                        <p:cTn id="14" dur="500" fill="hold"/>
                                        <p:tgtEl>
                                          <p:spTgt spid="2356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67"/>
                                        </p:tgtEl>
                                        <p:attrNameLst>
                                          <p:attrName>style.visibility</p:attrName>
                                        </p:attrNameLst>
                                      </p:cBhvr>
                                      <p:to>
                                        <p:strVal val="visible"/>
                                      </p:to>
                                    </p:set>
                                    <p:anim calcmode="lin" valueType="num">
                                      <p:cBhvr additive="base">
                                        <p:cTn id="19" dur="500" fill="hold"/>
                                        <p:tgtEl>
                                          <p:spTgt spid="23567"/>
                                        </p:tgtEl>
                                        <p:attrNameLst>
                                          <p:attrName>ppt_x</p:attrName>
                                        </p:attrNameLst>
                                      </p:cBhvr>
                                      <p:tavLst>
                                        <p:tav tm="0">
                                          <p:val>
                                            <p:strVal val="#ppt_x"/>
                                          </p:val>
                                        </p:tav>
                                        <p:tav tm="100000">
                                          <p:val>
                                            <p:strVal val="#ppt_x"/>
                                          </p:val>
                                        </p:tav>
                                      </p:tavLst>
                                    </p:anim>
                                    <p:anim calcmode="lin" valueType="num">
                                      <p:cBhvr additive="base">
                                        <p:cTn id="20" dur="500" fill="hold"/>
                                        <p:tgtEl>
                                          <p:spTgt spid="2356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3568"/>
                                        </p:tgtEl>
                                        <p:attrNameLst>
                                          <p:attrName>style.visibility</p:attrName>
                                        </p:attrNameLst>
                                      </p:cBhvr>
                                      <p:to>
                                        <p:strVal val="visible"/>
                                      </p:to>
                                    </p:set>
                                    <p:anim calcmode="lin" valueType="num">
                                      <p:cBhvr additive="base">
                                        <p:cTn id="25" dur="500" fill="hold"/>
                                        <p:tgtEl>
                                          <p:spTgt spid="23568"/>
                                        </p:tgtEl>
                                        <p:attrNameLst>
                                          <p:attrName>ppt_x</p:attrName>
                                        </p:attrNameLst>
                                      </p:cBhvr>
                                      <p:tavLst>
                                        <p:tav tm="0">
                                          <p:val>
                                            <p:strVal val="#ppt_x"/>
                                          </p:val>
                                        </p:tav>
                                        <p:tav tm="100000">
                                          <p:val>
                                            <p:strVal val="#ppt_x"/>
                                          </p:val>
                                        </p:tav>
                                      </p:tavLst>
                                    </p:anim>
                                    <p:anim calcmode="lin" valueType="num">
                                      <p:cBhvr additive="base">
                                        <p:cTn id="26" dur="500" fill="hold"/>
                                        <p:tgtEl>
                                          <p:spTgt spid="235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6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73A3038D-0396-4444-AD94-69EABD09406A}"/>
              </a:ext>
            </a:extLst>
          </p:cNvPr>
          <p:cNvSpPr txBox="1">
            <a:spLocks noChangeArrowheads="1"/>
          </p:cNvSpPr>
          <p:nvPr/>
        </p:nvSpPr>
        <p:spPr bwMode="auto">
          <a:xfrm>
            <a:off x="250825" y="561975"/>
            <a:ext cx="8344544" cy="5732338"/>
          </a:xfrm>
          <a:prstGeom prst="rect">
            <a:avLst/>
          </a:prstGeom>
          <a:noFill/>
          <a:ln w="12700" cap="sq">
            <a:noFill/>
            <a:miter lim="800000"/>
            <a:headEnd type="none" w="sm" len="sm"/>
            <a:tailEnd type="none" w="sm" len="sm"/>
          </a:ln>
          <a:scene3d>
            <a:camera prst="perspectiveRelaxedModerately"/>
            <a:lightRig rig="threePt" dir="t"/>
          </a:scene3d>
        </p:spPr>
        <p:txBody>
          <a:bodyPr>
            <a:spAutoFit/>
          </a:bodyPr>
          <a:lstStyle/>
          <a:p>
            <a:pPr marL="457200" indent="-457200" algn="just">
              <a:spcBef>
                <a:spcPct val="50000"/>
              </a:spcBef>
              <a:buFontTx/>
              <a:buAutoNum type="alphaLcParenR"/>
              <a:defRPr/>
            </a:pPr>
            <a:r>
              <a:rPr lang="es-ES_tradnl" sz="2700" dirty="0">
                <a:solidFill>
                  <a:schemeClr val="accent2"/>
                </a:solidFill>
                <a:latin typeface="Bookman Old Style" pitchFamily="18" charset="0"/>
              </a:rPr>
              <a:t>A los funcionarios que no hayan cumplido los 3 años efectivos en Salud o antecesores legales.</a:t>
            </a:r>
          </a:p>
          <a:p>
            <a:pPr marL="457200" indent="-457200" algn="just">
              <a:spcBef>
                <a:spcPct val="50000"/>
              </a:spcBef>
              <a:buFontTx/>
              <a:buAutoNum type="alphaLcParenR"/>
              <a:defRPr/>
            </a:pPr>
            <a:r>
              <a:rPr lang="es-ES_tradnl" sz="2700" dirty="0">
                <a:solidFill>
                  <a:schemeClr val="accent2"/>
                </a:solidFill>
                <a:latin typeface="Bookman Old Style" pitchFamily="18" charset="0"/>
              </a:rPr>
              <a:t>A los funcionarios calificados en lista 3 ó 4. </a:t>
            </a:r>
          </a:p>
          <a:p>
            <a:pPr marL="457200" indent="-457200" algn="just">
              <a:spcBef>
                <a:spcPct val="50000"/>
              </a:spcBef>
              <a:defRPr/>
            </a:pPr>
            <a:endParaRPr lang="es-ES_tradnl" sz="2700" dirty="0">
              <a:solidFill>
                <a:schemeClr val="accent2"/>
              </a:solidFill>
              <a:latin typeface="Bookman Old Style" pitchFamily="18" charset="0"/>
            </a:endParaRPr>
          </a:p>
          <a:p>
            <a:pPr marL="457200" indent="-457200" algn="just">
              <a:spcBef>
                <a:spcPct val="50000"/>
              </a:spcBef>
              <a:buFontTx/>
              <a:buAutoNum type="alphaLcParenR"/>
              <a:defRPr/>
            </a:pPr>
            <a:r>
              <a:rPr lang="es-ES_tradnl" sz="2700" dirty="0">
                <a:solidFill>
                  <a:schemeClr val="accent2"/>
                </a:solidFill>
                <a:latin typeface="Bookman Old Style" pitchFamily="18" charset="0"/>
              </a:rPr>
              <a:t>A los que no hayan sido calificados en el año inmediatamente anterior, </a:t>
            </a:r>
            <a:r>
              <a:rPr lang="es-ES_tradnl" sz="2700" b="1" dirty="0">
                <a:solidFill>
                  <a:schemeClr val="accent2"/>
                </a:solidFill>
                <a:latin typeface="Bookman Old Style" pitchFamily="18" charset="0"/>
              </a:rPr>
              <a:t>excepto cuando se deba al derecho al descanso de maternidad </a:t>
            </a:r>
            <a:r>
              <a:rPr lang="es-CL" sz="2700" b="1" dirty="0">
                <a:solidFill>
                  <a:schemeClr val="accent2"/>
                </a:solidFill>
                <a:latin typeface="Bookman Old Style" pitchFamily="18" charset="0"/>
              </a:rPr>
              <a:t>a licencias médicas por accidentes del trabajo o enfermedades profesionales, o a licencias médicas por enfermedad o accidente común.</a:t>
            </a:r>
            <a:endParaRPr lang="es-ES_tradnl" sz="2700" b="1" dirty="0">
              <a:solidFill>
                <a:schemeClr val="accent2"/>
              </a:solidFill>
              <a:latin typeface="Bookman Old Style" pitchFamily="18" charset="0"/>
            </a:endParaRPr>
          </a:p>
        </p:txBody>
      </p:sp>
      <p:sp>
        <p:nvSpPr>
          <p:cNvPr id="11267" name="Rectangle 3">
            <a:extLst>
              <a:ext uri="{FF2B5EF4-FFF2-40B4-BE49-F238E27FC236}">
                <a16:creationId xmlns:a16="http://schemas.microsoft.com/office/drawing/2014/main" id="{673D55CD-36D1-4027-B371-990874B7D253}"/>
              </a:ext>
            </a:extLst>
          </p:cNvPr>
          <p:cNvSpPr>
            <a:spLocks noChangeArrowheads="1"/>
          </p:cNvSpPr>
          <p:nvPr/>
        </p:nvSpPr>
        <p:spPr bwMode="auto">
          <a:xfrm>
            <a:off x="250825" y="333375"/>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ctr">
              <a:spcBef>
                <a:spcPct val="0"/>
              </a:spcBef>
              <a:buFontTx/>
              <a:buNone/>
            </a:pPr>
            <a:r>
              <a:rPr lang="es-ES_tradnl" altLang="es-CL" sz="1800" b="1">
                <a:solidFill>
                  <a:schemeClr val="accent2"/>
                </a:solidFill>
                <a:latin typeface="Bookman Old Style" panose="02050604050505020204" pitchFamily="18" charset="0"/>
              </a:rPr>
              <a:t>A quienes no les corresponde: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11266"/>
                                        </p:tgtEl>
                                        <p:attrNameLst>
                                          <p:attrName>style.visibility</p:attrName>
                                        </p:attrNameLst>
                                      </p:cBhvr>
                                      <p:to>
                                        <p:strVal val="visible"/>
                                      </p:to>
                                    </p:set>
                                    <p:animEffect transition="in" filter="wipe(down)">
                                      <p:cBhvr>
                                        <p:cTn id="13"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a:extLst>
              <a:ext uri="{FF2B5EF4-FFF2-40B4-BE49-F238E27FC236}">
                <a16:creationId xmlns:a16="http://schemas.microsoft.com/office/drawing/2014/main" id="{D245BB2B-6A44-446A-A7D9-5D4F86BDDBAE}"/>
              </a:ext>
            </a:extLst>
          </p:cNvPr>
          <p:cNvSpPr>
            <a:spLocks noChangeArrowheads="1"/>
          </p:cNvSpPr>
          <p:nvPr/>
        </p:nvSpPr>
        <p:spPr bwMode="auto">
          <a:xfrm>
            <a:off x="395536" y="1916832"/>
            <a:ext cx="7992888" cy="4708981"/>
          </a:xfrm>
          <a:prstGeom prst="rect">
            <a:avLst/>
          </a:prstGeom>
          <a:noFill/>
          <a:ln w="12700" cap="sq">
            <a:noFill/>
            <a:miter lim="800000"/>
            <a:headEnd type="none" w="sm" len="sm"/>
            <a:tailEnd type="none" w="sm" len="sm"/>
          </a:ln>
          <a:effectLst>
            <a:glow rad="63500">
              <a:schemeClr val="accent4">
                <a:satMod val="175000"/>
                <a:alpha val="40000"/>
              </a:schemeClr>
            </a:glow>
          </a:effectLst>
          <a:scene3d>
            <a:camera prst="perspectiveRight"/>
            <a:lightRig rig="threePt" dir="t"/>
          </a:scene3d>
        </p:spPr>
        <p:txBody>
          <a:bodyPr>
            <a:spAutoFit/>
          </a:bodyPr>
          <a:lstStyle/>
          <a:p>
            <a:pPr marL="457200" indent="-457200" algn="just">
              <a:spcBef>
                <a:spcPct val="50000"/>
              </a:spcBef>
              <a:defRPr/>
            </a:pPr>
            <a:r>
              <a:rPr lang="es-ES_tradnl" sz="2400" dirty="0">
                <a:solidFill>
                  <a:schemeClr val="accent2"/>
                </a:solidFill>
                <a:latin typeface="Bookman Old Style" pitchFamily="18" charset="0"/>
              </a:rPr>
              <a:t>a)  Hayan tenido ausencias injustificadas en el trimestre anterior al pago de la cuota respectiva.</a:t>
            </a:r>
          </a:p>
          <a:p>
            <a:pPr marL="457200" indent="-457200" algn="just">
              <a:spcBef>
                <a:spcPct val="50000"/>
              </a:spcBef>
              <a:defRPr/>
            </a:pPr>
            <a:r>
              <a:rPr lang="es-ES_tradnl" sz="2400" b="1" dirty="0">
                <a:solidFill>
                  <a:schemeClr val="accent2"/>
                </a:solidFill>
                <a:latin typeface="Bookman Old Style" pitchFamily="18" charset="0"/>
              </a:rPr>
              <a:t>       </a:t>
            </a:r>
          </a:p>
          <a:p>
            <a:pPr marL="457200" indent="-457200" algn="just">
              <a:spcBef>
                <a:spcPct val="50000"/>
              </a:spcBef>
              <a:defRPr/>
            </a:pPr>
            <a:endParaRPr lang="es-ES_tradnl" sz="2400" b="1" dirty="0">
              <a:solidFill>
                <a:schemeClr val="accent2"/>
              </a:solidFill>
              <a:latin typeface="Bookman Old Style" pitchFamily="18" charset="0"/>
            </a:endParaRPr>
          </a:p>
          <a:p>
            <a:pPr marL="457200" indent="-457200" algn="just">
              <a:spcBef>
                <a:spcPct val="50000"/>
              </a:spcBef>
              <a:defRPr/>
            </a:pPr>
            <a:r>
              <a:rPr lang="es-ES_tradnl" sz="2400" b="1" dirty="0">
                <a:solidFill>
                  <a:schemeClr val="accent2"/>
                </a:solidFill>
                <a:latin typeface="Bookman Old Style" pitchFamily="18" charset="0"/>
              </a:rPr>
              <a:t>“Debiera tomarse en cuenta las licencias médicas rechazadas” </a:t>
            </a:r>
            <a:r>
              <a:rPr lang="es-ES_tradnl" sz="2400" b="1" dirty="0">
                <a:solidFill>
                  <a:schemeClr val="accent2"/>
                </a:solidFill>
                <a:latin typeface="Bookman Old Style" pitchFamily="18" charset="0"/>
                <a:hlinkClick r:id="rId2" action="ppaction://hlinkfile"/>
              </a:rPr>
              <a:t>Dictamen</a:t>
            </a:r>
            <a:r>
              <a:rPr lang="es-ES_tradnl" sz="2400" b="1" dirty="0">
                <a:solidFill>
                  <a:schemeClr val="accent2"/>
                </a:solidFill>
                <a:latin typeface="Bookman Old Style" pitchFamily="18" charset="0"/>
              </a:rPr>
              <a:t> </a:t>
            </a:r>
          </a:p>
          <a:p>
            <a:pPr marL="457200" indent="-457200" algn="just">
              <a:spcBef>
                <a:spcPct val="50000"/>
              </a:spcBef>
              <a:defRPr/>
            </a:pPr>
            <a:endParaRPr lang="es-ES_tradnl" sz="2400" b="1" dirty="0">
              <a:solidFill>
                <a:schemeClr val="accent2"/>
              </a:solidFill>
              <a:latin typeface="Bookman Old Style" pitchFamily="18" charset="0"/>
            </a:endParaRPr>
          </a:p>
          <a:p>
            <a:pPr marL="457200" indent="-457200" algn="just">
              <a:spcBef>
                <a:spcPct val="50000"/>
              </a:spcBef>
              <a:defRPr/>
            </a:pPr>
            <a:r>
              <a:rPr lang="es-ES_tradnl" sz="2400" dirty="0">
                <a:solidFill>
                  <a:schemeClr val="accent2"/>
                </a:solidFill>
                <a:latin typeface="Bookman Old Style" pitchFamily="18" charset="0"/>
              </a:rPr>
              <a:t>b)	Cuando los funcionarios sean sancionados con alguna de las medidas disciplinarias indicadas en el art. 121 de la Ley 18.834.</a:t>
            </a:r>
          </a:p>
        </p:txBody>
      </p:sp>
      <p:sp>
        <p:nvSpPr>
          <p:cNvPr id="47109" name="Rectangle 5">
            <a:extLst>
              <a:ext uri="{FF2B5EF4-FFF2-40B4-BE49-F238E27FC236}">
                <a16:creationId xmlns:a16="http://schemas.microsoft.com/office/drawing/2014/main" id="{CCF4B1D4-F3F4-4FA0-B14F-0960170393AF}"/>
              </a:ext>
            </a:extLst>
          </p:cNvPr>
          <p:cNvSpPr>
            <a:spLocks noChangeArrowheads="1"/>
          </p:cNvSpPr>
          <p:nvPr/>
        </p:nvSpPr>
        <p:spPr bwMode="auto">
          <a:xfrm>
            <a:off x="395288" y="333375"/>
            <a:ext cx="76327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a:spcBef>
                <a:spcPct val="0"/>
              </a:spcBef>
              <a:buFontTx/>
              <a:buNone/>
            </a:pPr>
            <a:r>
              <a:rPr lang="es-ES_tradnl" altLang="es-CL" sz="2600" b="1">
                <a:solidFill>
                  <a:schemeClr val="accent2"/>
                </a:solidFill>
                <a:latin typeface="Bookman Old Style" panose="02050604050505020204" pitchFamily="18" charset="0"/>
              </a:rPr>
              <a:t>A quienes teniendo el derecho a percibirla pierden dicho derecho a una o más cuotas cuando:</a:t>
            </a:r>
          </a:p>
        </p:txBody>
      </p:sp>
      <p:graphicFrame>
        <p:nvGraphicFramePr>
          <p:cNvPr id="2" name="Tabla 1">
            <a:extLst>
              <a:ext uri="{FF2B5EF4-FFF2-40B4-BE49-F238E27FC236}">
                <a16:creationId xmlns:a16="http://schemas.microsoft.com/office/drawing/2014/main" id="{0C5DE096-6FA3-49F6-8A17-466F1CC8946D}"/>
              </a:ext>
            </a:extLst>
          </p:cNvPr>
          <p:cNvGraphicFramePr>
            <a:graphicFrameLocks noGrp="1"/>
          </p:cNvGraphicFramePr>
          <p:nvPr/>
        </p:nvGraphicFramePr>
        <p:xfrm>
          <a:off x="900113" y="2787650"/>
          <a:ext cx="6143625" cy="1484313"/>
        </p:xfrm>
        <a:graphic>
          <a:graphicData uri="http://schemas.openxmlformats.org/drawingml/2006/table">
            <a:tbl>
              <a:tblPr firstRow="1" bandRow="1">
                <a:tableStyleId>{5C22544A-7EE6-4342-B048-85BDC9FD1C3A}</a:tableStyleId>
              </a:tblPr>
              <a:tblGrid>
                <a:gridCol w="1572160">
                  <a:extLst>
                    <a:ext uri="{9D8B030D-6E8A-4147-A177-3AD203B41FA5}">
                      <a16:colId xmlns:a16="http://schemas.microsoft.com/office/drawing/2014/main" val="20000"/>
                    </a:ext>
                  </a:extLst>
                </a:gridCol>
                <a:gridCol w="1523822">
                  <a:extLst>
                    <a:ext uri="{9D8B030D-6E8A-4147-A177-3AD203B41FA5}">
                      <a16:colId xmlns:a16="http://schemas.microsoft.com/office/drawing/2014/main" val="20001"/>
                    </a:ext>
                  </a:extLst>
                </a:gridCol>
                <a:gridCol w="1523822">
                  <a:extLst>
                    <a:ext uri="{9D8B030D-6E8A-4147-A177-3AD203B41FA5}">
                      <a16:colId xmlns:a16="http://schemas.microsoft.com/office/drawing/2014/main" val="20002"/>
                    </a:ext>
                  </a:extLst>
                </a:gridCol>
                <a:gridCol w="1523822">
                  <a:extLst>
                    <a:ext uri="{9D8B030D-6E8A-4147-A177-3AD203B41FA5}">
                      <a16:colId xmlns:a16="http://schemas.microsoft.com/office/drawing/2014/main" val="20003"/>
                    </a:ext>
                  </a:extLst>
                </a:gridCol>
              </a:tblGrid>
              <a:tr h="371078">
                <a:tc>
                  <a:txBody>
                    <a:bodyPr/>
                    <a:lstStyle/>
                    <a:p>
                      <a:r>
                        <a:rPr lang="es-CL" sz="1800" dirty="0"/>
                        <a:t>MARZO</a:t>
                      </a:r>
                    </a:p>
                  </a:txBody>
                  <a:tcPr marL="91429" marR="91429" marT="45749" marB="45749"/>
                </a:tc>
                <a:tc>
                  <a:txBody>
                    <a:bodyPr/>
                    <a:lstStyle/>
                    <a:p>
                      <a:r>
                        <a:rPr lang="es-CL" sz="1800" dirty="0"/>
                        <a:t>JUNIO</a:t>
                      </a:r>
                    </a:p>
                  </a:txBody>
                  <a:tcPr marL="91429" marR="91429" marT="45749" marB="45749"/>
                </a:tc>
                <a:tc>
                  <a:txBody>
                    <a:bodyPr/>
                    <a:lstStyle/>
                    <a:p>
                      <a:r>
                        <a:rPr lang="es-CL" sz="1800" dirty="0"/>
                        <a:t>SEPTIEMBRE</a:t>
                      </a:r>
                    </a:p>
                  </a:txBody>
                  <a:tcPr marL="91429" marR="91429" marT="45749" marB="45749"/>
                </a:tc>
                <a:tc>
                  <a:txBody>
                    <a:bodyPr/>
                    <a:lstStyle/>
                    <a:p>
                      <a:r>
                        <a:rPr lang="es-CL" sz="1800" dirty="0"/>
                        <a:t>DICIEMBRE</a:t>
                      </a:r>
                    </a:p>
                  </a:txBody>
                  <a:tcPr marL="91429" marR="91429" marT="45749" marB="45749"/>
                </a:tc>
                <a:extLst>
                  <a:ext uri="{0D108BD9-81ED-4DB2-BD59-A6C34878D82A}">
                    <a16:rowId xmlns:a16="http://schemas.microsoft.com/office/drawing/2014/main" val="10000"/>
                  </a:ext>
                </a:extLst>
              </a:tr>
              <a:tr h="371078">
                <a:tc>
                  <a:txBody>
                    <a:bodyPr/>
                    <a:lstStyle/>
                    <a:p>
                      <a:r>
                        <a:rPr lang="es-CL" sz="1800" dirty="0"/>
                        <a:t>DICIEMBRE</a:t>
                      </a:r>
                    </a:p>
                  </a:txBody>
                  <a:tcPr marL="91429" marR="91429" marT="45749" marB="45749"/>
                </a:tc>
                <a:tc>
                  <a:txBody>
                    <a:bodyPr/>
                    <a:lstStyle/>
                    <a:p>
                      <a:r>
                        <a:rPr lang="es-CL" sz="1800" dirty="0"/>
                        <a:t>MARZO</a:t>
                      </a:r>
                    </a:p>
                  </a:txBody>
                  <a:tcPr marL="91429" marR="91429" marT="45749" marB="45749"/>
                </a:tc>
                <a:tc>
                  <a:txBody>
                    <a:bodyPr/>
                    <a:lstStyle/>
                    <a:p>
                      <a:r>
                        <a:rPr lang="es-CL" sz="1800" dirty="0"/>
                        <a:t>JUNIO</a:t>
                      </a:r>
                    </a:p>
                  </a:txBody>
                  <a:tcPr marL="91429" marR="91429" marT="45749" marB="45749"/>
                </a:tc>
                <a:tc>
                  <a:txBody>
                    <a:bodyPr/>
                    <a:lstStyle/>
                    <a:p>
                      <a:r>
                        <a:rPr lang="es-CL" sz="1800" dirty="0"/>
                        <a:t>SEPTIEMBRE</a:t>
                      </a:r>
                    </a:p>
                  </a:txBody>
                  <a:tcPr marL="91429" marR="91429" marT="45749" marB="45749"/>
                </a:tc>
                <a:extLst>
                  <a:ext uri="{0D108BD9-81ED-4DB2-BD59-A6C34878D82A}">
                    <a16:rowId xmlns:a16="http://schemas.microsoft.com/office/drawing/2014/main" val="10001"/>
                  </a:ext>
                </a:extLst>
              </a:tr>
              <a:tr h="371078">
                <a:tc>
                  <a:txBody>
                    <a:bodyPr/>
                    <a:lstStyle/>
                    <a:p>
                      <a:r>
                        <a:rPr lang="es-CL" sz="1800" dirty="0"/>
                        <a:t>ENERO</a:t>
                      </a:r>
                    </a:p>
                  </a:txBody>
                  <a:tcPr marL="91429" marR="91429" marT="45749" marB="45749"/>
                </a:tc>
                <a:tc>
                  <a:txBody>
                    <a:bodyPr/>
                    <a:lstStyle/>
                    <a:p>
                      <a:r>
                        <a:rPr lang="es-CL" sz="1800" dirty="0"/>
                        <a:t>ABRIL</a:t>
                      </a:r>
                    </a:p>
                  </a:txBody>
                  <a:tcPr marL="91429" marR="91429" marT="45749" marB="45749"/>
                </a:tc>
                <a:tc>
                  <a:txBody>
                    <a:bodyPr/>
                    <a:lstStyle/>
                    <a:p>
                      <a:r>
                        <a:rPr lang="es-CL" sz="1800" dirty="0"/>
                        <a:t>JULIO</a:t>
                      </a:r>
                    </a:p>
                  </a:txBody>
                  <a:tcPr marL="91429" marR="91429" marT="45749" marB="45749"/>
                </a:tc>
                <a:tc>
                  <a:txBody>
                    <a:bodyPr/>
                    <a:lstStyle/>
                    <a:p>
                      <a:r>
                        <a:rPr lang="es-CL" sz="1800" dirty="0"/>
                        <a:t>OCTUBRE</a:t>
                      </a:r>
                    </a:p>
                  </a:txBody>
                  <a:tcPr marL="91429" marR="91429" marT="45749" marB="45749"/>
                </a:tc>
                <a:extLst>
                  <a:ext uri="{0D108BD9-81ED-4DB2-BD59-A6C34878D82A}">
                    <a16:rowId xmlns:a16="http://schemas.microsoft.com/office/drawing/2014/main" val="10002"/>
                  </a:ext>
                </a:extLst>
              </a:tr>
              <a:tr h="371078">
                <a:tc>
                  <a:txBody>
                    <a:bodyPr/>
                    <a:lstStyle/>
                    <a:p>
                      <a:r>
                        <a:rPr lang="es-CL" sz="1800" dirty="0"/>
                        <a:t>FEBRERO</a:t>
                      </a:r>
                    </a:p>
                  </a:txBody>
                  <a:tcPr marL="91429" marR="91429" marT="45749" marB="45749"/>
                </a:tc>
                <a:tc>
                  <a:txBody>
                    <a:bodyPr/>
                    <a:lstStyle/>
                    <a:p>
                      <a:r>
                        <a:rPr lang="es-CL" sz="1800" dirty="0"/>
                        <a:t>MAYO</a:t>
                      </a:r>
                    </a:p>
                  </a:txBody>
                  <a:tcPr marL="91429" marR="91429" marT="45749" marB="45749"/>
                </a:tc>
                <a:tc>
                  <a:txBody>
                    <a:bodyPr/>
                    <a:lstStyle/>
                    <a:p>
                      <a:r>
                        <a:rPr lang="es-CL" sz="1800" dirty="0"/>
                        <a:t>AGOSTO</a:t>
                      </a:r>
                    </a:p>
                  </a:txBody>
                  <a:tcPr marL="91429" marR="91429" marT="45749" marB="45749"/>
                </a:tc>
                <a:tc>
                  <a:txBody>
                    <a:bodyPr/>
                    <a:lstStyle/>
                    <a:p>
                      <a:r>
                        <a:rPr lang="es-CL" sz="1800" dirty="0"/>
                        <a:t>NOVIEMBRE</a:t>
                      </a:r>
                    </a:p>
                  </a:txBody>
                  <a:tcPr marL="91429" marR="91429" marT="45749" marB="45749"/>
                </a:tc>
                <a:extLst>
                  <a:ext uri="{0D108BD9-81ED-4DB2-BD59-A6C34878D82A}">
                    <a16:rowId xmlns:a16="http://schemas.microsoft.com/office/drawing/2014/main" val="10003"/>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wipe(down)">
                                      <p:cBhvr>
                                        <p:cTn id="7" dur="500"/>
                                        <p:tgtEl>
                                          <p:spTgt spid="471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7108"/>
                                        </p:tgtEl>
                                        <p:attrNameLst>
                                          <p:attrName>style.visibility</p:attrName>
                                        </p:attrNameLst>
                                      </p:cBhvr>
                                      <p:to>
                                        <p:strVal val="visible"/>
                                      </p:to>
                                    </p:set>
                                    <p:animEffect transition="in" filter="barn(inVertical)">
                                      <p:cBhvr>
                                        <p:cTn id="12" dur="5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a:extLst>
              <a:ext uri="{FF2B5EF4-FFF2-40B4-BE49-F238E27FC236}">
                <a16:creationId xmlns:a16="http://schemas.microsoft.com/office/drawing/2014/main" id="{C7AEAB29-7D47-45EC-815F-727D527F0BB5}"/>
              </a:ext>
            </a:extLst>
          </p:cNvPr>
          <p:cNvSpPr>
            <a:spLocks noChangeArrowheads="1"/>
          </p:cNvSpPr>
          <p:nvPr/>
        </p:nvSpPr>
        <p:spPr bwMode="auto">
          <a:xfrm>
            <a:off x="395288" y="1709514"/>
            <a:ext cx="7992888" cy="3231654"/>
          </a:xfrm>
          <a:prstGeom prst="rect">
            <a:avLst/>
          </a:prstGeom>
          <a:noFill/>
          <a:ln w="12700" cap="sq">
            <a:noFill/>
            <a:miter lim="800000"/>
            <a:headEnd type="none" w="sm" len="sm"/>
            <a:tailEnd type="none" w="sm" len="sm"/>
          </a:ln>
          <a:effectLst>
            <a:glow rad="63500">
              <a:schemeClr val="accent4">
                <a:satMod val="175000"/>
                <a:alpha val="40000"/>
              </a:schemeClr>
            </a:glow>
          </a:effectLst>
          <a:scene3d>
            <a:camera prst="perspectiveRight"/>
            <a:lightRig rig="threePt" dir="t"/>
          </a:scene3d>
        </p:spPr>
        <p:txBody>
          <a:bodyPr>
            <a:spAutoFit/>
          </a:bodyPr>
          <a:lstStyle/>
          <a:p>
            <a:pPr marL="457200" indent="-457200" algn="just">
              <a:spcBef>
                <a:spcPct val="50000"/>
              </a:spcBef>
              <a:defRPr/>
            </a:pPr>
            <a:r>
              <a:rPr lang="es-ES_tradnl" sz="2400" dirty="0">
                <a:solidFill>
                  <a:schemeClr val="accent2"/>
                </a:solidFill>
                <a:latin typeface="Bookman Old Style" pitchFamily="18" charset="0"/>
              </a:rPr>
              <a:t>a)  Hayan tenido ausencias injustificadas en el trimestre anterior al pago de la cuota respectiva.</a:t>
            </a:r>
          </a:p>
          <a:p>
            <a:pPr marL="457200" indent="-457200" algn="just">
              <a:spcBef>
                <a:spcPct val="50000"/>
              </a:spcBef>
              <a:defRPr/>
            </a:pPr>
            <a:r>
              <a:rPr lang="es-ES_tradnl" sz="2400" b="1" dirty="0">
                <a:solidFill>
                  <a:schemeClr val="accent2"/>
                </a:solidFill>
                <a:latin typeface="Bookman Old Style" pitchFamily="18" charset="0"/>
              </a:rPr>
              <a:t>      </a:t>
            </a:r>
          </a:p>
          <a:p>
            <a:pPr marL="457200" indent="-457200" algn="just">
              <a:spcBef>
                <a:spcPct val="50000"/>
              </a:spcBef>
              <a:defRPr/>
            </a:pPr>
            <a:r>
              <a:rPr lang="es-ES_tradnl" sz="2400" b="1" dirty="0">
                <a:solidFill>
                  <a:schemeClr val="accent2"/>
                </a:solidFill>
                <a:latin typeface="Bookman Old Style" pitchFamily="18" charset="0"/>
              </a:rPr>
              <a:t>“Se deberán tomar en cuenta los días de las licencias médicas rechazadas o reducidas” </a:t>
            </a:r>
            <a:r>
              <a:rPr lang="es-ES_tradnl" sz="2400" b="1" dirty="0">
                <a:solidFill>
                  <a:schemeClr val="accent2"/>
                </a:solidFill>
                <a:latin typeface="Bookman Old Style" pitchFamily="18" charset="0"/>
                <a:hlinkClick r:id="rId2" action="ppaction://hlinkfile"/>
              </a:rPr>
              <a:t>Dictamen</a:t>
            </a:r>
            <a:r>
              <a:rPr lang="es-ES_tradnl" sz="2400" b="1" dirty="0">
                <a:solidFill>
                  <a:schemeClr val="accent2"/>
                </a:solidFill>
                <a:latin typeface="Bookman Old Style" pitchFamily="18" charset="0"/>
              </a:rPr>
              <a:t> </a:t>
            </a:r>
          </a:p>
          <a:p>
            <a:pPr marL="457200" indent="-457200" algn="just">
              <a:spcBef>
                <a:spcPct val="50000"/>
              </a:spcBef>
              <a:defRPr/>
            </a:pPr>
            <a:endParaRPr lang="es-ES_tradnl" sz="2400" b="1" dirty="0">
              <a:solidFill>
                <a:schemeClr val="accent2"/>
              </a:solidFill>
              <a:latin typeface="Bookman Old Style" pitchFamily="18" charset="0"/>
            </a:endParaRPr>
          </a:p>
        </p:txBody>
      </p:sp>
      <p:sp>
        <p:nvSpPr>
          <p:cNvPr id="47109" name="Rectangle 5">
            <a:extLst>
              <a:ext uri="{FF2B5EF4-FFF2-40B4-BE49-F238E27FC236}">
                <a16:creationId xmlns:a16="http://schemas.microsoft.com/office/drawing/2014/main" id="{DF9DAB5A-13D5-4DD2-AFA9-D24C8F52BAB2}"/>
              </a:ext>
            </a:extLst>
          </p:cNvPr>
          <p:cNvSpPr>
            <a:spLocks noChangeArrowheads="1"/>
          </p:cNvSpPr>
          <p:nvPr/>
        </p:nvSpPr>
        <p:spPr bwMode="auto">
          <a:xfrm>
            <a:off x="395288" y="225425"/>
            <a:ext cx="76327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a:spcBef>
                <a:spcPct val="0"/>
              </a:spcBef>
              <a:buFontTx/>
              <a:buNone/>
            </a:pPr>
            <a:r>
              <a:rPr lang="es-ES_tradnl" altLang="es-CL" sz="2600" b="1">
                <a:solidFill>
                  <a:schemeClr val="accent2"/>
                </a:solidFill>
                <a:latin typeface="Bookman Old Style" panose="02050604050505020204" pitchFamily="18" charset="0"/>
              </a:rPr>
              <a:t>A quienes teniendo el derecho a percibirla pierden dicho derecho a una o más cuotas cuando:</a:t>
            </a:r>
          </a:p>
        </p:txBody>
      </p:sp>
      <p:graphicFrame>
        <p:nvGraphicFramePr>
          <p:cNvPr id="2" name="Tabla 1">
            <a:extLst>
              <a:ext uri="{FF2B5EF4-FFF2-40B4-BE49-F238E27FC236}">
                <a16:creationId xmlns:a16="http://schemas.microsoft.com/office/drawing/2014/main" id="{DCAADF1B-84F2-490C-B770-B917710079CC}"/>
              </a:ext>
            </a:extLst>
          </p:cNvPr>
          <p:cNvGraphicFramePr>
            <a:graphicFrameLocks noGrp="1"/>
          </p:cNvGraphicFramePr>
          <p:nvPr/>
        </p:nvGraphicFramePr>
        <p:xfrm>
          <a:off x="423863" y="4941888"/>
          <a:ext cx="7604125" cy="1482725"/>
        </p:xfrm>
        <a:graphic>
          <a:graphicData uri="http://schemas.openxmlformats.org/drawingml/2006/table">
            <a:tbl>
              <a:tblPr firstRow="1" bandRow="1">
                <a:tableStyleId>{5C22544A-7EE6-4342-B048-85BDC9FD1C3A}</a:tableStyleId>
              </a:tblPr>
              <a:tblGrid>
                <a:gridCol w="1945903">
                  <a:extLst>
                    <a:ext uri="{9D8B030D-6E8A-4147-A177-3AD203B41FA5}">
                      <a16:colId xmlns:a16="http://schemas.microsoft.com/office/drawing/2014/main" val="20000"/>
                    </a:ext>
                  </a:extLst>
                </a:gridCol>
                <a:gridCol w="1886074">
                  <a:extLst>
                    <a:ext uri="{9D8B030D-6E8A-4147-A177-3AD203B41FA5}">
                      <a16:colId xmlns:a16="http://schemas.microsoft.com/office/drawing/2014/main" val="20001"/>
                    </a:ext>
                  </a:extLst>
                </a:gridCol>
                <a:gridCol w="1886074">
                  <a:extLst>
                    <a:ext uri="{9D8B030D-6E8A-4147-A177-3AD203B41FA5}">
                      <a16:colId xmlns:a16="http://schemas.microsoft.com/office/drawing/2014/main" val="20002"/>
                    </a:ext>
                  </a:extLst>
                </a:gridCol>
                <a:gridCol w="1886074">
                  <a:extLst>
                    <a:ext uri="{9D8B030D-6E8A-4147-A177-3AD203B41FA5}">
                      <a16:colId xmlns:a16="http://schemas.microsoft.com/office/drawing/2014/main" val="20003"/>
                    </a:ext>
                  </a:extLst>
                </a:gridCol>
              </a:tblGrid>
              <a:tr h="370681">
                <a:tc>
                  <a:txBody>
                    <a:bodyPr/>
                    <a:lstStyle/>
                    <a:p>
                      <a:r>
                        <a:rPr lang="es-CL" sz="1800" dirty="0"/>
                        <a:t>MARZO</a:t>
                      </a:r>
                    </a:p>
                  </a:txBody>
                  <a:tcPr marL="91433" marR="91433" marT="45700" marB="45700"/>
                </a:tc>
                <a:tc>
                  <a:txBody>
                    <a:bodyPr/>
                    <a:lstStyle/>
                    <a:p>
                      <a:r>
                        <a:rPr lang="es-CL" sz="1800" dirty="0"/>
                        <a:t>JUNIO</a:t>
                      </a:r>
                    </a:p>
                  </a:txBody>
                  <a:tcPr marL="91433" marR="91433" marT="45700" marB="45700"/>
                </a:tc>
                <a:tc>
                  <a:txBody>
                    <a:bodyPr/>
                    <a:lstStyle/>
                    <a:p>
                      <a:r>
                        <a:rPr lang="es-CL" sz="1800" dirty="0"/>
                        <a:t>SEPTIEMBRE</a:t>
                      </a:r>
                    </a:p>
                  </a:txBody>
                  <a:tcPr marL="91433" marR="91433" marT="45700" marB="45700"/>
                </a:tc>
                <a:tc>
                  <a:txBody>
                    <a:bodyPr/>
                    <a:lstStyle/>
                    <a:p>
                      <a:r>
                        <a:rPr lang="es-CL" sz="1800" dirty="0"/>
                        <a:t>DICIEMBRE</a:t>
                      </a:r>
                    </a:p>
                  </a:txBody>
                  <a:tcPr marL="91433" marR="91433" marT="45700" marB="45700"/>
                </a:tc>
                <a:extLst>
                  <a:ext uri="{0D108BD9-81ED-4DB2-BD59-A6C34878D82A}">
                    <a16:rowId xmlns:a16="http://schemas.microsoft.com/office/drawing/2014/main" val="10000"/>
                  </a:ext>
                </a:extLst>
              </a:tr>
              <a:tr h="370681">
                <a:tc>
                  <a:txBody>
                    <a:bodyPr/>
                    <a:lstStyle/>
                    <a:p>
                      <a:r>
                        <a:rPr lang="es-CL" sz="1800" dirty="0"/>
                        <a:t>DICIEMBRE</a:t>
                      </a:r>
                    </a:p>
                  </a:txBody>
                  <a:tcPr marL="91433" marR="91433" marT="45700" marB="45700"/>
                </a:tc>
                <a:tc>
                  <a:txBody>
                    <a:bodyPr/>
                    <a:lstStyle/>
                    <a:p>
                      <a:r>
                        <a:rPr lang="es-CL" sz="1800" dirty="0"/>
                        <a:t>MARZO</a:t>
                      </a:r>
                    </a:p>
                  </a:txBody>
                  <a:tcPr marL="91433" marR="91433" marT="45700" marB="45700"/>
                </a:tc>
                <a:tc>
                  <a:txBody>
                    <a:bodyPr/>
                    <a:lstStyle/>
                    <a:p>
                      <a:r>
                        <a:rPr lang="es-CL" sz="1800" dirty="0"/>
                        <a:t>JUNIO</a:t>
                      </a:r>
                    </a:p>
                  </a:txBody>
                  <a:tcPr marL="91433" marR="91433" marT="45700" marB="45700"/>
                </a:tc>
                <a:tc>
                  <a:txBody>
                    <a:bodyPr/>
                    <a:lstStyle/>
                    <a:p>
                      <a:r>
                        <a:rPr lang="es-CL" sz="1800" dirty="0"/>
                        <a:t>SEPTIEMBRE</a:t>
                      </a:r>
                    </a:p>
                  </a:txBody>
                  <a:tcPr marL="91433" marR="91433" marT="45700" marB="45700"/>
                </a:tc>
                <a:extLst>
                  <a:ext uri="{0D108BD9-81ED-4DB2-BD59-A6C34878D82A}">
                    <a16:rowId xmlns:a16="http://schemas.microsoft.com/office/drawing/2014/main" val="10001"/>
                  </a:ext>
                </a:extLst>
              </a:tr>
              <a:tr h="370681">
                <a:tc>
                  <a:txBody>
                    <a:bodyPr/>
                    <a:lstStyle/>
                    <a:p>
                      <a:r>
                        <a:rPr lang="es-CL" sz="1800" dirty="0"/>
                        <a:t>ENERO</a:t>
                      </a:r>
                    </a:p>
                  </a:txBody>
                  <a:tcPr marL="91433" marR="91433" marT="45700" marB="45700"/>
                </a:tc>
                <a:tc>
                  <a:txBody>
                    <a:bodyPr/>
                    <a:lstStyle/>
                    <a:p>
                      <a:r>
                        <a:rPr lang="es-CL" sz="1800" dirty="0"/>
                        <a:t>ABRIL</a:t>
                      </a:r>
                    </a:p>
                  </a:txBody>
                  <a:tcPr marL="91433" marR="91433" marT="45700" marB="45700"/>
                </a:tc>
                <a:tc>
                  <a:txBody>
                    <a:bodyPr/>
                    <a:lstStyle/>
                    <a:p>
                      <a:r>
                        <a:rPr lang="es-CL" sz="1800" dirty="0"/>
                        <a:t>JULIO</a:t>
                      </a:r>
                    </a:p>
                  </a:txBody>
                  <a:tcPr marL="91433" marR="91433" marT="45700" marB="45700"/>
                </a:tc>
                <a:tc>
                  <a:txBody>
                    <a:bodyPr/>
                    <a:lstStyle/>
                    <a:p>
                      <a:r>
                        <a:rPr lang="es-CL" sz="1800" dirty="0"/>
                        <a:t>OCTUBRE</a:t>
                      </a:r>
                    </a:p>
                  </a:txBody>
                  <a:tcPr marL="91433" marR="91433" marT="45700" marB="45700"/>
                </a:tc>
                <a:extLst>
                  <a:ext uri="{0D108BD9-81ED-4DB2-BD59-A6C34878D82A}">
                    <a16:rowId xmlns:a16="http://schemas.microsoft.com/office/drawing/2014/main" val="10002"/>
                  </a:ext>
                </a:extLst>
              </a:tr>
              <a:tr h="370681">
                <a:tc>
                  <a:txBody>
                    <a:bodyPr/>
                    <a:lstStyle/>
                    <a:p>
                      <a:r>
                        <a:rPr lang="es-CL" sz="1800" dirty="0"/>
                        <a:t>FEBRERO</a:t>
                      </a:r>
                    </a:p>
                  </a:txBody>
                  <a:tcPr marL="91433" marR="91433" marT="45700" marB="45700"/>
                </a:tc>
                <a:tc>
                  <a:txBody>
                    <a:bodyPr/>
                    <a:lstStyle/>
                    <a:p>
                      <a:r>
                        <a:rPr lang="es-CL" sz="1800" dirty="0"/>
                        <a:t>MAYO</a:t>
                      </a:r>
                    </a:p>
                  </a:txBody>
                  <a:tcPr marL="91433" marR="91433" marT="45700" marB="45700"/>
                </a:tc>
                <a:tc>
                  <a:txBody>
                    <a:bodyPr/>
                    <a:lstStyle/>
                    <a:p>
                      <a:r>
                        <a:rPr lang="es-CL" sz="1800" dirty="0"/>
                        <a:t>AGOSTO</a:t>
                      </a:r>
                    </a:p>
                  </a:txBody>
                  <a:tcPr marL="91433" marR="91433" marT="45700" marB="45700"/>
                </a:tc>
                <a:tc>
                  <a:txBody>
                    <a:bodyPr/>
                    <a:lstStyle/>
                    <a:p>
                      <a:r>
                        <a:rPr lang="es-CL" sz="1800" dirty="0"/>
                        <a:t>NOVIEMBRE</a:t>
                      </a:r>
                    </a:p>
                  </a:txBody>
                  <a:tcPr marL="91433" marR="91433" marT="45700" marB="45700"/>
                </a:tc>
                <a:extLst>
                  <a:ext uri="{0D108BD9-81ED-4DB2-BD59-A6C34878D82A}">
                    <a16:rowId xmlns:a16="http://schemas.microsoft.com/office/drawing/2014/main" val="10003"/>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wipe(down)">
                                      <p:cBhvr>
                                        <p:cTn id="7" dur="500"/>
                                        <p:tgtEl>
                                          <p:spTgt spid="471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7108"/>
                                        </p:tgtEl>
                                        <p:attrNameLst>
                                          <p:attrName>style.visibility</p:attrName>
                                        </p:attrNameLst>
                                      </p:cBhvr>
                                      <p:to>
                                        <p:strVal val="visible"/>
                                      </p:to>
                                    </p:set>
                                    <p:animEffect transition="in" filter="barn(inVertical)">
                                      <p:cBhvr>
                                        <p:cTn id="12" dur="5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83030D4D-7478-421C-9D35-CF3671A6F42A}"/>
              </a:ext>
            </a:extLst>
          </p:cNvPr>
          <p:cNvSpPr txBox="1">
            <a:spLocks noChangeArrowheads="1"/>
          </p:cNvSpPr>
          <p:nvPr/>
        </p:nvSpPr>
        <p:spPr bwMode="auto">
          <a:xfrm>
            <a:off x="539552" y="1600200"/>
            <a:ext cx="7776864" cy="4647426"/>
          </a:xfrm>
          <a:prstGeom prst="rect">
            <a:avLst/>
          </a:prstGeom>
          <a:noFill/>
          <a:ln w="12700" cap="sq">
            <a:noFill/>
            <a:miter lim="800000"/>
            <a:headEnd type="none" w="sm" len="sm"/>
            <a:tailEnd type="none" w="sm" len="sm"/>
          </a:ln>
          <a:effectLst>
            <a:innerShdw blurRad="63500" dist="50800" dir="16200000">
              <a:prstClr val="black">
                <a:alpha val="50000"/>
              </a:prstClr>
            </a:innerShdw>
          </a:effectLst>
        </p:spPr>
        <p:txBody>
          <a:bodyPr>
            <a:spAutoFit/>
          </a:bodyPr>
          <a:lstStyle/>
          <a:p>
            <a:pPr algn="ctr">
              <a:spcBef>
                <a:spcPct val="50000"/>
              </a:spcBef>
              <a:defRPr/>
            </a:pPr>
            <a:r>
              <a:rPr lang="es-ES_tradnl" b="1" dirty="0">
                <a:solidFill>
                  <a:schemeClr val="accent2"/>
                </a:solidFill>
                <a:latin typeface="Bookman Old Style" pitchFamily="18" charset="0"/>
              </a:rPr>
              <a:t>TRIENIOS:</a:t>
            </a:r>
            <a:endParaRPr lang="es-ES_tradnl" sz="2000" b="1" dirty="0">
              <a:solidFill>
                <a:schemeClr val="accent2"/>
              </a:solidFill>
              <a:latin typeface="Bookman Old Style" pitchFamily="18" charset="0"/>
            </a:endParaRPr>
          </a:p>
          <a:p>
            <a:pPr algn="ctr">
              <a:spcBef>
                <a:spcPct val="50000"/>
              </a:spcBef>
              <a:defRPr/>
            </a:pPr>
            <a:endParaRPr lang="es-ES_tradnl" sz="1000" b="1" dirty="0">
              <a:solidFill>
                <a:schemeClr val="accent2"/>
              </a:solidFill>
              <a:latin typeface="Bookman Old Style" pitchFamily="18" charset="0"/>
            </a:endParaRPr>
          </a:p>
          <a:p>
            <a:pPr algn="just">
              <a:spcBef>
                <a:spcPct val="50000"/>
              </a:spcBef>
              <a:defRPr/>
            </a:pPr>
            <a:r>
              <a:rPr lang="es-ES_tradnl" b="1" dirty="0">
                <a:solidFill>
                  <a:schemeClr val="accent2"/>
                </a:solidFill>
                <a:latin typeface="Bookman Old Style" pitchFamily="18" charset="0"/>
              </a:rPr>
              <a:t>1.- El reconocimiento de los trienios deberá efectuarse por Resolución.</a:t>
            </a:r>
          </a:p>
          <a:p>
            <a:pPr algn="just">
              <a:spcBef>
                <a:spcPct val="50000"/>
              </a:spcBef>
              <a:defRPr/>
            </a:pPr>
            <a:endParaRPr lang="es-ES_tradnl" sz="1200" b="1" dirty="0">
              <a:solidFill>
                <a:schemeClr val="accent2"/>
              </a:solidFill>
              <a:latin typeface="Bookman Old Style" pitchFamily="18" charset="0"/>
            </a:endParaRPr>
          </a:p>
          <a:p>
            <a:pPr algn="just">
              <a:spcBef>
                <a:spcPct val="50000"/>
              </a:spcBef>
              <a:defRPr/>
            </a:pPr>
            <a:r>
              <a:rPr lang="es-ES_tradnl" b="1" dirty="0">
                <a:solidFill>
                  <a:schemeClr val="accent2"/>
                </a:solidFill>
                <a:latin typeface="Bookman Old Style" pitchFamily="18" charset="0"/>
              </a:rPr>
              <a:t>2.- Para estos efectos es válido el tiempo servido efectivamente por los funcionarios de planta  o a contrata, en los Servicios de Salud y de sus antecesores legales, con un máximo de treinta y nueve años (13 trienios).</a:t>
            </a:r>
          </a:p>
          <a:p>
            <a:pPr algn="just">
              <a:spcBef>
                <a:spcPct val="50000"/>
              </a:spcBef>
              <a:defRPr/>
            </a:pPr>
            <a:endParaRPr lang="es-ES_tradnl" sz="1200" b="1" dirty="0">
              <a:solidFill>
                <a:schemeClr val="accent2"/>
              </a:solidFill>
              <a:latin typeface="Bookman Old Style" pitchFamily="18" charset="0"/>
            </a:endParaRPr>
          </a:p>
          <a:p>
            <a:pPr algn="just">
              <a:spcBef>
                <a:spcPct val="50000"/>
              </a:spcBef>
              <a:defRPr/>
            </a:pPr>
            <a:r>
              <a:rPr lang="es-ES_tradnl" b="1" dirty="0">
                <a:solidFill>
                  <a:schemeClr val="accent2"/>
                </a:solidFill>
                <a:latin typeface="Bookman Old Style" pitchFamily="18" charset="0"/>
              </a:rPr>
              <a:t>3.- No serán válidos los tiempos servidos en las instituciones autónomas y Sesma o en cualquier organismo de la Administración del Estado.  Tampoco serán válidos los períodos de permiso sin goce de remuneraciones que registren los funcionarios.</a:t>
            </a:r>
          </a:p>
        </p:txBody>
      </p:sp>
      <p:sp>
        <p:nvSpPr>
          <p:cNvPr id="45061" name="Text Box 3">
            <a:extLst>
              <a:ext uri="{FF2B5EF4-FFF2-40B4-BE49-F238E27FC236}">
                <a16:creationId xmlns:a16="http://schemas.microsoft.com/office/drawing/2014/main" id="{E1599A61-475C-4A83-9166-914587B68B5E}"/>
              </a:ext>
            </a:extLst>
          </p:cNvPr>
          <p:cNvSpPr txBox="1">
            <a:spLocks noChangeArrowheads="1"/>
          </p:cNvSpPr>
          <p:nvPr/>
        </p:nvSpPr>
        <p:spPr bwMode="auto">
          <a:xfrm>
            <a:off x="539750" y="752475"/>
            <a:ext cx="6781800" cy="522288"/>
          </a:xfrm>
          <a:prstGeom prst="rect">
            <a:avLst/>
          </a:prstGeom>
          <a:solidFill>
            <a:schemeClr val="accent2"/>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ctr">
              <a:spcBef>
                <a:spcPct val="50000"/>
              </a:spcBef>
              <a:buFontTx/>
              <a:buNone/>
            </a:pPr>
            <a:r>
              <a:rPr lang="es-ES_tradnl" altLang="es-CL" sz="2800" b="1">
                <a:solidFill>
                  <a:schemeClr val="bg1"/>
                </a:solidFill>
                <a:latin typeface="Bookman Old Style" panose="02050604050505020204" pitchFamily="18" charset="0"/>
              </a:rPr>
              <a:t>APLICACIÓN DE LA LEY Nº 19.490</a:t>
            </a:r>
            <a:r>
              <a:rPr lang="es-ES_tradnl" altLang="es-CL" sz="1800" b="1">
                <a:solidFill>
                  <a:schemeClr val="bg1"/>
                </a:solidFill>
                <a:latin typeface="Bookman Old Style" panose="02050604050505020204"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4">
                                            <p:txEl>
                                              <p:pRg st="2" end="2"/>
                                            </p:txEl>
                                          </p:spTgt>
                                        </p:tgtEl>
                                        <p:attrNameLst>
                                          <p:attrName>style.visibility</p:attrName>
                                        </p:attrNameLst>
                                      </p:cBhvr>
                                      <p:to>
                                        <p:strVal val="visible"/>
                                      </p:to>
                                    </p:set>
                                    <p:anim calcmode="lin" valueType="num">
                                      <p:cBhvr additive="base">
                                        <p:cTn id="13" dur="500" fill="hold"/>
                                        <p:tgtEl>
                                          <p:spTgt spid="1331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4">
                                            <p:txEl>
                                              <p:pRg st="4" end="4"/>
                                            </p:txEl>
                                          </p:spTgt>
                                        </p:tgtEl>
                                        <p:attrNameLst>
                                          <p:attrName>style.visibility</p:attrName>
                                        </p:attrNameLst>
                                      </p:cBhvr>
                                      <p:to>
                                        <p:strVal val="visible"/>
                                      </p:to>
                                    </p:set>
                                    <p:anim calcmode="lin" valueType="num">
                                      <p:cBhvr additive="base">
                                        <p:cTn id="19" dur="500" fill="hold"/>
                                        <p:tgtEl>
                                          <p:spTgt spid="1331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4">
                                            <p:txEl>
                                              <p:pRg st="6" end="6"/>
                                            </p:txEl>
                                          </p:spTgt>
                                        </p:tgtEl>
                                        <p:attrNameLst>
                                          <p:attrName>style.visibility</p:attrName>
                                        </p:attrNameLst>
                                      </p:cBhvr>
                                      <p:to>
                                        <p:strVal val="visible"/>
                                      </p:to>
                                    </p:set>
                                    <p:anim calcmode="lin" valueType="num">
                                      <p:cBhvr additive="base">
                                        <p:cTn id="25" dur="500" fill="hold"/>
                                        <p:tgtEl>
                                          <p:spTgt spid="13314">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026">
            <a:extLst>
              <a:ext uri="{FF2B5EF4-FFF2-40B4-BE49-F238E27FC236}">
                <a16:creationId xmlns:a16="http://schemas.microsoft.com/office/drawing/2014/main" id="{F58097B7-EE32-4820-B7CB-F8C45D9151FA}"/>
              </a:ext>
            </a:extLst>
          </p:cNvPr>
          <p:cNvSpPr txBox="1">
            <a:spLocks noChangeArrowheads="1"/>
          </p:cNvSpPr>
          <p:nvPr/>
        </p:nvSpPr>
        <p:spPr bwMode="auto">
          <a:xfrm>
            <a:off x="323528" y="764704"/>
            <a:ext cx="7848872" cy="5632311"/>
          </a:xfrm>
          <a:prstGeom prst="rect">
            <a:avLst/>
          </a:prstGeom>
          <a:noFill/>
          <a:ln w="12700" cap="sq">
            <a:noFill/>
            <a:miter lim="800000"/>
            <a:headEnd type="none" w="sm" len="sm"/>
            <a:tailEnd type="none" w="sm" len="sm"/>
          </a:ln>
          <a:scene3d>
            <a:camera prst="perspectiveBelow"/>
            <a:lightRig rig="threePt" dir="t"/>
          </a:scene3d>
          <a:sp3d>
            <a:bevelT/>
          </a:sp3d>
        </p:spPr>
        <p:txBody>
          <a:bodyPr>
            <a:spAutoFit/>
          </a:bodyPr>
          <a:lstStyle/>
          <a:p>
            <a:pPr algn="just">
              <a:spcBef>
                <a:spcPct val="50000"/>
              </a:spcBef>
              <a:defRPr/>
            </a:pPr>
            <a:r>
              <a:rPr lang="es-ES_tradnl" sz="2400" dirty="0">
                <a:solidFill>
                  <a:schemeClr val="accent2"/>
                </a:solidFill>
                <a:latin typeface="Bookman Old Style" pitchFamily="18" charset="0"/>
              </a:rPr>
              <a:t>4.- Para reconocer los trienios que corresponden a la asignación del período </a:t>
            </a:r>
            <a:r>
              <a:rPr lang="es-ES_tradnl" sz="2400" dirty="0" err="1">
                <a:solidFill>
                  <a:schemeClr val="accent2"/>
                </a:solidFill>
                <a:latin typeface="Bookman Old Style" pitchFamily="18" charset="0"/>
              </a:rPr>
              <a:t>calificatorio</a:t>
            </a:r>
            <a:r>
              <a:rPr lang="es-ES_tradnl" sz="2400" dirty="0">
                <a:solidFill>
                  <a:schemeClr val="accent2"/>
                </a:solidFill>
                <a:latin typeface="Bookman Old Style" pitchFamily="18" charset="0"/>
              </a:rPr>
              <a:t> septiembre 2017 - agosto 2018, deberá reconocerse el tiempo efectivamente desempeñado hasta el 31 de diciembre de 2018.</a:t>
            </a:r>
          </a:p>
          <a:p>
            <a:pPr algn="just">
              <a:spcBef>
                <a:spcPct val="50000"/>
              </a:spcBef>
              <a:defRPr/>
            </a:pPr>
            <a:endParaRPr lang="es-ES_tradnl" sz="2400" dirty="0">
              <a:solidFill>
                <a:schemeClr val="accent2"/>
              </a:solidFill>
              <a:latin typeface="Bookman Old Style" pitchFamily="18" charset="0"/>
            </a:endParaRPr>
          </a:p>
          <a:p>
            <a:pPr algn="just">
              <a:spcBef>
                <a:spcPct val="50000"/>
              </a:spcBef>
              <a:defRPr/>
            </a:pPr>
            <a:r>
              <a:rPr lang="es-ES_tradnl" sz="2400" dirty="0">
                <a:solidFill>
                  <a:schemeClr val="accent2"/>
                </a:solidFill>
                <a:latin typeface="Bookman Old Style" pitchFamily="18" charset="0"/>
              </a:rPr>
              <a:t>5.- Cada Servicio de Salud deberá confeccionar un listado del personal regido por la Ley Nº 18.834, por cada planta, ordenados de mayor a menor antigüedad, señalando el número de trienios.</a:t>
            </a:r>
          </a:p>
          <a:p>
            <a:pPr algn="just">
              <a:spcBef>
                <a:spcPct val="50000"/>
              </a:spcBef>
              <a:defRPr/>
            </a:pPr>
            <a:endParaRPr lang="es-ES_tradnl" sz="2400" dirty="0">
              <a:solidFill>
                <a:schemeClr val="accent2"/>
              </a:solidFill>
              <a:latin typeface="Bookman Old Style" pitchFamily="18" charset="0"/>
            </a:endParaRPr>
          </a:p>
          <a:p>
            <a:pPr algn="just">
              <a:spcBef>
                <a:spcPct val="50000"/>
              </a:spcBef>
              <a:defRPr/>
            </a:pPr>
            <a:r>
              <a:rPr lang="es-ES_tradnl" sz="2400" dirty="0">
                <a:solidFill>
                  <a:schemeClr val="accent2"/>
                </a:solidFill>
                <a:latin typeface="Bookman Old Style" pitchFamily="18" charset="0"/>
              </a:rPr>
              <a:t>6.- Información al personal, con el proceso finiquitado.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8">
                                            <p:txEl>
                                              <p:pRg st="2" end="2"/>
                                            </p:txEl>
                                          </p:spTgt>
                                        </p:tgtEl>
                                        <p:attrNameLst>
                                          <p:attrName>style.visibility</p:attrName>
                                        </p:attrNameLst>
                                      </p:cBhvr>
                                      <p:to>
                                        <p:strVal val="visible"/>
                                      </p:to>
                                    </p:set>
                                    <p:anim calcmode="lin" valueType="num">
                                      <p:cBhvr additive="base">
                                        <p:cTn id="13" dur="500" fill="hold"/>
                                        <p:tgtEl>
                                          <p:spTgt spid="1433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8">
                                            <p:txEl>
                                              <p:pRg st="4" end="4"/>
                                            </p:txEl>
                                          </p:spTgt>
                                        </p:tgtEl>
                                        <p:attrNameLst>
                                          <p:attrName>style.visibility</p:attrName>
                                        </p:attrNameLst>
                                      </p:cBhvr>
                                      <p:to>
                                        <p:strVal val="visible"/>
                                      </p:to>
                                    </p:set>
                                    <p:anim calcmode="lin" valueType="num">
                                      <p:cBhvr additive="base">
                                        <p:cTn id="19" dur="500" fill="hold"/>
                                        <p:tgtEl>
                                          <p:spTgt spid="14338">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sco magnético">
            <a:extLst>
              <a:ext uri="{FF2B5EF4-FFF2-40B4-BE49-F238E27FC236}">
                <a16:creationId xmlns:a16="http://schemas.microsoft.com/office/drawing/2014/main" id="{FEC4D3B6-CB9C-48C4-9A69-D494C1A9E4D5}"/>
              </a:ext>
            </a:extLst>
          </p:cNvPr>
          <p:cNvSpPr/>
          <p:nvPr/>
        </p:nvSpPr>
        <p:spPr>
          <a:xfrm>
            <a:off x="1115616" y="1196752"/>
            <a:ext cx="6768752" cy="4255368"/>
          </a:xfrm>
          <a:prstGeom prst="flowChartMagneticDisk">
            <a:avLst/>
          </a:prstGeom>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s-CL"/>
          </a:p>
        </p:txBody>
      </p:sp>
      <p:sp>
        <p:nvSpPr>
          <p:cNvPr id="63490" name="Rectangle 2">
            <a:extLst>
              <a:ext uri="{FF2B5EF4-FFF2-40B4-BE49-F238E27FC236}">
                <a16:creationId xmlns:a16="http://schemas.microsoft.com/office/drawing/2014/main" id="{5AFF0832-5327-43D0-B589-DB965C822331}"/>
              </a:ext>
            </a:extLst>
          </p:cNvPr>
          <p:cNvSpPr>
            <a:spLocks noGrp="1" noChangeArrowheads="1"/>
          </p:cNvSpPr>
          <p:nvPr>
            <p:ph type="title"/>
          </p:nvPr>
        </p:nvSpPr>
        <p:spPr>
          <a:xfrm>
            <a:off x="684213" y="1628775"/>
            <a:ext cx="7200900" cy="4543425"/>
          </a:xfrm>
        </p:spPr>
        <p:txBody>
          <a:bodyPr/>
          <a:lstStyle/>
          <a:p>
            <a:pPr algn="ctr" eaLnBrk="1" hangingPunct="1">
              <a:defRPr/>
            </a:pPr>
            <a:r>
              <a:rPr lang="es-MX" sz="4000" dirty="0">
                <a:solidFill>
                  <a:schemeClr val="tx2">
                    <a:lumMod val="50000"/>
                  </a:schemeClr>
                </a:solidFill>
                <a:latin typeface="Bookman Old Style" pitchFamily="18" charset="0"/>
                <a:cs typeface="Verdana" pitchFamily="34" charset="0"/>
              </a:rPr>
              <a:t>LISTADOS DE LA LEY 19490, CON TODOS LOS DATOS DE LOS FUNCIONARIOS Y DESEMPATADOS.</a:t>
            </a:r>
            <a:endParaRPr lang="es-ES" sz="4000" dirty="0">
              <a:solidFill>
                <a:schemeClr val="tx2">
                  <a:lumMod val="50000"/>
                </a:schemeClr>
              </a:solidFill>
              <a:latin typeface="Bookman Old Style" pitchFamily="18" charset="0"/>
              <a:cs typeface="Verdana"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B0B3957-2926-436E-A2B7-1C78C7722919}"/>
              </a:ext>
            </a:extLst>
          </p:cNvPr>
          <p:cNvSpPr>
            <a:spLocks noChangeArrowheads="1"/>
          </p:cNvSpPr>
          <p:nvPr>
            <p:ph type="title"/>
          </p:nvPr>
        </p:nvSpPr>
        <p:spPr>
          <a:xfrm>
            <a:off x="468313" y="0"/>
            <a:ext cx="7772400" cy="896938"/>
          </a:xfrm>
          <a:noFill/>
        </p:spPr>
        <p:txBody>
          <a:bodyPr/>
          <a:lstStyle/>
          <a:p>
            <a:pPr algn="ctr"/>
            <a:r>
              <a:rPr lang="es-ES" altLang="es-CL" sz="4000">
                <a:latin typeface="Verdana" panose="020B0604030504040204" pitchFamily="34" charset="0"/>
                <a:cs typeface="Verdana" panose="020B0604030504040204" pitchFamily="34" charset="0"/>
              </a:rPr>
              <a:t>Art. 1º Asignación Permanente</a:t>
            </a:r>
            <a:br>
              <a:rPr lang="es-ES" altLang="es-CL" sz="3200">
                <a:latin typeface="Verdana" panose="020B0604030504040204" pitchFamily="34" charset="0"/>
                <a:cs typeface="Verdana" panose="020B0604030504040204" pitchFamily="34" charset="0"/>
              </a:rPr>
            </a:br>
            <a:br>
              <a:rPr lang="es-ES" altLang="es-CL" sz="3200">
                <a:latin typeface="Verdana" panose="020B0604030504040204" pitchFamily="34" charset="0"/>
                <a:cs typeface="Verdana" panose="020B0604030504040204" pitchFamily="34" charset="0"/>
              </a:rPr>
            </a:br>
            <a:r>
              <a:rPr lang="es-ES" altLang="es-CL" sz="3200">
                <a:latin typeface="Verdana" panose="020B0604030504040204" pitchFamily="34" charset="0"/>
                <a:cs typeface="Verdana" panose="020B0604030504040204" pitchFamily="34" charset="0"/>
              </a:rPr>
              <a:t>¿Quiénes tienen derecho a esta asignación?</a:t>
            </a:r>
            <a:endParaRPr lang="es-ES" altLang="es-CL">
              <a:latin typeface="Verdana" panose="020B0604030504040204" pitchFamily="34" charset="0"/>
              <a:cs typeface="Verdana" panose="020B0604030504040204" pitchFamily="34" charset="0"/>
            </a:endParaRPr>
          </a:p>
        </p:txBody>
      </p:sp>
      <p:sp>
        <p:nvSpPr>
          <p:cNvPr id="5123" name="Rectangle 3">
            <a:extLst>
              <a:ext uri="{FF2B5EF4-FFF2-40B4-BE49-F238E27FC236}">
                <a16:creationId xmlns:a16="http://schemas.microsoft.com/office/drawing/2014/main" id="{974B3BB7-DF84-46B8-A14C-8E58C43D7092}"/>
              </a:ext>
            </a:extLst>
          </p:cNvPr>
          <p:cNvSpPr>
            <a:spLocks noChangeArrowheads="1"/>
          </p:cNvSpPr>
          <p:nvPr>
            <p:ph type="body" idx="1"/>
          </p:nvPr>
        </p:nvSpPr>
        <p:spPr>
          <a:xfrm>
            <a:off x="468313" y="2997200"/>
            <a:ext cx="7991475" cy="2946400"/>
          </a:xfrm>
          <a:noFill/>
        </p:spPr>
        <p:txBody>
          <a:bodyPr/>
          <a:lstStyle/>
          <a:p>
            <a:pPr algn="just"/>
            <a:r>
              <a:rPr lang="es-ES" altLang="es-CL" sz="2400"/>
              <a:t>Personal Directivo, Profesional, Técnico, Administrativo y Auxiliar de los Servicios de Salud, que labora EFECTIVA y PERMANENTEMENTE en puestos de trabajo que requieran atención las 24 horas del día en sistema de turnos rotativos, nocturnos y en días sábados, domingos y festivos, en las siguiente unidades: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LIC.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LIC.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a:extLst>
              <a:ext uri="{FF2B5EF4-FFF2-40B4-BE49-F238E27FC236}">
                <a16:creationId xmlns:a16="http://schemas.microsoft.com/office/drawing/2014/main" id="{B5860E8A-D002-4182-B366-B91B2EEAB98F}"/>
              </a:ext>
            </a:extLst>
          </p:cNvPr>
          <p:cNvGraphicFramePr>
            <a:graphicFrameLocks noChangeAspect="1"/>
          </p:cNvGraphicFramePr>
          <p:nvPr/>
        </p:nvGraphicFramePr>
        <p:xfrm>
          <a:off x="250825" y="857250"/>
          <a:ext cx="8545513" cy="5411788"/>
        </p:xfrm>
        <a:graphic>
          <a:graphicData uri="http://schemas.openxmlformats.org/presentationml/2006/ole">
            <mc:AlternateContent xmlns:mc="http://schemas.openxmlformats.org/markup-compatibility/2006">
              <mc:Choice xmlns:v="urn:schemas-microsoft-com:vml" Requires="v">
                <p:oleObj spid="_x0000_s48135" name="Worksheet" r:id="rId3" imgW="7324725" imgH="2581275" progId="Excel.Sheet.8">
                  <p:embed/>
                </p:oleObj>
              </mc:Choice>
              <mc:Fallback>
                <p:oleObj name="Worksheet" r:id="rId3" imgW="7324725" imgH="2581275"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857250"/>
                        <a:ext cx="8545513" cy="541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2 Rectángulo">
            <a:extLst>
              <a:ext uri="{FF2B5EF4-FFF2-40B4-BE49-F238E27FC236}">
                <a16:creationId xmlns:a16="http://schemas.microsoft.com/office/drawing/2014/main" id="{342C2887-2DE2-4EDC-95F1-CC26B7B26F78}"/>
              </a:ext>
            </a:extLst>
          </p:cNvPr>
          <p:cNvSpPr/>
          <p:nvPr/>
        </p:nvSpPr>
        <p:spPr>
          <a:xfrm>
            <a:off x="3643313" y="1928813"/>
            <a:ext cx="714375" cy="2857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L"/>
          </a:p>
        </p:txBody>
      </p:sp>
      <p:sp>
        <p:nvSpPr>
          <p:cNvPr id="4" name="3 Rectángulo">
            <a:extLst>
              <a:ext uri="{FF2B5EF4-FFF2-40B4-BE49-F238E27FC236}">
                <a16:creationId xmlns:a16="http://schemas.microsoft.com/office/drawing/2014/main" id="{AEBC771E-AFDA-42D1-B03B-999D97AE6167}"/>
              </a:ext>
            </a:extLst>
          </p:cNvPr>
          <p:cNvSpPr/>
          <p:nvPr/>
        </p:nvSpPr>
        <p:spPr>
          <a:xfrm>
            <a:off x="5143500" y="2000250"/>
            <a:ext cx="500063" cy="27860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L"/>
          </a:p>
        </p:txBody>
      </p:sp>
      <p:cxnSp>
        <p:nvCxnSpPr>
          <p:cNvPr id="6" name="5 Conector angular">
            <a:extLst>
              <a:ext uri="{FF2B5EF4-FFF2-40B4-BE49-F238E27FC236}">
                <a16:creationId xmlns:a16="http://schemas.microsoft.com/office/drawing/2014/main" id="{108DD5B1-08F0-4845-8B99-87E3B5BFDC94}"/>
              </a:ext>
            </a:extLst>
          </p:cNvPr>
          <p:cNvCxnSpPr/>
          <p:nvPr/>
        </p:nvCxnSpPr>
        <p:spPr>
          <a:xfrm rot="16200000" flipH="1">
            <a:off x="3071813" y="4714875"/>
            <a:ext cx="3429000" cy="285750"/>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8 Rectángulo redondeado">
            <a:extLst>
              <a:ext uri="{FF2B5EF4-FFF2-40B4-BE49-F238E27FC236}">
                <a16:creationId xmlns:a16="http://schemas.microsoft.com/office/drawing/2014/main" id="{BC128034-583B-4C06-972C-C7B53A01F41C}"/>
              </a:ext>
            </a:extLst>
          </p:cNvPr>
          <p:cNvSpPr/>
          <p:nvPr/>
        </p:nvSpPr>
        <p:spPr>
          <a:xfrm>
            <a:off x="3714750" y="6429375"/>
            <a:ext cx="2500313"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CL" sz="1600" dirty="0"/>
              <a:t>Solo los empatados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4" name="Text Box 4">
            <a:extLst>
              <a:ext uri="{FF2B5EF4-FFF2-40B4-BE49-F238E27FC236}">
                <a16:creationId xmlns:a16="http://schemas.microsoft.com/office/drawing/2014/main" id="{78AE0276-66A2-4E82-8273-A92FD4DD6709}"/>
              </a:ext>
            </a:extLst>
          </p:cNvPr>
          <p:cNvSpPr txBox="1">
            <a:spLocks noChangeArrowheads="1"/>
          </p:cNvSpPr>
          <p:nvPr/>
        </p:nvSpPr>
        <p:spPr bwMode="auto">
          <a:xfrm>
            <a:off x="755650" y="228600"/>
            <a:ext cx="7488238" cy="1062038"/>
          </a:xfrm>
          <a:prstGeom prst="rect">
            <a:avLst/>
          </a:prstGeom>
          <a:solidFill>
            <a:schemeClr val="accent2"/>
          </a:solidFill>
          <a:ln w="12700" cap="sq">
            <a:noFill/>
            <a:miter lim="800000"/>
            <a:headEnd type="none" w="sm" len="sm"/>
            <a:tailEnd type="none" w="sm" len="sm"/>
          </a:ln>
          <a:effectLst/>
        </p:spPr>
        <p:txBody>
          <a:bodyPr>
            <a:spAutoFit/>
          </a:bodyPr>
          <a:lstStyle/>
          <a:p>
            <a:pPr algn="ctr">
              <a:spcBef>
                <a:spcPct val="50000"/>
              </a:spcBef>
              <a:defRPr/>
            </a:pPr>
            <a:r>
              <a:rPr lang="es-ES_tradnl" b="1" dirty="0">
                <a:solidFill>
                  <a:schemeClr val="bg1"/>
                </a:solidFill>
                <a:effectLst>
                  <a:outerShdw blurRad="38100" dist="38100" dir="2700000" algn="tl">
                    <a:srgbClr val="000000"/>
                  </a:outerShdw>
                </a:effectLst>
                <a:latin typeface="Arial" charset="0"/>
              </a:rPr>
              <a:t>ASIGNACION DE EXPERIENCIA Y DESEMPEÑO PORCENTAJE POR TRIENIOS Y TRAMO DE CALIFICACONES MENSUAL</a:t>
            </a:r>
          </a:p>
          <a:p>
            <a:pPr algn="ctr">
              <a:spcBef>
                <a:spcPct val="50000"/>
              </a:spcBef>
              <a:defRPr/>
            </a:pPr>
            <a:r>
              <a:rPr lang="es-ES_tradnl" b="1" dirty="0">
                <a:solidFill>
                  <a:schemeClr val="bg1"/>
                </a:solidFill>
                <a:effectLst>
                  <a:outerShdw blurRad="38100" dist="38100" dir="2700000" algn="tl">
                    <a:srgbClr val="000000"/>
                  </a:outerShdw>
                </a:effectLst>
                <a:latin typeface="Arial" charset="0"/>
              </a:rPr>
              <a:t>X 3</a:t>
            </a:r>
            <a:endParaRPr lang="es-ES_tradnl" dirty="0">
              <a:solidFill>
                <a:schemeClr val="bg1"/>
              </a:solidFill>
              <a:latin typeface="Arial" charset="0"/>
            </a:endParaRPr>
          </a:p>
        </p:txBody>
      </p:sp>
      <p:graphicFrame>
        <p:nvGraphicFramePr>
          <p:cNvPr id="3" name="Tabla 2">
            <a:extLst>
              <a:ext uri="{FF2B5EF4-FFF2-40B4-BE49-F238E27FC236}">
                <a16:creationId xmlns:a16="http://schemas.microsoft.com/office/drawing/2014/main" id="{64A89038-520A-401A-8272-26B8F109FF4E}"/>
              </a:ext>
            </a:extLst>
          </p:cNvPr>
          <p:cNvGraphicFramePr>
            <a:graphicFrameLocks noGrp="1"/>
          </p:cNvGraphicFramePr>
          <p:nvPr/>
        </p:nvGraphicFramePr>
        <p:xfrm>
          <a:off x="466725" y="1628775"/>
          <a:ext cx="7993063" cy="4608513"/>
        </p:xfrm>
        <a:graphic>
          <a:graphicData uri="http://schemas.openxmlformats.org/drawingml/2006/table">
            <a:tbl>
              <a:tblPr/>
              <a:tblGrid>
                <a:gridCol w="1133768">
                  <a:extLst>
                    <a:ext uri="{9D8B030D-6E8A-4147-A177-3AD203B41FA5}">
                      <a16:colId xmlns:a16="http://schemas.microsoft.com/office/drawing/2014/main" val="20000"/>
                    </a:ext>
                  </a:extLst>
                </a:gridCol>
                <a:gridCol w="1160538">
                  <a:extLst>
                    <a:ext uri="{9D8B030D-6E8A-4147-A177-3AD203B41FA5}">
                      <a16:colId xmlns:a16="http://schemas.microsoft.com/office/drawing/2014/main" val="20001"/>
                    </a:ext>
                  </a:extLst>
                </a:gridCol>
                <a:gridCol w="1333752">
                  <a:extLst>
                    <a:ext uri="{9D8B030D-6E8A-4147-A177-3AD203B41FA5}">
                      <a16:colId xmlns:a16="http://schemas.microsoft.com/office/drawing/2014/main" val="20002"/>
                    </a:ext>
                  </a:extLst>
                </a:gridCol>
                <a:gridCol w="774741">
                  <a:extLst>
                    <a:ext uri="{9D8B030D-6E8A-4147-A177-3AD203B41FA5}">
                      <a16:colId xmlns:a16="http://schemas.microsoft.com/office/drawing/2014/main" val="20003"/>
                    </a:ext>
                  </a:extLst>
                </a:gridCol>
                <a:gridCol w="1530586">
                  <a:extLst>
                    <a:ext uri="{9D8B030D-6E8A-4147-A177-3AD203B41FA5}">
                      <a16:colId xmlns:a16="http://schemas.microsoft.com/office/drawing/2014/main" val="20004"/>
                    </a:ext>
                  </a:extLst>
                </a:gridCol>
                <a:gridCol w="925910">
                  <a:extLst>
                    <a:ext uri="{9D8B030D-6E8A-4147-A177-3AD203B41FA5}">
                      <a16:colId xmlns:a16="http://schemas.microsoft.com/office/drawing/2014/main" val="20005"/>
                    </a:ext>
                  </a:extLst>
                </a:gridCol>
                <a:gridCol w="1133768">
                  <a:extLst>
                    <a:ext uri="{9D8B030D-6E8A-4147-A177-3AD203B41FA5}">
                      <a16:colId xmlns:a16="http://schemas.microsoft.com/office/drawing/2014/main" val="20006"/>
                    </a:ext>
                  </a:extLst>
                </a:gridCol>
              </a:tblGrid>
              <a:tr h="307234">
                <a:tc>
                  <a:txBody>
                    <a:bodyPr/>
                    <a:lstStyle/>
                    <a:p>
                      <a:pPr algn="ctr" rtl="0" fontAlgn="ctr"/>
                      <a:r>
                        <a:rPr lang="es-CL" sz="1800" b="1" i="0" u="none" strike="noStrike" dirty="0">
                          <a:solidFill>
                            <a:srgbClr val="C0504D"/>
                          </a:solidFill>
                          <a:effectLst/>
                          <a:latin typeface="Arial" panose="020B0604020202020204" pitchFamily="34" charset="0"/>
                        </a:rPr>
                        <a:t>TRIENIOS</a:t>
                      </a:r>
                    </a:p>
                  </a:txBody>
                  <a:tcPr marL="9525" marR="9525" marT="9525" marB="0" anchor="ctr">
                    <a:lnL>
                      <a:noFill/>
                    </a:lnL>
                    <a:lnR>
                      <a:noFill/>
                    </a:lnR>
                    <a:lnT>
                      <a:noFill/>
                    </a:lnT>
                    <a:lnB>
                      <a:noFill/>
                    </a:lnB>
                  </a:tcPr>
                </a:tc>
                <a:tc>
                  <a:txBody>
                    <a:bodyPr/>
                    <a:lstStyle/>
                    <a:p>
                      <a:pPr algn="l" fontAlgn="b"/>
                      <a:endParaRPr lang="es-CL"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TRAMOS</a:t>
                      </a:r>
                    </a:p>
                  </a:txBody>
                  <a:tcPr marL="9525" marR="9525" marT="9525" marB="0" anchor="ctr">
                    <a:lnL>
                      <a:noFill/>
                    </a:lnL>
                    <a:lnR>
                      <a:noFill/>
                    </a:lnR>
                    <a:lnT>
                      <a:noFill/>
                    </a:lnT>
                    <a:lnB>
                      <a:noFill/>
                    </a:lnB>
                  </a:tcPr>
                </a:tc>
                <a:tc>
                  <a:txBody>
                    <a:bodyPr/>
                    <a:lstStyle/>
                    <a:p>
                      <a:pPr algn="just" rtl="0" fontAlgn="ctr"/>
                      <a:endParaRPr lang="es-CL" sz="1800" b="1" i="0" u="none" strike="noStrike">
                        <a:solidFill>
                          <a:srgbClr val="C0504D"/>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TRAMO</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TRAMO</a:t>
                      </a: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307234">
                <a:tc>
                  <a:txBody>
                    <a:bodyPr/>
                    <a:lstStyle/>
                    <a:p>
                      <a:pPr algn="l" fontAlgn="b"/>
                      <a:endParaRPr lang="es-CL"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SUPERIOR</a:t>
                      </a:r>
                    </a:p>
                  </a:txBody>
                  <a:tcPr marL="9525" marR="9525" marT="9525" marB="0" anchor="ctr">
                    <a:lnL>
                      <a:noFill/>
                    </a:lnL>
                    <a:lnR>
                      <a:noFill/>
                    </a:lnR>
                    <a:lnT>
                      <a:noFill/>
                    </a:lnT>
                    <a:lnB>
                      <a:noFill/>
                    </a:lnB>
                  </a:tcPr>
                </a:tc>
                <a:tc>
                  <a:txBody>
                    <a:bodyPr/>
                    <a:lstStyle/>
                    <a:p>
                      <a:pPr algn="just" rtl="0" fontAlgn="ctr"/>
                      <a:endParaRPr lang="es-CL" sz="1800" b="1" i="0" u="none" strike="noStrike">
                        <a:solidFill>
                          <a:srgbClr val="C0504D"/>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INTERMEDIO</a:t>
                      </a:r>
                    </a:p>
                  </a:txBody>
                  <a:tcPr marL="9525" marR="9525" marT="9525" marB="0" anchor="ctr">
                    <a:lnL>
                      <a:noFill/>
                    </a:lnL>
                    <a:lnR>
                      <a:noFill/>
                    </a:lnR>
                    <a:lnT>
                      <a:noFill/>
                    </a:lnT>
                    <a:lnB>
                      <a:noFill/>
                    </a:lnB>
                  </a:tcPr>
                </a:tc>
                <a:tc>
                  <a:txBody>
                    <a:bodyPr/>
                    <a:lstStyle/>
                    <a:p>
                      <a:pPr algn="just" rtl="0" fontAlgn="ctr"/>
                      <a:endParaRPr lang="es-CL" sz="1800" b="1" i="0" u="none" strike="noStrike">
                        <a:solidFill>
                          <a:srgbClr val="C0504D"/>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INFERIOR</a:t>
                      </a:r>
                    </a:p>
                  </a:txBody>
                  <a:tcPr marL="9525" marR="9525" marT="9525" marB="0" anchor="ctr">
                    <a:lnL>
                      <a:noFill/>
                    </a:lnL>
                    <a:lnR>
                      <a:noFill/>
                    </a:lnR>
                    <a:lnT>
                      <a:noFill/>
                    </a:lnT>
                    <a:lnB>
                      <a:noFill/>
                    </a:lnB>
                  </a:tcPr>
                </a:tc>
                <a:extLst>
                  <a:ext uri="{0D108BD9-81ED-4DB2-BD59-A6C34878D82A}">
                    <a16:rowId xmlns:a16="http://schemas.microsoft.com/office/drawing/2014/main" val="10001"/>
                  </a:ext>
                </a:extLst>
              </a:tr>
              <a:tr h="307234">
                <a:tc>
                  <a:txBody>
                    <a:bodyPr/>
                    <a:lstStyle/>
                    <a:p>
                      <a:pPr algn="ctr" rtl="0" fontAlgn="ctr"/>
                      <a:r>
                        <a:rPr lang="es-CL" sz="1800" b="1" i="0" u="none" strike="noStrike" dirty="0">
                          <a:solidFill>
                            <a:srgbClr val="C0504D"/>
                          </a:solidFill>
                          <a:effectLst/>
                          <a:latin typeface="Arial" panose="020B0604020202020204" pitchFamily="34" charset="0"/>
                        </a:rPr>
                        <a:t>1</a:t>
                      </a:r>
                    </a:p>
                  </a:txBody>
                  <a:tcPr marL="9525" marR="9525" marT="9525" marB="0" anchor="ctr">
                    <a:lnL>
                      <a:noFill/>
                    </a:lnL>
                    <a:lnR>
                      <a:noFill/>
                    </a:lnR>
                    <a:lnT>
                      <a:noFill/>
                    </a:lnT>
                    <a:lnB>
                      <a:noFill/>
                    </a:lnB>
                  </a:tcPr>
                </a:tc>
                <a:tc>
                  <a:txBody>
                    <a:bodyPr/>
                    <a:lstStyle/>
                    <a:p>
                      <a:pPr algn="l" fontAlgn="b"/>
                      <a:endParaRPr lang="es-CL"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3,25%</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2,00%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1,25%</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307234">
                <a:tc>
                  <a:txBody>
                    <a:bodyPr/>
                    <a:lstStyle/>
                    <a:p>
                      <a:pPr algn="ctr" rtl="0" fontAlgn="ctr"/>
                      <a:r>
                        <a:rPr lang="es-CL" sz="1800" b="1" i="0" u="none" strike="noStrike" dirty="0">
                          <a:solidFill>
                            <a:srgbClr val="C0504D"/>
                          </a:solidFill>
                          <a:effectLst/>
                          <a:latin typeface="Arial" panose="020B0604020202020204" pitchFamily="34" charset="0"/>
                        </a:rPr>
                        <a:t>2</a:t>
                      </a:r>
                    </a:p>
                  </a:txBody>
                  <a:tcPr marL="9525" marR="9525" marT="9525" marB="0" anchor="ctr">
                    <a:lnL>
                      <a:noFill/>
                    </a:lnL>
                    <a:lnR>
                      <a:noFill/>
                    </a:lnR>
                    <a:lnT>
                      <a:noFill/>
                    </a:lnT>
                    <a:lnB>
                      <a:noFill/>
                    </a:lnB>
                  </a:tcPr>
                </a:tc>
                <a:tc>
                  <a:txBody>
                    <a:bodyPr/>
                    <a:lstStyle/>
                    <a:p>
                      <a:pPr algn="l" fontAlgn="b"/>
                      <a:endParaRPr lang="es-CL"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6,50%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4,00%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2,50%</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07234">
                <a:tc>
                  <a:txBody>
                    <a:bodyPr/>
                    <a:lstStyle/>
                    <a:p>
                      <a:pPr algn="ctr" rtl="0" fontAlgn="ctr"/>
                      <a:r>
                        <a:rPr lang="es-CL" sz="1800" b="1" i="0" u="none" strike="noStrike" dirty="0">
                          <a:solidFill>
                            <a:srgbClr val="C0504D"/>
                          </a:solidFill>
                          <a:effectLst/>
                          <a:latin typeface="Arial" panose="020B0604020202020204" pitchFamily="34" charset="0"/>
                        </a:rPr>
                        <a:t>3</a:t>
                      </a:r>
                    </a:p>
                  </a:txBody>
                  <a:tcPr marL="9525" marR="9525" marT="9525" marB="0" anchor="ctr">
                    <a:lnL>
                      <a:noFill/>
                    </a:lnL>
                    <a:lnR>
                      <a:noFill/>
                    </a:lnR>
                    <a:lnT>
                      <a:noFill/>
                    </a:lnT>
                    <a:lnB>
                      <a:noFill/>
                    </a:lnB>
                  </a:tcPr>
                </a:tc>
                <a:tc>
                  <a:txBody>
                    <a:bodyPr/>
                    <a:lstStyle/>
                    <a:p>
                      <a:pPr algn="l" fontAlgn="b"/>
                      <a:endParaRPr lang="es-CL"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9,75%</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6,00%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3,75%</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07234">
                <a:tc>
                  <a:txBody>
                    <a:bodyPr/>
                    <a:lstStyle/>
                    <a:p>
                      <a:pPr algn="ctr" rtl="0" fontAlgn="ctr"/>
                      <a:r>
                        <a:rPr lang="es-CL" sz="1800" b="1" i="0" u="none" strike="noStrike" dirty="0">
                          <a:solidFill>
                            <a:srgbClr val="C0504D"/>
                          </a:solidFill>
                          <a:effectLst/>
                          <a:latin typeface="Arial" panose="020B0604020202020204" pitchFamily="34" charset="0"/>
                        </a:rPr>
                        <a:t>4</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13,00%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8,00%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5,00%</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07234">
                <a:tc>
                  <a:txBody>
                    <a:bodyPr/>
                    <a:lstStyle/>
                    <a:p>
                      <a:pPr algn="ctr" rtl="0" fontAlgn="ctr"/>
                      <a:r>
                        <a:rPr lang="es-CL" sz="1800" b="1" i="0" u="none" strike="noStrike">
                          <a:solidFill>
                            <a:srgbClr val="C0504D"/>
                          </a:solidFill>
                          <a:effectLst/>
                          <a:latin typeface="Arial" panose="020B0604020202020204" pitchFamily="34" charset="0"/>
                        </a:rPr>
                        <a:t>5</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16,25%</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10,00%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6,25%</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307234">
                <a:tc>
                  <a:txBody>
                    <a:bodyPr/>
                    <a:lstStyle/>
                    <a:p>
                      <a:pPr algn="ctr" rtl="0" fontAlgn="ctr"/>
                      <a:r>
                        <a:rPr lang="es-CL" sz="1800" b="1" i="0" u="none" strike="noStrike">
                          <a:solidFill>
                            <a:srgbClr val="C0504D"/>
                          </a:solidFill>
                          <a:effectLst/>
                          <a:latin typeface="Arial" panose="020B0604020202020204" pitchFamily="34" charset="0"/>
                        </a:rPr>
                        <a:t>6</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19,50%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12,00%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7,50%</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307234">
                <a:tc>
                  <a:txBody>
                    <a:bodyPr/>
                    <a:lstStyle/>
                    <a:p>
                      <a:pPr algn="ctr" rtl="0" fontAlgn="ctr"/>
                      <a:r>
                        <a:rPr lang="es-CL" sz="1800" b="1" i="0" u="none" strike="noStrike">
                          <a:solidFill>
                            <a:srgbClr val="C0504D"/>
                          </a:solidFill>
                          <a:effectLst/>
                          <a:latin typeface="Arial" panose="020B0604020202020204" pitchFamily="34" charset="0"/>
                        </a:rPr>
                        <a:t>7</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22,75%</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14,00%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8,75%</a:t>
                      </a:r>
                    </a:p>
                  </a:txBody>
                  <a:tcPr marL="9525" marR="9525" marT="9525" marB="0" anchor="ctr">
                    <a:lnL>
                      <a:noFill/>
                    </a:lnL>
                    <a:lnR>
                      <a:noFill/>
                    </a:lnR>
                    <a:lnT>
                      <a:noFill/>
                    </a:lnT>
                    <a:lnB>
                      <a:noFill/>
                    </a:lnB>
                  </a:tcPr>
                </a:tc>
                <a:extLst>
                  <a:ext uri="{0D108BD9-81ED-4DB2-BD59-A6C34878D82A}">
                    <a16:rowId xmlns:a16="http://schemas.microsoft.com/office/drawing/2014/main" val="10008"/>
                  </a:ext>
                </a:extLst>
              </a:tr>
              <a:tr h="307234">
                <a:tc>
                  <a:txBody>
                    <a:bodyPr/>
                    <a:lstStyle/>
                    <a:p>
                      <a:pPr algn="ctr" rtl="0" fontAlgn="ctr"/>
                      <a:r>
                        <a:rPr lang="es-CL" sz="1800" b="1" i="0" u="none" strike="noStrike" dirty="0">
                          <a:solidFill>
                            <a:srgbClr val="C0504D"/>
                          </a:solidFill>
                          <a:effectLst/>
                          <a:latin typeface="Arial" panose="020B0604020202020204" pitchFamily="34" charset="0"/>
                        </a:rPr>
                        <a:t>8</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26,00%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16,00%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10,00%</a:t>
                      </a:r>
                    </a:p>
                  </a:txBody>
                  <a:tcPr marL="9525" marR="9525" marT="9525" marB="0" anchor="ctr">
                    <a:lnL>
                      <a:noFill/>
                    </a:lnL>
                    <a:lnR>
                      <a:noFill/>
                    </a:lnR>
                    <a:lnT>
                      <a:noFill/>
                    </a:lnT>
                    <a:lnB>
                      <a:noFill/>
                    </a:lnB>
                  </a:tcPr>
                </a:tc>
                <a:extLst>
                  <a:ext uri="{0D108BD9-81ED-4DB2-BD59-A6C34878D82A}">
                    <a16:rowId xmlns:a16="http://schemas.microsoft.com/office/drawing/2014/main" val="10009"/>
                  </a:ext>
                </a:extLst>
              </a:tr>
              <a:tr h="307234">
                <a:tc>
                  <a:txBody>
                    <a:bodyPr/>
                    <a:lstStyle/>
                    <a:p>
                      <a:pPr algn="ctr" rtl="0" fontAlgn="ctr"/>
                      <a:r>
                        <a:rPr lang="es-CL" sz="1800" b="1" i="0" u="none" strike="noStrike" dirty="0">
                          <a:solidFill>
                            <a:srgbClr val="C0504D"/>
                          </a:solidFill>
                          <a:effectLst/>
                          <a:latin typeface="Arial" panose="020B0604020202020204" pitchFamily="34" charset="0"/>
                        </a:rPr>
                        <a:t>9</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29,25%</a:t>
                      </a:r>
                    </a:p>
                  </a:txBody>
                  <a:tcPr marL="9525" marR="9525" marT="9525" marB="0" anchor="ctr">
                    <a:lnL>
                      <a:noFill/>
                    </a:lnL>
                    <a:lnR>
                      <a:noFill/>
                    </a:lnR>
                    <a:lnT>
                      <a:noFill/>
                    </a:lnT>
                    <a:lnB>
                      <a:noFill/>
                    </a:lnB>
                  </a:tcPr>
                </a:tc>
                <a:tc>
                  <a:txBody>
                    <a:bodyPr/>
                    <a:lstStyle/>
                    <a:p>
                      <a:pPr algn="just" rtl="0" fontAlgn="ctr"/>
                      <a:endParaRPr lang="es-CL" sz="1800" b="1" i="0" u="none" strike="noStrike">
                        <a:solidFill>
                          <a:srgbClr val="C0504D"/>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18,00%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11,25%</a:t>
                      </a:r>
                    </a:p>
                  </a:txBody>
                  <a:tcPr marL="9525" marR="9525" marT="9525" marB="0" anchor="ctr">
                    <a:lnL>
                      <a:noFill/>
                    </a:lnL>
                    <a:lnR>
                      <a:noFill/>
                    </a:lnR>
                    <a:lnT>
                      <a:noFill/>
                    </a:lnT>
                    <a:lnB>
                      <a:noFill/>
                    </a:lnB>
                  </a:tcPr>
                </a:tc>
                <a:extLst>
                  <a:ext uri="{0D108BD9-81ED-4DB2-BD59-A6C34878D82A}">
                    <a16:rowId xmlns:a16="http://schemas.microsoft.com/office/drawing/2014/main" val="10010"/>
                  </a:ext>
                </a:extLst>
              </a:tr>
              <a:tr h="307234">
                <a:tc>
                  <a:txBody>
                    <a:bodyPr/>
                    <a:lstStyle/>
                    <a:p>
                      <a:pPr algn="ctr" rtl="0" fontAlgn="ctr"/>
                      <a:r>
                        <a:rPr lang="es-CL" sz="1800" b="1" i="0" u="none" strike="noStrike">
                          <a:solidFill>
                            <a:srgbClr val="C0504D"/>
                          </a:solidFill>
                          <a:effectLst/>
                          <a:latin typeface="Arial" panose="020B0604020202020204" pitchFamily="34" charset="0"/>
                        </a:rPr>
                        <a:t>10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32,50%</a:t>
                      </a:r>
                    </a:p>
                  </a:txBody>
                  <a:tcPr marL="9525" marR="9525" marT="9525" marB="0" anchor="ctr">
                    <a:lnL>
                      <a:noFill/>
                    </a:lnL>
                    <a:lnR>
                      <a:noFill/>
                    </a:lnR>
                    <a:lnT>
                      <a:noFill/>
                    </a:lnT>
                    <a:lnB>
                      <a:noFill/>
                    </a:lnB>
                  </a:tcPr>
                </a:tc>
                <a:tc>
                  <a:txBody>
                    <a:bodyPr/>
                    <a:lstStyle/>
                    <a:p>
                      <a:pPr algn="just" rtl="0" fontAlgn="ctr"/>
                      <a:endParaRPr lang="es-CL" sz="1800" b="1" i="0" u="none" strike="noStrike">
                        <a:solidFill>
                          <a:srgbClr val="C0504D"/>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20,00%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12,50%</a:t>
                      </a:r>
                    </a:p>
                  </a:txBody>
                  <a:tcPr marL="9525" marR="9525" marT="9525" marB="0" anchor="ctr">
                    <a:lnL>
                      <a:noFill/>
                    </a:lnL>
                    <a:lnR>
                      <a:noFill/>
                    </a:lnR>
                    <a:lnT>
                      <a:noFill/>
                    </a:lnT>
                    <a:lnB>
                      <a:noFill/>
                    </a:lnB>
                  </a:tcPr>
                </a:tc>
                <a:extLst>
                  <a:ext uri="{0D108BD9-81ED-4DB2-BD59-A6C34878D82A}">
                    <a16:rowId xmlns:a16="http://schemas.microsoft.com/office/drawing/2014/main" val="10011"/>
                  </a:ext>
                </a:extLst>
              </a:tr>
              <a:tr h="307234">
                <a:tc>
                  <a:txBody>
                    <a:bodyPr/>
                    <a:lstStyle/>
                    <a:p>
                      <a:pPr algn="ctr" rtl="0" fontAlgn="ctr"/>
                      <a:r>
                        <a:rPr lang="es-CL" sz="1800" b="1" i="0" u="none" strike="noStrike">
                          <a:solidFill>
                            <a:srgbClr val="C0504D"/>
                          </a:solidFill>
                          <a:effectLst/>
                          <a:latin typeface="Arial" panose="020B0604020202020204" pitchFamily="34" charset="0"/>
                        </a:rPr>
                        <a:t>11</a:t>
                      </a:r>
                    </a:p>
                  </a:txBody>
                  <a:tcPr marL="9525" marR="9525" marT="9525" marB="0" anchor="ctr">
                    <a:lnL>
                      <a:noFill/>
                    </a:lnL>
                    <a:lnR>
                      <a:noFill/>
                    </a:lnR>
                    <a:lnT>
                      <a:noFill/>
                    </a:lnT>
                    <a:lnB>
                      <a:noFill/>
                    </a:lnB>
                  </a:tcPr>
                </a:tc>
                <a:tc>
                  <a:txBody>
                    <a:bodyPr/>
                    <a:lstStyle/>
                    <a:p>
                      <a:pPr algn="just" rtl="0" fontAlgn="ctr"/>
                      <a:endParaRPr lang="es-CL" sz="1800" b="1" i="0" u="none" strike="noStrike">
                        <a:solidFill>
                          <a:srgbClr val="C0504D"/>
                        </a:solidFill>
                        <a:effectLst>
                          <a:outerShdw blurRad="50800" dist="38100" algn="tr" rotWithShape="0">
                            <a:prstClr val="black">
                              <a:alpha val="40000"/>
                            </a:prstClr>
                          </a:outerShdw>
                        </a:effectLst>
                        <a:latin typeface="Arial" panose="020B0604020202020204" pitchFamily="34" charset="0"/>
                      </a:endParaRPr>
                    </a:p>
                  </a:txBody>
                  <a:tcPr marL="9525" marR="9525" marT="9525" marB="0" anchor="ctr">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35,75%</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22,00%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13,75%</a:t>
                      </a:r>
                    </a:p>
                  </a:txBody>
                  <a:tcPr marL="9525" marR="9525" marT="9525" marB="0" anchor="ctr">
                    <a:lnL>
                      <a:noFill/>
                    </a:lnL>
                    <a:lnR>
                      <a:noFill/>
                    </a:lnR>
                    <a:lnT>
                      <a:noFill/>
                    </a:lnT>
                    <a:lnB>
                      <a:noFill/>
                    </a:lnB>
                  </a:tcPr>
                </a:tc>
                <a:extLst>
                  <a:ext uri="{0D108BD9-81ED-4DB2-BD59-A6C34878D82A}">
                    <a16:rowId xmlns:a16="http://schemas.microsoft.com/office/drawing/2014/main" val="10012"/>
                  </a:ext>
                </a:extLst>
              </a:tr>
              <a:tr h="307234">
                <a:tc>
                  <a:txBody>
                    <a:bodyPr/>
                    <a:lstStyle/>
                    <a:p>
                      <a:pPr algn="ctr" rtl="0" fontAlgn="ctr"/>
                      <a:r>
                        <a:rPr lang="es-CL" sz="1800" b="1" i="0" u="none" strike="noStrike" dirty="0">
                          <a:solidFill>
                            <a:srgbClr val="C0504D"/>
                          </a:solidFill>
                          <a:effectLst/>
                          <a:latin typeface="Arial" panose="020B0604020202020204" pitchFamily="34" charset="0"/>
                        </a:rPr>
                        <a:t>12</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39,00%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24,00%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a:solidFill>
                            <a:srgbClr val="C0504D"/>
                          </a:solidFill>
                          <a:effectLst/>
                          <a:latin typeface="Arial" panose="020B0604020202020204" pitchFamily="34" charset="0"/>
                        </a:rPr>
                        <a:t>15,00%</a:t>
                      </a:r>
                    </a:p>
                  </a:txBody>
                  <a:tcPr marL="9525" marR="9525" marT="9525" marB="0" anchor="ctr">
                    <a:lnL>
                      <a:noFill/>
                    </a:lnL>
                    <a:lnR>
                      <a:noFill/>
                    </a:lnR>
                    <a:lnT>
                      <a:noFill/>
                    </a:lnT>
                    <a:lnB>
                      <a:noFill/>
                    </a:lnB>
                  </a:tcPr>
                </a:tc>
                <a:extLst>
                  <a:ext uri="{0D108BD9-81ED-4DB2-BD59-A6C34878D82A}">
                    <a16:rowId xmlns:a16="http://schemas.microsoft.com/office/drawing/2014/main" val="10013"/>
                  </a:ext>
                </a:extLst>
              </a:tr>
              <a:tr h="307234">
                <a:tc>
                  <a:txBody>
                    <a:bodyPr/>
                    <a:lstStyle/>
                    <a:p>
                      <a:pPr algn="ctr" rtl="0" fontAlgn="ctr"/>
                      <a:r>
                        <a:rPr lang="es-CL" sz="1800" b="1" i="0" u="none" strike="noStrike" dirty="0">
                          <a:solidFill>
                            <a:srgbClr val="C0504D"/>
                          </a:solidFill>
                          <a:effectLst/>
                          <a:latin typeface="Arial" panose="020B0604020202020204" pitchFamily="34" charset="0"/>
                        </a:rPr>
                        <a:t>13</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42,25%</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26,00%</a:t>
                      </a:r>
                    </a:p>
                  </a:txBody>
                  <a:tcPr marL="9525" marR="9525" marT="9525" marB="0" anchor="ctr">
                    <a:lnL>
                      <a:noFill/>
                    </a:lnL>
                    <a:lnR>
                      <a:noFill/>
                    </a:lnR>
                    <a:lnT>
                      <a:noFill/>
                    </a:lnT>
                    <a:lnB>
                      <a:noFill/>
                    </a:lnB>
                  </a:tcPr>
                </a:tc>
                <a:tc>
                  <a:txBody>
                    <a:bodyPr/>
                    <a:lstStyle/>
                    <a:p>
                      <a:pPr algn="l" fontAlgn="b"/>
                      <a:endParaRPr lang="es-CL"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ctr"/>
                      <a:r>
                        <a:rPr lang="es-CL" sz="1800" b="1" i="0" u="none" strike="noStrike" dirty="0">
                          <a:solidFill>
                            <a:srgbClr val="C0504D"/>
                          </a:solidFill>
                          <a:effectLst/>
                          <a:latin typeface="Arial" panose="020B0604020202020204" pitchFamily="34" charset="0"/>
                        </a:rPr>
                        <a:t>16,25%</a:t>
                      </a:r>
                    </a:p>
                  </a:txBody>
                  <a:tcPr marL="9525" marR="9525" marT="9525" marB="0" anchor="ctr">
                    <a:lnL>
                      <a:noFill/>
                    </a:lnL>
                    <a:lnR>
                      <a:noFill/>
                    </a:lnR>
                    <a:lnT>
                      <a:noFill/>
                    </a:lnT>
                    <a:lnB>
                      <a:noFill/>
                    </a:lnB>
                  </a:tcPr>
                </a:tc>
                <a:extLst>
                  <a:ext uri="{0D108BD9-81ED-4DB2-BD59-A6C34878D82A}">
                    <a16:rowId xmlns:a16="http://schemas.microsoft.com/office/drawing/2014/main" val="10014"/>
                  </a:ext>
                </a:extLst>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C85D495-ACEA-4065-99D5-EDA175D41A24}"/>
              </a:ext>
            </a:extLst>
          </p:cNvPr>
          <p:cNvSpPr>
            <a:spLocks noGrp="1" noChangeArrowheads="1"/>
          </p:cNvSpPr>
          <p:nvPr>
            <p:ph type="ctrTitle"/>
          </p:nvPr>
        </p:nvSpPr>
        <p:spPr>
          <a:xfrm>
            <a:off x="214313" y="765175"/>
            <a:ext cx="6878637" cy="2071688"/>
          </a:xfrm>
        </p:spPr>
        <p:txBody>
          <a:bodyPr>
            <a:noAutofit/>
          </a:bodyPr>
          <a:lstStyle/>
          <a:p>
            <a:pPr eaLnBrk="1" hangingPunct="1">
              <a:defRPr/>
            </a:pPr>
            <a:r>
              <a:rPr lang="es-ES_tradnl" sz="6600" dirty="0">
                <a:solidFill>
                  <a:schemeClr val="bg1"/>
                </a:solidFill>
                <a:effectLst>
                  <a:outerShdw blurRad="38100" dist="38100" dir="2700000" algn="tl">
                    <a:srgbClr val="000000"/>
                  </a:outerShdw>
                </a:effectLst>
                <a:latin typeface="Bookman Old Style" pitchFamily="18" charset="0"/>
              </a:rPr>
              <a:t>LEY Nº 19.536</a:t>
            </a:r>
            <a:br>
              <a:rPr lang="es-ES_tradnl" sz="6600" dirty="0">
                <a:solidFill>
                  <a:schemeClr val="bg1"/>
                </a:solidFill>
                <a:effectLst>
                  <a:outerShdw blurRad="38100" dist="38100" dir="2700000" algn="tl">
                    <a:srgbClr val="000000"/>
                  </a:outerShdw>
                </a:effectLst>
                <a:latin typeface="Bookman Old Style" pitchFamily="18" charset="0"/>
              </a:rPr>
            </a:br>
            <a:r>
              <a:rPr lang="es-ES_tradnl" sz="3200" dirty="0">
                <a:solidFill>
                  <a:schemeClr val="bg1"/>
                </a:solidFill>
                <a:effectLst>
                  <a:outerShdw blurRad="38100" dist="38100" dir="2700000" algn="tl">
                    <a:srgbClr val="000000"/>
                  </a:outerShdw>
                </a:effectLst>
                <a:latin typeface="Bookman Old Style" pitchFamily="18" charset="0"/>
              </a:rPr>
              <a:t>PUBLICADA 16.12.1997</a:t>
            </a:r>
            <a:endParaRPr lang="es-ES_tradnl" sz="6600" dirty="0">
              <a:solidFill>
                <a:schemeClr val="bg1"/>
              </a:solidFill>
              <a:latin typeface="Bookman Old Style" pitchFamily="18" charset="0"/>
            </a:endParaRPr>
          </a:p>
        </p:txBody>
      </p:sp>
      <p:sp>
        <p:nvSpPr>
          <p:cNvPr id="50179" name="Rectangle 3">
            <a:extLst>
              <a:ext uri="{FF2B5EF4-FFF2-40B4-BE49-F238E27FC236}">
                <a16:creationId xmlns:a16="http://schemas.microsoft.com/office/drawing/2014/main" id="{762F14A8-9F20-483C-B9E6-000CDB3CF81D}"/>
              </a:ext>
            </a:extLst>
          </p:cNvPr>
          <p:cNvSpPr>
            <a:spLocks noGrp="1" noChangeArrowheads="1"/>
          </p:cNvSpPr>
          <p:nvPr>
            <p:ph type="subTitle" idx="1"/>
          </p:nvPr>
        </p:nvSpPr>
        <p:spPr bwMode="auto">
          <a:xfrm>
            <a:off x="468313" y="3976688"/>
            <a:ext cx="6408737" cy="120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s-ES" altLang="es-CL" sz="2400" i="1">
                <a:solidFill>
                  <a:schemeClr val="bg1"/>
                </a:solidFill>
              </a:rPr>
              <a:t>CONCEDE UNA BONIFICACION EXTRAORDINARIA PARA ENFERMERAS Y MATRONAS QUE SE DESEMPEÑAN EN CONDICIONES QUE INDICA, EN LOS ESTABLECIMIENTOS DE LOS SERVICIOS DE SALUD</a:t>
            </a:r>
            <a:endParaRPr lang="es-ES_tradnl" altLang="es-CL" sz="2400" b="1" i="1">
              <a:solidFill>
                <a:schemeClr val="bg1"/>
              </a:solidFill>
              <a:latin typeface="Bookman Old Style" panose="02050604050505020204" pitchFamily="18"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4">
            <a:extLst>
              <a:ext uri="{FF2B5EF4-FFF2-40B4-BE49-F238E27FC236}">
                <a16:creationId xmlns:a16="http://schemas.microsoft.com/office/drawing/2014/main" id="{6B5B2554-6931-4BA3-9916-A1FE3D39CA6C}"/>
              </a:ext>
            </a:extLst>
          </p:cNvPr>
          <p:cNvSpPr txBox="1">
            <a:spLocks noChangeArrowheads="1"/>
          </p:cNvSpPr>
          <p:nvPr/>
        </p:nvSpPr>
        <p:spPr bwMode="auto">
          <a:xfrm>
            <a:off x="250825" y="157163"/>
            <a:ext cx="7705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ctr" eaLnBrk="1" hangingPunct="1">
              <a:spcBef>
                <a:spcPct val="50000"/>
              </a:spcBef>
              <a:buFontTx/>
              <a:buNone/>
            </a:pPr>
            <a:r>
              <a:rPr lang="es-ES_tradnl" altLang="es-CL" sz="1800" b="1">
                <a:solidFill>
                  <a:schemeClr val="accent2"/>
                </a:solidFill>
                <a:latin typeface="Bookman Old Style" panose="02050604050505020204" pitchFamily="18" charset="0"/>
              </a:rPr>
              <a:t>Corresponde a una Bonificación Trimestral, pagadas en los meses de </a:t>
            </a:r>
            <a:r>
              <a:rPr lang="es-ES_tradnl" altLang="es-CL" sz="2200" b="1">
                <a:solidFill>
                  <a:schemeClr val="accent2"/>
                </a:solidFill>
                <a:latin typeface="Bookman Old Style" panose="02050604050505020204" pitchFamily="18" charset="0"/>
              </a:rPr>
              <a:t>marzo - junio - septiembre y diciembre</a:t>
            </a:r>
          </a:p>
        </p:txBody>
      </p:sp>
      <p:sp>
        <p:nvSpPr>
          <p:cNvPr id="54275" name="6 Rectángulo">
            <a:extLst>
              <a:ext uri="{FF2B5EF4-FFF2-40B4-BE49-F238E27FC236}">
                <a16:creationId xmlns:a16="http://schemas.microsoft.com/office/drawing/2014/main" id="{9F2E439D-973E-48C3-A504-F62508A7503D}"/>
              </a:ext>
            </a:extLst>
          </p:cNvPr>
          <p:cNvSpPr>
            <a:spLocks noChangeArrowheads="1"/>
          </p:cNvSpPr>
          <p:nvPr/>
        </p:nvSpPr>
        <p:spPr bwMode="auto">
          <a:xfrm>
            <a:off x="428625" y="1116013"/>
            <a:ext cx="7527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ctr" eaLnBrk="1" hangingPunct="1">
              <a:spcBef>
                <a:spcPct val="0"/>
              </a:spcBef>
              <a:buFontTx/>
              <a:buNone/>
            </a:pPr>
            <a:r>
              <a:rPr lang="es-ES" altLang="es-CL" sz="1800">
                <a:solidFill>
                  <a:schemeClr val="tx1"/>
                </a:solidFill>
                <a:latin typeface="Arial" panose="020B0604020202020204" pitchFamily="34" charset="0"/>
              </a:rPr>
              <a:t>QUIENES TIENEN DERECHO</a:t>
            </a:r>
            <a:endParaRPr lang="es-CL" altLang="es-CL" sz="1800">
              <a:solidFill>
                <a:schemeClr val="tx1"/>
              </a:solidFill>
              <a:latin typeface="Arial" panose="020B0604020202020204" pitchFamily="34" charset="0"/>
            </a:endParaRPr>
          </a:p>
        </p:txBody>
      </p:sp>
      <p:sp>
        <p:nvSpPr>
          <p:cNvPr id="12" name="11 Rectángulo">
            <a:extLst>
              <a:ext uri="{FF2B5EF4-FFF2-40B4-BE49-F238E27FC236}">
                <a16:creationId xmlns:a16="http://schemas.microsoft.com/office/drawing/2014/main" id="{033DDA7A-30D6-4BE2-898C-C4E739DEE422}"/>
              </a:ext>
            </a:extLst>
          </p:cNvPr>
          <p:cNvSpPr/>
          <p:nvPr/>
        </p:nvSpPr>
        <p:spPr>
          <a:xfrm>
            <a:off x="251520" y="1772817"/>
            <a:ext cx="2664296" cy="2448272"/>
          </a:xfrm>
          <a:prstGeom prst="rect">
            <a:avLst/>
          </a:prstGeom>
          <a:solidFill>
            <a:srgbClr val="FFC00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MX" dirty="0">
                <a:solidFill>
                  <a:srgbClr val="002060"/>
                </a:solidFill>
              </a:rPr>
              <a:t>ENFERMERAS  MATRONAS</a:t>
            </a:r>
          </a:p>
          <a:p>
            <a:pPr algn="ctr" eaLnBrk="1" hangingPunct="1">
              <a:defRPr/>
            </a:pPr>
            <a:r>
              <a:rPr lang="es-MX" dirty="0">
                <a:solidFill>
                  <a:srgbClr val="002060"/>
                </a:solidFill>
              </a:rPr>
              <a:t>DEMAS PROFESIONALES DE COLABORACION MEDICA</a:t>
            </a:r>
            <a:endParaRPr lang="es-CL" dirty="0">
              <a:solidFill>
                <a:srgbClr val="002060"/>
              </a:solidFill>
            </a:endParaRPr>
          </a:p>
        </p:txBody>
      </p:sp>
      <p:sp>
        <p:nvSpPr>
          <p:cNvPr id="13" name="12 Rectángulo">
            <a:extLst>
              <a:ext uri="{FF2B5EF4-FFF2-40B4-BE49-F238E27FC236}">
                <a16:creationId xmlns:a16="http://schemas.microsoft.com/office/drawing/2014/main" id="{315159FD-7B09-47B1-AE04-9E39C6DD45F3}"/>
              </a:ext>
            </a:extLst>
          </p:cNvPr>
          <p:cNvSpPr/>
          <p:nvPr/>
        </p:nvSpPr>
        <p:spPr>
          <a:xfrm>
            <a:off x="3131840" y="1508737"/>
            <a:ext cx="5688632" cy="158954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anchor="ctr"/>
          <a:lstStyle/>
          <a:p>
            <a:pPr algn="just" eaLnBrk="1" hangingPunct="1">
              <a:spcBef>
                <a:spcPct val="50000"/>
              </a:spcBef>
              <a:defRPr/>
            </a:pPr>
            <a:r>
              <a:rPr lang="es-ES" sz="1700" dirty="0">
                <a:latin typeface="Arial Rounded MT Bold" pitchFamily="34" charset="0"/>
              </a:rPr>
              <a:t>Que realizan turnos y cuyos puestos de trabajo requieren atención las veinticuatro horas del día que se desempeñan en las unidades de emergencia, unidades de cuidados intensivos, unidades de neonatología y maternidades.</a:t>
            </a:r>
          </a:p>
        </p:txBody>
      </p:sp>
      <p:sp>
        <p:nvSpPr>
          <p:cNvPr id="14" name="13 Rectángulo">
            <a:extLst>
              <a:ext uri="{FF2B5EF4-FFF2-40B4-BE49-F238E27FC236}">
                <a16:creationId xmlns:a16="http://schemas.microsoft.com/office/drawing/2014/main" id="{11B71019-7C5F-4CA6-9B7D-CDDC975EAE8E}"/>
              </a:ext>
            </a:extLst>
          </p:cNvPr>
          <p:cNvSpPr/>
          <p:nvPr/>
        </p:nvSpPr>
        <p:spPr>
          <a:xfrm>
            <a:off x="3131840" y="3098284"/>
            <a:ext cx="5688632" cy="141083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anchor="ctr"/>
          <a:lstStyle/>
          <a:p>
            <a:pPr algn="just" eaLnBrk="1" hangingPunct="1">
              <a:spcBef>
                <a:spcPct val="50000"/>
              </a:spcBef>
              <a:defRPr/>
            </a:pPr>
            <a:r>
              <a:rPr lang="es-ES_tradnl" dirty="0">
                <a:solidFill>
                  <a:schemeClr val="accent2"/>
                </a:solidFill>
                <a:latin typeface="Arial Rounded MT Bold" pitchFamily="34" charset="0"/>
              </a:rPr>
              <a:t>Integra además a los profesionales de colaboración médica, incluidos  los que se desempeñan en Laboratorios y Banco de Sangre, Radiología y Medicina Física y Rehabilitación</a:t>
            </a:r>
            <a:r>
              <a:rPr lang="es-ES_tradnl" dirty="0">
                <a:solidFill>
                  <a:schemeClr val="accent2"/>
                </a:solidFill>
                <a:latin typeface="Bookman Old Style" pitchFamily="18" charset="0"/>
              </a:rPr>
              <a:t>.</a:t>
            </a:r>
            <a:endParaRPr lang="es-ES" dirty="0"/>
          </a:p>
        </p:txBody>
      </p:sp>
      <p:sp>
        <p:nvSpPr>
          <p:cNvPr id="15" name="14 Rectángulo redondeado">
            <a:extLst>
              <a:ext uri="{FF2B5EF4-FFF2-40B4-BE49-F238E27FC236}">
                <a16:creationId xmlns:a16="http://schemas.microsoft.com/office/drawing/2014/main" id="{10768DEF-1FE8-47E1-A51E-7619F77E2E68}"/>
              </a:ext>
            </a:extLst>
          </p:cNvPr>
          <p:cNvSpPr/>
          <p:nvPr/>
        </p:nvSpPr>
        <p:spPr>
          <a:xfrm>
            <a:off x="251520" y="4725144"/>
            <a:ext cx="8568952" cy="1556792"/>
          </a:xfrm>
          <a:prstGeom prst="roundRect">
            <a:avLst/>
          </a:prstGeom>
          <a:solidFill>
            <a:srgbClr val="E1020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anchor="ctr"/>
          <a:lstStyle/>
          <a:p>
            <a:pPr algn="just" eaLnBrk="1" hangingPunct="1">
              <a:spcBef>
                <a:spcPct val="50000"/>
              </a:spcBef>
              <a:defRPr/>
            </a:pPr>
            <a:r>
              <a:rPr lang="es-ES" dirty="0"/>
              <a:t>Los profesionales de las carreras mencionadas que desempeñen cargos de la Planta de Directivos en las unidades antes mencionadas y aquellos que cumplan funciones de supervisión por resolución administrativa, en las mismas unidades, tendrán derecho a la bonificación precedentemente establecida, aun cuando no integren el sistema de turnos.</a:t>
            </a:r>
            <a:endParaRPr lang="es-ES_tradnl" sz="2200" b="1" dirty="0">
              <a:solidFill>
                <a:schemeClr val="accent2"/>
              </a:solidFill>
              <a:latin typeface="Bookman Old Style"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checkerboard(across)">
                                      <p:cBhvr>
                                        <p:cTn id="7" dur="500"/>
                                        <p:tgtEl>
                                          <p:spTgt spid="54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275"/>
                                        </p:tgtEl>
                                        <p:attrNameLst>
                                          <p:attrName>style.visibility</p:attrName>
                                        </p:attrNameLst>
                                      </p:cBhvr>
                                      <p:to>
                                        <p:strVal val="visible"/>
                                      </p:to>
                                    </p:set>
                                    <p:animEffect transition="in" filter="checkerboard(across)">
                                      <p:cBhvr>
                                        <p:cTn id="12" dur="500"/>
                                        <p:tgtEl>
                                          <p:spTgt spid="542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heckerboard(across)">
                                      <p:cBhvr>
                                        <p:cTn id="27" dur="5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heckerboard(across)">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traso">
            <a:extLst>
              <a:ext uri="{FF2B5EF4-FFF2-40B4-BE49-F238E27FC236}">
                <a16:creationId xmlns:a16="http://schemas.microsoft.com/office/drawing/2014/main" id="{A9E93CB3-123C-41D8-9DF2-096FDFC9E91B}"/>
              </a:ext>
            </a:extLst>
          </p:cNvPr>
          <p:cNvSpPr/>
          <p:nvPr/>
        </p:nvSpPr>
        <p:spPr>
          <a:xfrm>
            <a:off x="395536" y="2636912"/>
            <a:ext cx="8748464" cy="1353344"/>
          </a:xfrm>
          <a:prstGeom prst="flowChartDelay">
            <a:avLst/>
          </a:prstGeom>
          <a:effectLst>
            <a:innerShdw blurRad="63500" dist="50800" dir="135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s-CL"/>
          </a:p>
        </p:txBody>
      </p:sp>
      <p:sp>
        <p:nvSpPr>
          <p:cNvPr id="10" name="9 Almacenamiento de acceso directo">
            <a:extLst>
              <a:ext uri="{FF2B5EF4-FFF2-40B4-BE49-F238E27FC236}">
                <a16:creationId xmlns:a16="http://schemas.microsoft.com/office/drawing/2014/main" id="{54BD57B5-F0D5-402B-8678-638A0A8C4295}"/>
              </a:ext>
            </a:extLst>
          </p:cNvPr>
          <p:cNvSpPr/>
          <p:nvPr/>
        </p:nvSpPr>
        <p:spPr>
          <a:xfrm>
            <a:off x="179512" y="404664"/>
            <a:ext cx="8217296" cy="1067346"/>
          </a:xfrm>
          <a:prstGeom prst="flowChartMagneticDrum">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s-CL"/>
          </a:p>
        </p:txBody>
      </p:sp>
      <p:sp>
        <p:nvSpPr>
          <p:cNvPr id="55304" name="Text Box 5">
            <a:extLst>
              <a:ext uri="{FF2B5EF4-FFF2-40B4-BE49-F238E27FC236}">
                <a16:creationId xmlns:a16="http://schemas.microsoft.com/office/drawing/2014/main" id="{AE8740CA-EE31-4976-BB26-5BE6CC7527D6}"/>
              </a:ext>
            </a:extLst>
          </p:cNvPr>
          <p:cNvSpPr txBox="1">
            <a:spLocks noChangeArrowheads="1"/>
          </p:cNvSpPr>
          <p:nvPr/>
        </p:nvSpPr>
        <p:spPr bwMode="auto">
          <a:xfrm>
            <a:off x="684213" y="4500563"/>
            <a:ext cx="75596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eaLnBrk="1" hangingPunct="1">
              <a:spcBef>
                <a:spcPct val="50000"/>
              </a:spcBef>
              <a:buFontTx/>
              <a:buNone/>
            </a:pPr>
            <a:r>
              <a:rPr lang="es-ES_tradnl" altLang="es-CL" sz="1800">
                <a:solidFill>
                  <a:schemeClr val="accent2"/>
                </a:solidFill>
                <a:latin typeface="Bookman Old Style" panose="02050604050505020204" pitchFamily="18" charset="0"/>
              </a:rPr>
              <a:t>No es imponible, pero es tributable.</a:t>
            </a:r>
            <a:r>
              <a:rPr lang="es-ES" altLang="es-CL" sz="1800">
                <a:solidFill>
                  <a:schemeClr val="tx1"/>
                </a:solidFill>
                <a:latin typeface="Arial" panose="020B0604020202020204" pitchFamily="34" charset="0"/>
              </a:rPr>
              <a:t> </a:t>
            </a:r>
            <a:endParaRPr lang="es-ES_tradnl" altLang="es-CL" sz="1800">
              <a:solidFill>
                <a:schemeClr val="accent2"/>
              </a:solidFill>
              <a:latin typeface="Bookman Old Style" panose="02050604050505020204" pitchFamily="18" charset="0"/>
            </a:endParaRPr>
          </a:p>
        </p:txBody>
      </p:sp>
      <p:sp>
        <p:nvSpPr>
          <p:cNvPr id="55305" name="Text Box 6">
            <a:extLst>
              <a:ext uri="{FF2B5EF4-FFF2-40B4-BE49-F238E27FC236}">
                <a16:creationId xmlns:a16="http://schemas.microsoft.com/office/drawing/2014/main" id="{9CFDA5EC-DF8E-46B4-9EF1-CEAE0D8BFB71}"/>
              </a:ext>
            </a:extLst>
          </p:cNvPr>
          <p:cNvSpPr txBox="1">
            <a:spLocks noChangeArrowheads="1"/>
          </p:cNvSpPr>
          <p:nvPr/>
        </p:nvSpPr>
        <p:spPr bwMode="auto">
          <a:xfrm>
            <a:off x="684213" y="4035425"/>
            <a:ext cx="723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eaLnBrk="1" hangingPunct="1">
              <a:spcBef>
                <a:spcPct val="50000"/>
              </a:spcBef>
              <a:buFontTx/>
              <a:buNone/>
            </a:pPr>
            <a:r>
              <a:rPr lang="es-ES_tradnl" altLang="es-CL" sz="1800" b="1">
                <a:solidFill>
                  <a:schemeClr val="accent2"/>
                </a:solidFill>
                <a:latin typeface="Bookman Old Style" panose="02050604050505020204" pitchFamily="18" charset="0"/>
              </a:rPr>
              <a:t>El monto para el año 2019 es de $ 258.717.-</a:t>
            </a:r>
          </a:p>
        </p:txBody>
      </p:sp>
      <p:sp>
        <p:nvSpPr>
          <p:cNvPr id="55306" name="Text Box 5">
            <a:extLst>
              <a:ext uri="{FF2B5EF4-FFF2-40B4-BE49-F238E27FC236}">
                <a16:creationId xmlns:a16="http://schemas.microsoft.com/office/drawing/2014/main" id="{36FC3338-C11A-47D9-BA3C-846197CCFD9D}"/>
              </a:ext>
            </a:extLst>
          </p:cNvPr>
          <p:cNvSpPr txBox="1">
            <a:spLocks noChangeArrowheads="1"/>
          </p:cNvSpPr>
          <p:nvPr/>
        </p:nvSpPr>
        <p:spPr bwMode="auto">
          <a:xfrm>
            <a:off x="684213" y="549275"/>
            <a:ext cx="75596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eaLnBrk="1" hangingPunct="1">
              <a:spcBef>
                <a:spcPct val="50000"/>
              </a:spcBef>
              <a:buFontTx/>
              <a:buNone/>
            </a:pPr>
            <a:r>
              <a:rPr lang="es-ES" altLang="es-CL" sz="1800">
                <a:solidFill>
                  <a:schemeClr val="tx1"/>
                </a:solidFill>
                <a:latin typeface="Arial" panose="020B0604020202020204" pitchFamily="34" charset="0"/>
              </a:rPr>
              <a:t>Esta bonificación se calculará y pagará sobre la base del tiempo efectivamente trabajado en el trimestre inmediatamente anterior al mes de su pago.</a:t>
            </a:r>
            <a:endParaRPr lang="es-ES_tradnl" altLang="es-CL" sz="1800">
              <a:solidFill>
                <a:schemeClr val="accent2"/>
              </a:solidFill>
              <a:latin typeface="Bookman Old Style" panose="02050604050505020204" pitchFamily="18" charset="0"/>
            </a:endParaRPr>
          </a:p>
        </p:txBody>
      </p:sp>
      <p:sp>
        <p:nvSpPr>
          <p:cNvPr id="7" name="Text Box 5">
            <a:extLst>
              <a:ext uri="{FF2B5EF4-FFF2-40B4-BE49-F238E27FC236}">
                <a16:creationId xmlns:a16="http://schemas.microsoft.com/office/drawing/2014/main" id="{E79CDB2E-A6C5-49B0-9287-BFEC7D4FABED}"/>
              </a:ext>
            </a:extLst>
          </p:cNvPr>
          <p:cNvSpPr txBox="1">
            <a:spLocks noChangeArrowheads="1"/>
          </p:cNvSpPr>
          <p:nvPr/>
        </p:nvSpPr>
        <p:spPr bwMode="auto">
          <a:xfrm>
            <a:off x="684213" y="1700213"/>
            <a:ext cx="7559675" cy="647700"/>
          </a:xfrm>
          <a:prstGeom prst="rect">
            <a:avLst/>
          </a:prstGeom>
          <a:noFill/>
          <a:ln w="9525">
            <a:noFill/>
            <a:miter lim="800000"/>
            <a:headEnd/>
            <a:tailEnd/>
          </a:ln>
          <a:effectLst>
            <a:outerShdw blurRad="50800" dist="38100" dir="5400000" algn="t" rotWithShape="0">
              <a:prstClr val="black">
                <a:alpha val="40000"/>
              </a:prstClr>
            </a:outerShdw>
          </a:effectLst>
        </p:spPr>
        <p:txBody>
          <a:bodyPr>
            <a:spAutoFit/>
          </a:bodyPr>
          <a:lstStyle/>
          <a:p>
            <a:pPr algn="just" eaLnBrk="1" hangingPunct="1">
              <a:spcBef>
                <a:spcPct val="50000"/>
              </a:spcBef>
              <a:defRPr/>
            </a:pPr>
            <a:r>
              <a:rPr lang="es-ES" dirty="0">
                <a:latin typeface="Arial" charset="0"/>
              </a:rPr>
              <a:t>La bonificación se percibirá sólo mientras se desempeñen las funciones específicas por las cuales se concedió el beneficio.</a:t>
            </a:r>
            <a:endParaRPr lang="es-ES_tradnl" dirty="0">
              <a:solidFill>
                <a:schemeClr val="accent2"/>
              </a:solidFill>
              <a:latin typeface="Bookman Old Style" pitchFamily="18" charset="0"/>
            </a:endParaRPr>
          </a:p>
        </p:txBody>
      </p:sp>
      <p:sp>
        <p:nvSpPr>
          <p:cNvPr id="55308" name="Text Box 5">
            <a:extLst>
              <a:ext uri="{FF2B5EF4-FFF2-40B4-BE49-F238E27FC236}">
                <a16:creationId xmlns:a16="http://schemas.microsoft.com/office/drawing/2014/main" id="{AB4B78FE-6B61-4926-9134-026FE57AC8B5}"/>
              </a:ext>
            </a:extLst>
          </p:cNvPr>
          <p:cNvSpPr txBox="1">
            <a:spLocks noChangeArrowheads="1"/>
          </p:cNvSpPr>
          <p:nvPr/>
        </p:nvSpPr>
        <p:spPr bwMode="auto">
          <a:xfrm>
            <a:off x="836613" y="2789238"/>
            <a:ext cx="75596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eaLnBrk="1" hangingPunct="1">
              <a:spcBef>
                <a:spcPct val="50000"/>
              </a:spcBef>
              <a:buFontTx/>
              <a:buNone/>
            </a:pPr>
            <a:r>
              <a:rPr lang="es-ES" altLang="es-CL" sz="1800">
                <a:solidFill>
                  <a:schemeClr val="tx1"/>
                </a:solidFill>
                <a:latin typeface="Arial" panose="020B0604020202020204" pitchFamily="34" charset="0"/>
              </a:rPr>
              <a:t>Los o las profesionales que sean sancionados con una medida disciplinaria, perderán su derecho a impetrarlo a contar de la fecha de aplicación de la medida y por el tiempo que falte para el vencimiento del período.</a:t>
            </a:r>
            <a:endParaRPr lang="es-ES_tradnl" altLang="es-CL" sz="1800">
              <a:solidFill>
                <a:schemeClr val="accent2"/>
              </a:solidFill>
              <a:latin typeface="Bookman Old Style" panose="02050604050505020204" pitchFamily="18" charset="0"/>
            </a:endParaRPr>
          </a:p>
        </p:txBody>
      </p:sp>
      <p:sp>
        <p:nvSpPr>
          <p:cNvPr id="9" name="Text Box 5">
            <a:extLst>
              <a:ext uri="{FF2B5EF4-FFF2-40B4-BE49-F238E27FC236}">
                <a16:creationId xmlns:a16="http://schemas.microsoft.com/office/drawing/2014/main" id="{EA125BB6-4874-4CF8-865B-1A95135CC1D3}"/>
              </a:ext>
            </a:extLst>
          </p:cNvPr>
          <p:cNvSpPr txBox="1">
            <a:spLocks noChangeArrowheads="1"/>
          </p:cNvSpPr>
          <p:nvPr/>
        </p:nvSpPr>
        <p:spPr bwMode="auto">
          <a:xfrm>
            <a:off x="835968" y="5013176"/>
            <a:ext cx="7560840" cy="1200329"/>
          </a:xfrm>
          <a:prstGeom prst="rect">
            <a:avLst/>
          </a:prstGeom>
          <a:ln>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just" eaLnBrk="1" hangingPunct="1">
              <a:spcBef>
                <a:spcPct val="50000"/>
              </a:spcBef>
              <a:defRPr/>
            </a:pPr>
            <a:r>
              <a:rPr lang="es-ES" dirty="0"/>
              <a:t>En caso de existir en los Servicios de Salud un número de funcionarios con derecho al beneficio superior al cupo máximo asignado, tendrán derecho a percibirlo aquellos que acrediten tener un mayor tiempo de desempeño</a:t>
            </a:r>
            <a:r>
              <a:rPr lang="es-ES_tradnl" dirty="0">
                <a:solidFill>
                  <a:schemeClr val="accent2"/>
                </a:solidFill>
                <a:latin typeface="Bookman Old Style"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306"/>
                                        </p:tgtEl>
                                        <p:attrNameLst>
                                          <p:attrName>style.visibility</p:attrName>
                                        </p:attrNameLst>
                                      </p:cBhvr>
                                      <p:to>
                                        <p:strVal val="visible"/>
                                      </p:to>
                                    </p:set>
                                    <p:animEffect transition="in" filter="checkerboard(across)">
                                      <p:cBhvr>
                                        <p:cTn id="7" dur="500"/>
                                        <p:tgtEl>
                                          <p:spTgt spid="553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5308"/>
                                        </p:tgtEl>
                                        <p:attrNameLst>
                                          <p:attrName>style.visibility</p:attrName>
                                        </p:attrNameLst>
                                      </p:cBhvr>
                                      <p:to>
                                        <p:strVal val="visible"/>
                                      </p:to>
                                    </p:set>
                                    <p:animEffect transition="in" filter="checkerboard(across)">
                                      <p:cBhvr>
                                        <p:cTn id="17" dur="500"/>
                                        <p:tgtEl>
                                          <p:spTgt spid="553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5305"/>
                                        </p:tgtEl>
                                        <p:attrNameLst>
                                          <p:attrName>style.visibility</p:attrName>
                                        </p:attrNameLst>
                                      </p:cBhvr>
                                      <p:to>
                                        <p:strVal val="visible"/>
                                      </p:to>
                                    </p:set>
                                    <p:animEffect transition="in" filter="checkerboard(across)">
                                      <p:cBhvr>
                                        <p:cTn id="22" dur="500"/>
                                        <p:tgtEl>
                                          <p:spTgt spid="5530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5304"/>
                                        </p:tgtEl>
                                        <p:attrNameLst>
                                          <p:attrName>style.visibility</p:attrName>
                                        </p:attrNameLst>
                                      </p:cBhvr>
                                      <p:to>
                                        <p:strVal val="visible"/>
                                      </p:to>
                                    </p:set>
                                    <p:animEffect transition="in" filter="checkerboard(across)">
                                      <p:cBhvr>
                                        <p:cTn id="27" dur="500"/>
                                        <p:tgtEl>
                                          <p:spTgt spid="553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4" grpId="0"/>
      <p:bldP spid="55305" grpId="0"/>
      <p:bldP spid="55306" grpId="0"/>
      <p:bldP spid="7" grpId="0"/>
      <p:bldP spid="5530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Flecha arriba">
            <a:hlinkClick r:id="rId2" action="ppaction://hlinksldjump"/>
            <a:extLst>
              <a:ext uri="{FF2B5EF4-FFF2-40B4-BE49-F238E27FC236}">
                <a16:creationId xmlns:a16="http://schemas.microsoft.com/office/drawing/2014/main" id="{CB4F3F13-8FFC-4216-AA25-68498926C2A8}"/>
              </a:ext>
            </a:extLst>
          </p:cNvPr>
          <p:cNvSpPr/>
          <p:nvPr/>
        </p:nvSpPr>
        <p:spPr>
          <a:xfrm>
            <a:off x="8316913" y="1341438"/>
            <a:ext cx="647700" cy="4679950"/>
          </a:xfrm>
          <a:prstGeom prst="up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s-CL"/>
          </a:p>
        </p:txBody>
      </p:sp>
      <p:pic>
        <p:nvPicPr>
          <p:cNvPr id="53251" name="Imagen 1">
            <a:extLst>
              <a:ext uri="{FF2B5EF4-FFF2-40B4-BE49-F238E27FC236}">
                <a16:creationId xmlns:a16="http://schemas.microsoft.com/office/drawing/2014/main" id="{E8586639-CC8D-4085-AD0C-029F051F98B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88913"/>
            <a:ext cx="5862638" cy="379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2" name="Imagen 2">
            <a:extLst>
              <a:ext uri="{FF2B5EF4-FFF2-40B4-BE49-F238E27FC236}">
                <a16:creationId xmlns:a16="http://schemas.microsoft.com/office/drawing/2014/main" id="{84B7208A-D19F-4E69-A04C-565B476317E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013325"/>
            <a:ext cx="75961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3" name="Imagen 3">
            <a:extLst>
              <a:ext uri="{FF2B5EF4-FFF2-40B4-BE49-F238E27FC236}">
                <a16:creationId xmlns:a16="http://schemas.microsoft.com/office/drawing/2014/main" id="{1BDCFABE-9999-4648-8A6C-D7628E861FB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79388" y="4371975"/>
            <a:ext cx="7524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65631A4-0220-41CD-A8F3-8D4AC831B47B}"/>
              </a:ext>
            </a:extLst>
          </p:cNvPr>
          <p:cNvSpPr>
            <a:spLocks noGrp="1" noChangeArrowheads="1"/>
          </p:cNvSpPr>
          <p:nvPr>
            <p:ph type="ctrTitle"/>
          </p:nvPr>
        </p:nvSpPr>
        <p:spPr>
          <a:xfrm>
            <a:off x="214313" y="765175"/>
            <a:ext cx="6878637" cy="2071688"/>
          </a:xfrm>
        </p:spPr>
        <p:txBody>
          <a:bodyPr>
            <a:noAutofit/>
          </a:bodyPr>
          <a:lstStyle/>
          <a:p>
            <a:pPr eaLnBrk="1" hangingPunct="1">
              <a:defRPr/>
            </a:pPr>
            <a:r>
              <a:rPr lang="es-ES_tradnl" sz="6600" dirty="0">
                <a:solidFill>
                  <a:schemeClr val="bg1"/>
                </a:solidFill>
                <a:effectLst>
                  <a:outerShdw blurRad="38100" dist="38100" dir="2700000" algn="tl">
                    <a:srgbClr val="000000"/>
                  </a:outerShdw>
                </a:effectLst>
                <a:latin typeface="Bookman Old Style" pitchFamily="18" charset="0"/>
              </a:rPr>
              <a:t>LEY Nº 19.937</a:t>
            </a:r>
            <a:br>
              <a:rPr lang="es-ES_tradnl" sz="6600" dirty="0">
                <a:solidFill>
                  <a:schemeClr val="bg1"/>
                </a:solidFill>
                <a:effectLst>
                  <a:outerShdw blurRad="38100" dist="38100" dir="2700000" algn="tl">
                    <a:srgbClr val="000000"/>
                  </a:outerShdw>
                </a:effectLst>
                <a:latin typeface="Bookman Old Style" pitchFamily="18" charset="0"/>
              </a:rPr>
            </a:br>
            <a:r>
              <a:rPr lang="es-ES_tradnl" sz="3200" dirty="0">
                <a:solidFill>
                  <a:schemeClr val="bg1"/>
                </a:solidFill>
                <a:effectLst>
                  <a:outerShdw blurRad="38100" dist="38100" dir="2700000" algn="tl">
                    <a:srgbClr val="000000"/>
                  </a:outerShdw>
                </a:effectLst>
                <a:latin typeface="Bookman Old Style" pitchFamily="18" charset="0"/>
              </a:rPr>
              <a:t>PUBLICADA 24.02.2004</a:t>
            </a:r>
            <a:endParaRPr lang="es-ES_tradnl" sz="6600" dirty="0">
              <a:solidFill>
                <a:schemeClr val="bg1"/>
              </a:solidFill>
              <a:latin typeface="Bookman Old Style" pitchFamily="18" charset="0"/>
            </a:endParaRPr>
          </a:p>
        </p:txBody>
      </p:sp>
      <p:sp>
        <p:nvSpPr>
          <p:cNvPr id="54275" name="Rectangle 3">
            <a:extLst>
              <a:ext uri="{FF2B5EF4-FFF2-40B4-BE49-F238E27FC236}">
                <a16:creationId xmlns:a16="http://schemas.microsoft.com/office/drawing/2014/main" id="{5C13A668-67FD-4693-9B04-5ED33890D1FE}"/>
              </a:ext>
            </a:extLst>
          </p:cNvPr>
          <p:cNvSpPr>
            <a:spLocks noGrp="1" noChangeArrowheads="1"/>
          </p:cNvSpPr>
          <p:nvPr>
            <p:ph type="subTitle" idx="1"/>
          </p:nvPr>
        </p:nvSpPr>
        <p:spPr bwMode="auto">
          <a:xfrm>
            <a:off x="468313" y="3213100"/>
            <a:ext cx="6408737" cy="120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spcBef>
                <a:spcPct val="50000"/>
              </a:spcBef>
              <a:buFontTx/>
              <a:buChar char="•"/>
            </a:pPr>
            <a:r>
              <a:rPr lang="es-ES_tradnl" altLang="es-CL" sz="2400">
                <a:solidFill>
                  <a:schemeClr val="bg1"/>
                </a:solidFill>
                <a:latin typeface="Bookman Old Style" panose="02050604050505020204" pitchFamily="18" charset="0"/>
              </a:rPr>
              <a:t>Otorga Asignaciones especiales Modificación de la Carrera Funcionaria de Funcionarios del Sistema Nacional de Servicios de Salud.</a:t>
            </a:r>
            <a:endParaRPr lang="es-ES_tradnl" altLang="es-CL" sz="2400" b="1" i="1">
              <a:solidFill>
                <a:schemeClr val="bg1"/>
              </a:solidFill>
              <a:latin typeface="Bookman Old Style" panose="02050604050505020204" pitchFamily="18"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58B739E9-EB59-43C2-A7B8-302DC32CFB51}"/>
              </a:ext>
            </a:extLst>
          </p:cNvPr>
          <p:cNvSpPr txBox="1">
            <a:spLocks noChangeArrowheads="1"/>
          </p:cNvSpPr>
          <p:nvPr/>
        </p:nvSpPr>
        <p:spPr bwMode="auto">
          <a:xfrm>
            <a:off x="1981200" y="304800"/>
            <a:ext cx="7162800"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ES_tradnl" altLang="es-CL" b="1">
                <a:solidFill>
                  <a:schemeClr val="bg1"/>
                </a:solidFill>
                <a:effectLst>
                  <a:outerShdw blurRad="38100" dist="38100" dir="2700000" algn="tl">
                    <a:srgbClr val="000000"/>
                  </a:outerShdw>
                </a:effectLst>
                <a:latin typeface="Bookman Old Style" panose="02050604050505020204" pitchFamily="18" charset="0"/>
              </a:rPr>
              <a:t>INCREMENTOS DE REMUNERACIONES</a:t>
            </a:r>
          </a:p>
        </p:txBody>
      </p:sp>
      <p:sp>
        <p:nvSpPr>
          <p:cNvPr id="55299" name="Text Box 3">
            <a:extLst>
              <a:ext uri="{FF2B5EF4-FFF2-40B4-BE49-F238E27FC236}">
                <a16:creationId xmlns:a16="http://schemas.microsoft.com/office/drawing/2014/main" id="{EB731F47-A915-4699-9BBB-18EAFDC00360}"/>
              </a:ext>
            </a:extLst>
          </p:cNvPr>
          <p:cNvSpPr txBox="1">
            <a:spLocks noChangeArrowheads="1"/>
          </p:cNvSpPr>
          <p:nvPr/>
        </p:nvSpPr>
        <p:spPr bwMode="auto">
          <a:xfrm>
            <a:off x="468313" y="1524000"/>
            <a:ext cx="8066087" cy="674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a:spcBef>
                <a:spcPct val="50000"/>
              </a:spcBef>
              <a:buFontTx/>
              <a:buChar char="•"/>
            </a:pPr>
            <a:r>
              <a:rPr lang="es-ES_tradnl" altLang="es-CL" sz="2400">
                <a:solidFill>
                  <a:schemeClr val="accent2"/>
                </a:solidFill>
                <a:latin typeface="Bookman Old Style" panose="02050604050505020204" pitchFamily="18" charset="0"/>
              </a:rPr>
              <a:t>Asignación de desarrollo y estímulo al desempeño colectivo Técnicos, Administrativos y Auxiliares.</a:t>
            </a:r>
          </a:p>
          <a:p>
            <a:pPr algn="just">
              <a:spcBef>
                <a:spcPct val="50000"/>
              </a:spcBef>
              <a:buFontTx/>
              <a:buChar char="•"/>
            </a:pPr>
            <a:r>
              <a:rPr lang="es-ES_tradnl" altLang="es-CL" sz="2400">
                <a:solidFill>
                  <a:schemeClr val="accent2"/>
                </a:solidFill>
                <a:latin typeface="Bookman Old Style" panose="02050604050505020204" pitchFamily="18" charset="0"/>
              </a:rPr>
              <a:t>Asignación de acreditación individual y estímulo al desempeño colectivo Profesionales y Directivos de Carrera grados 17° al 11° EUS.</a:t>
            </a:r>
          </a:p>
          <a:p>
            <a:pPr algn="just">
              <a:spcBef>
                <a:spcPct val="50000"/>
              </a:spcBef>
              <a:buFontTx/>
              <a:buChar char="•"/>
            </a:pPr>
            <a:r>
              <a:rPr lang="es-ES_tradnl" altLang="es-CL" sz="2400">
                <a:solidFill>
                  <a:schemeClr val="accent2"/>
                </a:solidFill>
                <a:latin typeface="Bookman Old Style" panose="02050604050505020204" pitchFamily="18" charset="0"/>
              </a:rPr>
              <a:t>Asignación de estímulo a la función directiva Directivos de Carrera y de Alta Dirección Pública con grados mayores al 11° EUS.</a:t>
            </a:r>
          </a:p>
          <a:p>
            <a:pPr algn="just">
              <a:spcBef>
                <a:spcPct val="50000"/>
              </a:spcBef>
              <a:buFontTx/>
              <a:buChar char="•"/>
            </a:pPr>
            <a:r>
              <a:rPr lang="es-ES_tradnl" altLang="es-CL" sz="2400">
                <a:solidFill>
                  <a:schemeClr val="accent2"/>
                </a:solidFill>
                <a:latin typeface="Bookman Old Style" panose="02050604050505020204" pitchFamily="18" charset="0"/>
              </a:rPr>
              <a:t>Asignación de Responsabilidad de Gestión</a:t>
            </a:r>
          </a:p>
          <a:p>
            <a:pPr algn="just">
              <a:spcBef>
                <a:spcPct val="50000"/>
              </a:spcBef>
              <a:buFontTx/>
              <a:buChar char="•"/>
            </a:pPr>
            <a:r>
              <a:rPr lang="es-ES_tradnl" altLang="es-CL" sz="2400">
                <a:solidFill>
                  <a:schemeClr val="accent2"/>
                </a:solidFill>
                <a:latin typeface="Bookman Old Style" panose="02050604050505020204" pitchFamily="18" charset="0"/>
              </a:rPr>
              <a:t>Asignación de Turnos</a:t>
            </a:r>
          </a:p>
          <a:p>
            <a:pPr algn="just">
              <a:spcBef>
                <a:spcPct val="50000"/>
              </a:spcBef>
              <a:buFontTx/>
              <a:buChar char="•"/>
            </a:pPr>
            <a:endParaRPr lang="es-ES_tradnl" altLang="es-CL" sz="2400">
              <a:solidFill>
                <a:schemeClr val="accent2"/>
              </a:solidFill>
              <a:latin typeface="Bookman Old Style" panose="02050604050505020204" pitchFamily="18" charset="0"/>
            </a:endParaRPr>
          </a:p>
          <a:p>
            <a:pPr algn="just">
              <a:spcBef>
                <a:spcPct val="50000"/>
              </a:spcBef>
              <a:buFontTx/>
              <a:buChar char="•"/>
            </a:pPr>
            <a:endParaRPr lang="es-ES_tradnl" altLang="es-CL" sz="2400">
              <a:solidFill>
                <a:schemeClr val="accent2"/>
              </a:solidFill>
              <a:latin typeface="Bookman Old Style" panose="02050604050505020204" pitchFamily="18" charset="0"/>
            </a:endParaRPr>
          </a:p>
          <a:p>
            <a:pPr algn="just">
              <a:spcBef>
                <a:spcPct val="50000"/>
              </a:spcBef>
              <a:buFontTx/>
              <a:buChar char="•"/>
            </a:pPr>
            <a:endParaRPr lang="es-ES_tradnl" altLang="es-CL" sz="2400">
              <a:solidFill>
                <a:schemeClr val="accent2"/>
              </a:solidFill>
              <a:latin typeface="Bookman Old Style" panose="02050604050505020204" pitchFamily="18" charset="0"/>
            </a:endParaRPr>
          </a:p>
          <a:p>
            <a:pPr algn="just">
              <a:spcBef>
                <a:spcPct val="50000"/>
              </a:spcBef>
              <a:buFontTx/>
              <a:buChar char="•"/>
            </a:pPr>
            <a:endParaRPr lang="es-ES_tradnl" altLang="es-CL" sz="2400">
              <a:solidFill>
                <a:schemeClr val="accent2"/>
              </a:solidFill>
              <a:latin typeface="Bookman Old Style" panose="02050604050505020204" pitchFamily="18"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a:extLst>
              <a:ext uri="{FF2B5EF4-FFF2-40B4-BE49-F238E27FC236}">
                <a16:creationId xmlns:a16="http://schemas.microsoft.com/office/drawing/2014/main" id="{B9EF5C31-0C5B-402E-BB5F-091D9D905A59}"/>
              </a:ext>
            </a:extLst>
          </p:cNvPr>
          <p:cNvSpPr>
            <a:spLocks noChangeArrowheads="1"/>
          </p:cNvSpPr>
          <p:nvPr/>
        </p:nvSpPr>
        <p:spPr bwMode="auto">
          <a:xfrm>
            <a:off x="500063" y="642938"/>
            <a:ext cx="8151812" cy="6126162"/>
          </a:xfrm>
          <a:prstGeom prst="rect">
            <a:avLst/>
          </a:prstGeom>
          <a:noFill/>
          <a:ln w="9525">
            <a:noFill/>
            <a:miter lim="800000"/>
            <a:headEnd/>
            <a:tailEnd/>
          </a:ln>
        </p:spPr>
        <p:txBody>
          <a:bodyPr lIns="92075" tIns="46038" rIns="92075" bIns="46038">
            <a:spAutoFit/>
          </a:bodyPr>
          <a:lstStyle/>
          <a:p>
            <a:pPr algn="just">
              <a:spcBef>
                <a:spcPct val="50000"/>
              </a:spcBef>
              <a:buFontTx/>
              <a:buChar char="•"/>
              <a:defRPr/>
            </a:pPr>
            <a:r>
              <a:rPr lang="es-ES" sz="2800" dirty="0">
                <a:solidFill>
                  <a:schemeClr val="bg2">
                    <a:lumMod val="25000"/>
                  </a:schemeClr>
                </a:solidFill>
                <a:latin typeface="Bookman Old Style" pitchFamily="18" charset="0"/>
              </a:rPr>
              <a:t>Se paga en cuatro cuotas.</a:t>
            </a:r>
          </a:p>
          <a:p>
            <a:pPr algn="just">
              <a:spcBef>
                <a:spcPct val="50000"/>
              </a:spcBef>
              <a:buFontTx/>
              <a:buChar char="•"/>
              <a:defRPr/>
            </a:pPr>
            <a:r>
              <a:rPr lang="es-ES" sz="2800" dirty="0">
                <a:solidFill>
                  <a:schemeClr val="bg2">
                    <a:lumMod val="25000"/>
                  </a:schemeClr>
                </a:solidFill>
                <a:latin typeface="Bookman Old Style" pitchFamily="18" charset="0"/>
              </a:rPr>
              <a:t>Componente variable; MINSAL fijará metas sanitarias antes del 10 de septiembre de cada año.</a:t>
            </a:r>
          </a:p>
          <a:p>
            <a:pPr algn="just">
              <a:spcBef>
                <a:spcPct val="50000"/>
              </a:spcBef>
              <a:buFontTx/>
              <a:buChar char="•"/>
              <a:defRPr/>
            </a:pPr>
            <a:r>
              <a:rPr lang="es-ES" sz="2800" dirty="0">
                <a:solidFill>
                  <a:schemeClr val="bg2">
                    <a:lumMod val="25000"/>
                  </a:schemeClr>
                </a:solidFill>
                <a:latin typeface="Bookman Old Style" pitchFamily="18" charset="0"/>
              </a:rPr>
              <a:t>Director de Servicio de Salud determinará metas específicas e indicadores de actividad a establecimientos (Comité Técnico Consultivo)</a:t>
            </a:r>
          </a:p>
          <a:p>
            <a:pPr algn="just">
              <a:spcBef>
                <a:spcPct val="50000"/>
              </a:spcBef>
              <a:buFontTx/>
              <a:buChar char="•"/>
              <a:defRPr/>
            </a:pPr>
            <a:r>
              <a:rPr lang="es-ES" sz="2800" dirty="0">
                <a:solidFill>
                  <a:schemeClr val="bg2">
                    <a:lumMod val="25000"/>
                  </a:schemeClr>
                </a:solidFill>
                <a:latin typeface="Bookman Old Style" pitchFamily="18" charset="0"/>
              </a:rPr>
              <a:t>SEREMI evalúa nivel de cumplimiento de metas de cada establecimiento. </a:t>
            </a:r>
          </a:p>
          <a:p>
            <a:pPr algn="just">
              <a:spcBef>
                <a:spcPct val="50000"/>
              </a:spcBef>
              <a:buFontTx/>
              <a:buChar char="•"/>
              <a:defRPr/>
            </a:pPr>
            <a:r>
              <a:rPr lang="es-ES" sz="2800" dirty="0">
                <a:solidFill>
                  <a:schemeClr val="bg2">
                    <a:lumMod val="25000"/>
                  </a:schemeClr>
                </a:solidFill>
                <a:latin typeface="Bookman Old Style" pitchFamily="18" charset="0"/>
              </a:rPr>
              <a:t>Reglamento para procedimiento definición y evaluación de cumplimiento de metas (Decreto Nº 123/2004)</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blinds(horizontal)">
                                      <p:cBhvr>
                                        <p:cTn id="7" dur="500"/>
                                        <p:tgtEl>
                                          <p:spTgt spid="139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9267">
                                            <p:txEl>
                                              <p:pRg st="1" end="1"/>
                                            </p:txEl>
                                          </p:spTgt>
                                        </p:tgtEl>
                                        <p:attrNameLst>
                                          <p:attrName>style.visibility</p:attrName>
                                        </p:attrNameLst>
                                      </p:cBhvr>
                                      <p:to>
                                        <p:strVal val="visible"/>
                                      </p:to>
                                    </p:set>
                                    <p:animEffect transition="in" filter="blinds(horizontal)">
                                      <p:cBhvr>
                                        <p:cTn id="12" dur="500"/>
                                        <p:tgtEl>
                                          <p:spTgt spid="139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9267">
                                            <p:txEl>
                                              <p:pRg st="2" end="2"/>
                                            </p:txEl>
                                          </p:spTgt>
                                        </p:tgtEl>
                                        <p:attrNameLst>
                                          <p:attrName>style.visibility</p:attrName>
                                        </p:attrNameLst>
                                      </p:cBhvr>
                                      <p:to>
                                        <p:strVal val="visible"/>
                                      </p:to>
                                    </p:set>
                                    <p:animEffect transition="in" filter="blinds(horizontal)">
                                      <p:cBhvr>
                                        <p:cTn id="17" dur="500"/>
                                        <p:tgtEl>
                                          <p:spTgt spid="139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9267">
                                            <p:txEl>
                                              <p:pRg st="3" end="3"/>
                                            </p:txEl>
                                          </p:spTgt>
                                        </p:tgtEl>
                                        <p:attrNameLst>
                                          <p:attrName>style.visibility</p:attrName>
                                        </p:attrNameLst>
                                      </p:cBhvr>
                                      <p:to>
                                        <p:strVal val="visible"/>
                                      </p:to>
                                    </p:set>
                                    <p:animEffect transition="in" filter="blinds(horizontal)">
                                      <p:cBhvr>
                                        <p:cTn id="22" dur="500"/>
                                        <p:tgtEl>
                                          <p:spTgt spid="139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9267">
                                            <p:txEl>
                                              <p:pRg st="4" end="4"/>
                                            </p:txEl>
                                          </p:spTgt>
                                        </p:tgtEl>
                                        <p:attrNameLst>
                                          <p:attrName>style.visibility</p:attrName>
                                        </p:attrNameLst>
                                      </p:cBhvr>
                                      <p:to>
                                        <p:strVal val="visible"/>
                                      </p:to>
                                    </p:set>
                                    <p:animEffect transition="in" filter="blinds(horizontal)">
                                      <p:cBhvr>
                                        <p:cTn id="27" dur="500"/>
                                        <p:tgtEl>
                                          <p:spTgt spid="139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5"/>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48CC2D9D-A731-4BEC-B895-633946B074A8}"/>
              </a:ext>
            </a:extLst>
          </p:cNvPr>
          <p:cNvSpPr>
            <a:spLocks noChangeArrowheads="1"/>
          </p:cNvSpPr>
          <p:nvPr/>
        </p:nvSpPr>
        <p:spPr bwMode="auto">
          <a:xfrm>
            <a:off x="428625" y="476250"/>
            <a:ext cx="8286750" cy="647700"/>
          </a:xfrm>
          <a:prstGeom prst="rect">
            <a:avLst/>
          </a:prstGeom>
          <a:solidFill>
            <a:schemeClr val="accent2"/>
          </a:solidFill>
          <a:ln w="9525">
            <a:noFill/>
            <a:miter lim="800000"/>
            <a:headEnd/>
            <a:tailEnd/>
          </a:ln>
          <a:effectLst/>
        </p:spPr>
        <p:txBody>
          <a:bodyPr lIns="92075" tIns="46038" rIns="92075" bIns="46038">
            <a:spAutoFit/>
          </a:bodyPr>
          <a:lstStyle/>
          <a:p>
            <a:pPr>
              <a:spcBef>
                <a:spcPct val="50000"/>
              </a:spcBef>
              <a:defRPr/>
            </a:pPr>
            <a:r>
              <a:rPr lang="es-ES" b="1" dirty="0">
                <a:solidFill>
                  <a:schemeClr val="bg1"/>
                </a:solidFill>
                <a:effectLst>
                  <a:outerShdw blurRad="38100" dist="38100" dir="2700000" algn="tl">
                    <a:srgbClr val="000000"/>
                  </a:outerShdw>
                </a:effectLst>
                <a:latin typeface="Bookman Old Style" pitchFamily="18" charset="0"/>
              </a:rPr>
              <a:t>ASIGNACIÓN DE DESARROLLO Y ESTÍMULO AL DESEMPEÑO COLECTIVO</a:t>
            </a:r>
          </a:p>
        </p:txBody>
      </p:sp>
      <p:sp>
        <p:nvSpPr>
          <p:cNvPr id="58371" name="Rectangle 3">
            <a:extLst>
              <a:ext uri="{FF2B5EF4-FFF2-40B4-BE49-F238E27FC236}">
                <a16:creationId xmlns:a16="http://schemas.microsoft.com/office/drawing/2014/main" id="{9B699A90-0C9F-41F7-8742-8077EB5635C1}"/>
              </a:ext>
            </a:extLst>
          </p:cNvPr>
          <p:cNvSpPr>
            <a:spLocks noChangeArrowheads="1"/>
          </p:cNvSpPr>
          <p:nvPr/>
        </p:nvSpPr>
        <p:spPr bwMode="auto">
          <a:xfrm>
            <a:off x="1331913" y="1700213"/>
            <a:ext cx="65532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spcBef>
                <a:spcPct val="50000"/>
              </a:spcBef>
              <a:buFontTx/>
              <a:buChar char="•"/>
            </a:pPr>
            <a:r>
              <a:rPr lang="es-ES" altLang="es-CL" sz="1800">
                <a:solidFill>
                  <a:schemeClr val="accent2"/>
                </a:solidFill>
                <a:latin typeface="Bookman Old Style" panose="02050604050505020204" pitchFamily="18" charset="0"/>
              </a:rPr>
              <a:t>Técnicos, Administrativos y Auxiliares, titulares y contrata.</a:t>
            </a:r>
          </a:p>
          <a:p>
            <a:pPr>
              <a:spcBef>
                <a:spcPct val="50000"/>
              </a:spcBef>
              <a:buFontTx/>
              <a:buChar char="•"/>
            </a:pPr>
            <a:r>
              <a:rPr lang="es-ES" altLang="es-CL" sz="1800">
                <a:solidFill>
                  <a:schemeClr val="accent2"/>
                </a:solidFill>
                <a:latin typeface="Bookman Old Style" panose="02050604050505020204" pitchFamily="18" charset="0"/>
              </a:rPr>
              <a:t>Componente base de 10.5%</a:t>
            </a:r>
          </a:p>
          <a:p>
            <a:pPr>
              <a:spcBef>
                <a:spcPct val="50000"/>
              </a:spcBef>
              <a:buFontTx/>
              <a:buChar char="•"/>
            </a:pPr>
            <a:r>
              <a:rPr lang="es-ES" altLang="es-CL" sz="1800">
                <a:solidFill>
                  <a:schemeClr val="accent2"/>
                </a:solidFill>
                <a:latin typeface="Bookman Old Style" panose="02050604050505020204" pitchFamily="18" charset="0"/>
              </a:rPr>
              <a:t>Componente variable de hasta 11.5%</a:t>
            </a:r>
          </a:p>
        </p:txBody>
      </p:sp>
      <p:graphicFrame>
        <p:nvGraphicFramePr>
          <p:cNvPr id="58372" name="Object 2">
            <a:extLst>
              <a:ext uri="{FF2B5EF4-FFF2-40B4-BE49-F238E27FC236}">
                <a16:creationId xmlns:a16="http://schemas.microsoft.com/office/drawing/2014/main" id="{1C6FB54E-C89A-4489-89C1-0FB8C594AE03}"/>
              </a:ext>
            </a:extLst>
          </p:cNvPr>
          <p:cNvGraphicFramePr>
            <a:graphicFrameLocks/>
          </p:cNvGraphicFramePr>
          <p:nvPr/>
        </p:nvGraphicFramePr>
        <p:xfrm>
          <a:off x="1257300" y="3617913"/>
          <a:ext cx="6229350" cy="3051175"/>
        </p:xfrm>
        <a:graphic>
          <a:graphicData uri="http://schemas.openxmlformats.org/presentationml/2006/ole">
            <mc:AlternateContent xmlns:mc="http://schemas.openxmlformats.org/markup-compatibility/2006">
              <mc:Choice xmlns:v="urn:schemas-microsoft-com:vml" Requires="v">
                <p:oleObj spid="_x0000_s58373" name="Document" r:id="rId4" imgW="6314992" imgH="3880565" progId="Word.Document.8">
                  <p:embed/>
                </p:oleObj>
              </mc:Choice>
              <mc:Fallback>
                <p:oleObj name="Document" r:id="rId4" imgW="6314992" imgH="3880565" progId="Word.Document.8">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7300" y="3617913"/>
                        <a:ext cx="6229350" cy="305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5699764-6A62-43EE-AA93-EDE034BF2D05}"/>
              </a:ext>
            </a:extLst>
          </p:cNvPr>
          <p:cNvSpPr>
            <a:spLocks noChangeArrowheads="1"/>
          </p:cNvSpPr>
          <p:nvPr>
            <p:ph type="title"/>
          </p:nvPr>
        </p:nvSpPr>
        <p:spPr>
          <a:xfrm>
            <a:off x="152400" y="152400"/>
            <a:ext cx="8164513" cy="900113"/>
          </a:xfrm>
          <a:noFill/>
        </p:spPr>
        <p:txBody>
          <a:bodyPr/>
          <a:lstStyle/>
          <a:p>
            <a:r>
              <a:rPr lang="es-ES" altLang="es-CL" b="1">
                <a:latin typeface="Verdana" panose="020B0604030504040204" pitchFamily="34" charset="0"/>
                <a:cs typeface="Verdana" panose="020B0604030504040204" pitchFamily="34" charset="0"/>
              </a:rPr>
              <a:t>UNIDADES:</a:t>
            </a:r>
            <a:endParaRPr lang="es-ES" altLang="es-CL">
              <a:latin typeface="Verdana" panose="020B0604030504040204" pitchFamily="34" charset="0"/>
              <a:cs typeface="Verdana" panose="020B0604030504040204" pitchFamily="34" charset="0"/>
            </a:endParaRPr>
          </a:p>
        </p:txBody>
      </p:sp>
      <p:sp>
        <p:nvSpPr>
          <p:cNvPr id="6147" name="Rectangle 3">
            <a:extLst>
              <a:ext uri="{FF2B5EF4-FFF2-40B4-BE49-F238E27FC236}">
                <a16:creationId xmlns:a16="http://schemas.microsoft.com/office/drawing/2014/main" id="{8F6CC3B5-834F-42EE-97F2-A610B97084CB}"/>
              </a:ext>
            </a:extLst>
          </p:cNvPr>
          <p:cNvSpPr>
            <a:spLocks noChangeArrowheads="1"/>
          </p:cNvSpPr>
          <p:nvPr>
            <p:ph type="body" idx="1"/>
          </p:nvPr>
        </p:nvSpPr>
        <p:spPr>
          <a:xfrm>
            <a:off x="468313" y="908050"/>
            <a:ext cx="7848600" cy="4781550"/>
          </a:xfrm>
          <a:noFill/>
        </p:spPr>
        <p:txBody>
          <a:bodyPr/>
          <a:lstStyle/>
          <a:p>
            <a:pPr algn="just"/>
            <a:r>
              <a:rPr lang="es-ES" altLang="es-CL"/>
              <a:t>Unidad de Emergencia</a:t>
            </a:r>
          </a:p>
          <a:p>
            <a:pPr algn="just"/>
            <a:endParaRPr lang="es-ES" altLang="es-CL"/>
          </a:p>
          <a:p>
            <a:pPr algn="just"/>
            <a:r>
              <a:rPr lang="es-ES" altLang="es-CL"/>
              <a:t>Unidad de Cuidados Intensivos</a:t>
            </a:r>
          </a:p>
          <a:p>
            <a:pPr algn="just"/>
            <a:endParaRPr lang="es-ES" altLang="es-CL"/>
          </a:p>
          <a:p>
            <a:pPr algn="just"/>
            <a:r>
              <a:rPr lang="es-ES" altLang="es-CL"/>
              <a:t>Servicio Clínico de Obstetricia (Unidades de : Recepción, Pre-Parto, Parto, Pabellón, Recuperación, Recién nacido inmediato, Aislamiento y Alto Riesgo Obstétrico).</a:t>
            </a:r>
          </a:p>
          <a:p>
            <a:pPr algn="just"/>
            <a:endParaRPr lang="es-ES" altLang="es-CL"/>
          </a:p>
          <a:p>
            <a:pPr algn="just"/>
            <a:r>
              <a:rPr lang="es-ES" altLang="es-CL"/>
              <a:t>Unidades de Neonatología</a:t>
            </a:r>
          </a:p>
          <a:p>
            <a:pPr algn="just"/>
            <a:endParaRPr lang="es-ES" altLang="es-CL"/>
          </a:p>
          <a:p>
            <a:pPr algn="just"/>
            <a:r>
              <a:rPr lang="es-ES" altLang="es-CL"/>
              <a:t>Unidades de Laboratorio Clínico y Banco de Sangre</a:t>
            </a:r>
          </a:p>
          <a:p>
            <a:pPr algn="just"/>
            <a:endParaRPr lang="es-ES" altLang="es-CL"/>
          </a:p>
          <a:p>
            <a:pPr algn="just"/>
            <a:r>
              <a:rPr lang="es-CL" altLang="es-CL"/>
              <a:t>Y Sistema de Atención Médica de Urgencia (SAMU), y otras homologables a las anteriormente señaladas.</a:t>
            </a:r>
            <a:endParaRPr lang="es-ES" altLang="es-CL"/>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6"/>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CLIC.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147">
                                            <p:txEl>
                                              <p:pRg st="0" end="0"/>
                                            </p:txEl>
                                          </p:spTgt>
                                        </p:tgtEl>
                                        <p:attrNameLst>
                                          <p:attrName>style.visibility</p:attrName>
                                        </p:attrNameLst>
                                      </p:cBhvr>
                                      <p:to>
                                        <p:strVal val="visible"/>
                                      </p:to>
                                    </p:set>
                                    <p:anim calcmode="lin" valueType="num">
                                      <p:cBhvr>
                                        <p:cTn id="15" dur="10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6147">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614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147">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3"/>
                                            </p:cond>
                                          </p:stCondLst>
                                          <p:endCondLst>
                                            <p:cond evt="onStopAudio" delay="0">
                                              <p:tgtEl>
                                                <p:sldTgt/>
                                              </p:tgtEl>
                                            </p:cond>
                                          </p:endCondLst>
                                        </p:cTn>
                                        <p:tgtEl>
                                          <p:sndTgt r:embed="rId2" name="CLIC.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 calcmode="lin" valueType="num">
                                      <p:cBhvr>
                                        <p:cTn id="23" dur="10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14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14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147">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1"/>
                                            </p:cond>
                                          </p:stCondLst>
                                          <p:endCondLst>
                                            <p:cond evt="onStopAudio" delay="0">
                                              <p:tgtEl>
                                                <p:sldTgt/>
                                              </p:tgtEl>
                                            </p:cond>
                                          </p:endCondLst>
                                        </p:cTn>
                                        <p:tgtEl>
                                          <p:sndTgt r:embed="rId2" name="CLIC.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p:cTn id="31" dur="10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6147">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614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6147">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9"/>
                                            </p:cond>
                                          </p:stCondLst>
                                          <p:endCondLst>
                                            <p:cond evt="onStopAudio" delay="0">
                                              <p:tgtEl>
                                                <p:sldTgt/>
                                              </p:tgtEl>
                                            </p:cond>
                                          </p:endCondLst>
                                        </p:cTn>
                                        <p:tgtEl>
                                          <p:sndTgt r:embed="rId2" name="CLIC.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6147">
                                            <p:txEl>
                                              <p:pRg st="6" end="6"/>
                                            </p:txEl>
                                          </p:spTgt>
                                        </p:tgtEl>
                                        <p:attrNameLst>
                                          <p:attrName>style.visibility</p:attrName>
                                        </p:attrNameLst>
                                      </p:cBhvr>
                                      <p:to>
                                        <p:strVal val="visible"/>
                                      </p:to>
                                    </p:set>
                                    <p:anim calcmode="lin" valueType="num">
                                      <p:cBhvr>
                                        <p:cTn id="39" dur="1000" fill="hold"/>
                                        <p:tgtEl>
                                          <p:spTgt spid="6147">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6147">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6147">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6147">
                                            <p:txEl>
                                              <p:pRg st="6" end="6"/>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7"/>
                                            </p:cond>
                                          </p:stCondLst>
                                          <p:endCondLst>
                                            <p:cond evt="onStopAudio" delay="0">
                                              <p:tgtEl>
                                                <p:sldTgt/>
                                              </p:tgtEl>
                                            </p:cond>
                                          </p:endCondLst>
                                        </p:cTn>
                                        <p:tgtEl>
                                          <p:sndTgt r:embed="rId2" name="CLIC.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6147">
                                            <p:txEl>
                                              <p:pRg st="8" end="8"/>
                                            </p:txEl>
                                          </p:spTgt>
                                        </p:tgtEl>
                                        <p:attrNameLst>
                                          <p:attrName>style.visibility</p:attrName>
                                        </p:attrNameLst>
                                      </p:cBhvr>
                                      <p:to>
                                        <p:strVal val="visible"/>
                                      </p:to>
                                    </p:set>
                                    <p:anim calcmode="lin" valueType="num">
                                      <p:cBhvr>
                                        <p:cTn id="47" dur="1000" fill="hold"/>
                                        <p:tgtEl>
                                          <p:spTgt spid="6147">
                                            <p:txEl>
                                              <p:pRg st="8" end="8"/>
                                            </p:txEl>
                                          </p:spTgt>
                                        </p:tgtEl>
                                        <p:attrNameLst>
                                          <p:attrName>ppt_w</p:attrName>
                                        </p:attrNameLst>
                                      </p:cBhvr>
                                      <p:tavLst>
                                        <p:tav tm="0">
                                          <p:val>
                                            <p:fltVal val="0"/>
                                          </p:val>
                                        </p:tav>
                                        <p:tav tm="100000">
                                          <p:val>
                                            <p:strVal val="#ppt_w"/>
                                          </p:val>
                                        </p:tav>
                                      </p:tavLst>
                                    </p:anim>
                                    <p:anim calcmode="lin" valueType="num">
                                      <p:cBhvr>
                                        <p:cTn id="48" dur="1000" fill="hold"/>
                                        <p:tgtEl>
                                          <p:spTgt spid="6147">
                                            <p:txEl>
                                              <p:pRg st="8" end="8"/>
                                            </p:txEl>
                                          </p:spTgt>
                                        </p:tgtEl>
                                        <p:attrNameLst>
                                          <p:attrName>ppt_h</p:attrName>
                                        </p:attrNameLst>
                                      </p:cBhvr>
                                      <p:tavLst>
                                        <p:tav tm="0">
                                          <p:val>
                                            <p:fltVal val="0"/>
                                          </p:val>
                                        </p:tav>
                                        <p:tav tm="100000">
                                          <p:val>
                                            <p:strVal val="#ppt_h"/>
                                          </p:val>
                                        </p:tav>
                                      </p:tavLst>
                                    </p:anim>
                                    <p:anim calcmode="lin" valueType="num">
                                      <p:cBhvr>
                                        <p:cTn id="49" dur="1000" fill="hold"/>
                                        <p:tgtEl>
                                          <p:spTgt spid="6147">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6147">
                                            <p:txEl>
                                              <p:pRg st="8" end="8"/>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5"/>
                                            </p:cond>
                                          </p:stCondLst>
                                          <p:endCondLst>
                                            <p:cond evt="onStopAudio" delay="0">
                                              <p:tgtEl>
                                                <p:sldTgt/>
                                              </p:tgtEl>
                                            </p:cond>
                                          </p:endCondLst>
                                        </p:cTn>
                                        <p:tgtEl>
                                          <p:sndTgt r:embed="rId2" name="CLIC.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6147">
                                            <p:txEl>
                                              <p:pRg st="10" end="10"/>
                                            </p:txEl>
                                          </p:spTgt>
                                        </p:tgtEl>
                                        <p:attrNameLst>
                                          <p:attrName>style.visibility</p:attrName>
                                        </p:attrNameLst>
                                      </p:cBhvr>
                                      <p:to>
                                        <p:strVal val="visible"/>
                                      </p:to>
                                    </p:set>
                                    <p:anim calcmode="lin" valueType="num">
                                      <p:cBhvr>
                                        <p:cTn id="55" dur="1000" fill="hold"/>
                                        <p:tgtEl>
                                          <p:spTgt spid="6147">
                                            <p:txEl>
                                              <p:pRg st="10" end="10"/>
                                            </p:txEl>
                                          </p:spTgt>
                                        </p:tgtEl>
                                        <p:attrNameLst>
                                          <p:attrName>ppt_w</p:attrName>
                                        </p:attrNameLst>
                                      </p:cBhvr>
                                      <p:tavLst>
                                        <p:tav tm="0">
                                          <p:val>
                                            <p:fltVal val="0"/>
                                          </p:val>
                                        </p:tav>
                                        <p:tav tm="100000">
                                          <p:val>
                                            <p:strVal val="#ppt_w"/>
                                          </p:val>
                                        </p:tav>
                                      </p:tavLst>
                                    </p:anim>
                                    <p:anim calcmode="lin" valueType="num">
                                      <p:cBhvr>
                                        <p:cTn id="56" dur="1000" fill="hold"/>
                                        <p:tgtEl>
                                          <p:spTgt spid="6147">
                                            <p:txEl>
                                              <p:pRg st="10" end="10"/>
                                            </p:txEl>
                                          </p:spTgt>
                                        </p:tgtEl>
                                        <p:attrNameLst>
                                          <p:attrName>ppt_h</p:attrName>
                                        </p:attrNameLst>
                                      </p:cBhvr>
                                      <p:tavLst>
                                        <p:tav tm="0">
                                          <p:val>
                                            <p:fltVal val="0"/>
                                          </p:val>
                                        </p:tav>
                                        <p:tav tm="100000">
                                          <p:val>
                                            <p:strVal val="#ppt_h"/>
                                          </p:val>
                                        </p:tav>
                                      </p:tavLst>
                                    </p:anim>
                                    <p:anim calcmode="lin" valueType="num">
                                      <p:cBhvr>
                                        <p:cTn id="57" dur="1000" fill="hold"/>
                                        <p:tgtEl>
                                          <p:spTgt spid="6147">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6147">
                                            <p:txEl>
                                              <p:pRg st="10" end="1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3"/>
                                            </p:cond>
                                          </p:stCondLst>
                                          <p:endCondLst>
                                            <p:cond evt="onStopAudio" delay="0">
                                              <p:tgtEl>
                                                <p:sldTgt/>
                                              </p:tgtEl>
                                            </p:cond>
                                          </p:endCondLst>
                                        </p:cTn>
                                        <p:tgtEl>
                                          <p:sndTgt r:embed="rId2" name="CLIC.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234D065C-DCFE-412B-989D-37B3F7454FB0}"/>
              </a:ext>
            </a:extLst>
          </p:cNvPr>
          <p:cNvSpPr>
            <a:spLocks noChangeArrowheads="1"/>
          </p:cNvSpPr>
          <p:nvPr/>
        </p:nvSpPr>
        <p:spPr bwMode="auto">
          <a:xfrm>
            <a:off x="611188" y="549275"/>
            <a:ext cx="8064500" cy="4483100"/>
          </a:xfrm>
          <a:prstGeom prst="rect">
            <a:avLst/>
          </a:prstGeom>
          <a:noFill/>
          <a:ln w="9525">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lIns="92075" tIns="46038" rIns="92075" bIns="46038">
            <a:spAutoFit/>
          </a:bodyPr>
          <a:lstStyle/>
          <a:p>
            <a:pPr>
              <a:spcBef>
                <a:spcPct val="50000"/>
              </a:spcBef>
              <a:defRPr/>
            </a:pPr>
            <a:r>
              <a:rPr lang="es-ES" sz="4800" b="1" dirty="0">
                <a:effectLst>
                  <a:outerShdw blurRad="38100" dist="38100" dir="2700000" algn="tl">
                    <a:srgbClr val="000000"/>
                  </a:outerShdw>
                </a:effectLst>
              </a:rPr>
              <a:t>ASIGNACIÓN DE ACREDITACIÓN INDIVIDUAL Y ESTÍMULO AL DESEMPEÑO COLECTIVO. ARTICULO 64º DE LA LEY 19.937</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a:extLst>
              <a:ext uri="{FF2B5EF4-FFF2-40B4-BE49-F238E27FC236}">
                <a16:creationId xmlns:a16="http://schemas.microsoft.com/office/drawing/2014/main" id="{93E2C4FB-4B23-4A89-8838-36DAFF0293F7}"/>
              </a:ext>
            </a:extLst>
          </p:cNvPr>
          <p:cNvSpPr>
            <a:spLocks noChangeArrowheads="1"/>
          </p:cNvSpPr>
          <p:nvPr/>
        </p:nvSpPr>
        <p:spPr bwMode="auto">
          <a:xfrm>
            <a:off x="1258888" y="1557338"/>
            <a:ext cx="7010400" cy="4570412"/>
          </a:xfrm>
          <a:prstGeom prst="rect">
            <a:avLst/>
          </a:prstGeom>
          <a:noFill/>
          <a:ln w="9525">
            <a:noFill/>
            <a:miter lim="800000"/>
            <a:headEnd/>
            <a:tailEnd/>
          </a:ln>
        </p:spPr>
        <p:txBody>
          <a:bodyPr lIns="92075" tIns="46038" rIns="92075" bIns="46038">
            <a:spAutoFit/>
          </a:bodyPr>
          <a:lstStyle/>
          <a:p>
            <a:pPr algn="just">
              <a:spcBef>
                <a:spcPct val="50000"/>
              </a:spcBef>
              <a:buFontTx/>
              <a:buChar char="•"/>
              <a:defRPr/>
            </a:pPr>
            <a:r>
              <a:rPr lang="es-ES" sz="2400" dirty="0">
                <a:solidFill>
                  <a:schemeClr val="accent3">
                    <a:lumMod val="50000"/>
                  </a:schemeClr>
                </a:solidFill>
                <a:latin typeface="Verdana" pitchFamily="34" charset="0"/>
              </a:rPr>
              <a:t>Componente de acreditación individual hasta 6.5%.</a:t>
            </a:r>
          </a:p>
          <a:p>
            <a:pPr algn="just">
              <a:spcBef>
                <a:spcPct val="50000"/>
              </a:spcBef>
              <a:buFontTx/>
              <a:buChar char="•"/>
              <a:defRPr/>
            </a:pPr>
            <a:r>
              <a:rPr lang="es-ES" sz="2400" dirty="0">
                <a:solidFill>
                  <a:schemeClr val="accent3">
                    <a:lumMod val="50000"/>
                  </a:schemeClr>
                </a:solidFill>
                <a:latin typeface="Verdana" pitchFamily="34" charset="0"/>
              </a:rPr>
              <a:t>Componente variable de hasta 7.5%.</a:t>
            </a:r>
          </a:p>
          <a:p>
            <a:pPr algn="just">
              <a:spcBef>
                <a:spcPct val="50000"/>
              </a:spcBef>
              <a:buFontTx/>
              <a:buChar char="•"/>
              <a:defRPr/>
            </a:pPr>
            <a:r>
              <a:rPr lang="es-ES" sz="2400" dirty="0">
                <a:solidFill>
                  <a:schemeClr val="accent3">
                    <a:lumMod val="50000"/>
                  </a:schemeClr>
                </a:solidFill>
                <a:latin typeface="Verdana" pitchFamily="34" charset="0"/>
              </a:rPr>
              <a:t>Acreditación cada 3 años, por evaluación de actividades de capacitación.</a:t>
            </a:r>
          </a:p>
          <a:p>
            <a:pPr algn="just">
              <a:spcBef>
                <a:spcPct val="50000"/>
              </a:spcBef>
              <a:buFontTx/>
              <a:buChar char="•"/>
              <a:defRPr/>
            </a:pPr>
            <a:r>
              <a:rPr lang="es-ES" sz="2400" dirty="0">
                <a:solidFill>
                  <a:schemeClr val="accent3">
                    <a:lumMod val="50000"/>
                  </a:schemeClr>
                </a:solidFill>
                <a:latin typeface="Verdana" pitchFamily="34" charset="0"/>
              </a:rPr>
              <a:t>Reglamento Acreditación de Profesionales N° 113 DE 2004</a:t>
            </a:r>
          </a:p>
          <a:p>
            <a:pPr algn="just">
              <a:spcBef>
                <a:spcPct val="50000"/>
              </a:spcBef>
              <a:buFontTx/>
              <a:buChar char="•"/>
              <a:defRPr/>
            </a:pPr>
            <a:r>
              <a:rPr lang="es-ES" sz="2400" dirty="0">
                <a:solidFill>
                  <a:schemeClr val="accent3">
                    <a:lumMod val="50000"/>
                  </a:schemeClr>
                </a:solidFill>
                <a:latin typeface="Verdana" pitchFamily="34" charset="0"/>
              </a:rPr>
              <a:t>Se cancela en marzo, junio, septiembre y diciembre.</a:t>
            </a:r>
          </a:p>
          <a:p>
            <a:pPr algn="just">
              <a:spcBef>
                <a:spcPct val="50000"/>
              </a:spcBef>
              <a:buFontTx/>
              <a:buChar char="•"/>
              <a:defRPr/>
            </a:pPr>
            <a:endParaRPr lang="es-ES" dirty="0">
              <a:solidFill>
                <a:schemeClr val="accent3">
                  <a:lumMod val="50000"/>
                </a:schemeClr>
              </a:solidFill>
              <a:latin typeface="Verdana" pitchFamily="34" charset="0"/>
            </a:endParaRPr>
          </a:p>
        </p:txBody>
      </p:sp>
      <p:sp>
        <p:nvSpPr>
          <p:cNvPr id="62467" name="4 Rectángulo">
            <a:extLst>
              <a:ext uri="{FF2B5EF4-FFF2-40B4-BE49-F238E27FC236}">
                <a16:creationId xmlns:a16="http://schemas.microsoft.com/office/drawing/2014/main" id="{6C736004-73CA-40B0-9A35-01397256BEFE}"/>
              </a:ext>
            </a:extLst>
          </p:cNvPr>
          <p:cNvSpPr>
            <a:spLocks noChangeArrowheads="1"/>
          </p:cNvSpPr>
          <p:nvPr/>
        </p:nvSpPr>
        <p:spPr bwMode="auto">
          <a:xfrm>
            <a:off x="1258888" y="765175"/>
            <a:ext cx="3781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eaLnBrk="1" hangingPunct="1">
              <a:spcBef>
                <a:spcPct val="0"/>
              </a:spcBef>
              <a:buFontTx/>
              <a:buNone/>
            </a:pPr>
            <a:r>
              <a:rPr lang="es-ES" altLang="es-CL" sz="1800" b="1">
                <a:solidFill>
                  <a:schemeClr val="tx1"/>
                </a:solidFill>
                <a:latin typeface="Arial" panose="020B0604020202020204" pitchFamily="34" charset="0"/>
              </a:rPr>
              <a:t>Corresponde a: </a:t>
            </a:r>
            <a:endParaRPr lang="es-CL" altLang="es-CL" sz="1800">
              <a:solidFill>
                <a:schemeClr val="tx1"/>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blinds(horizontal)">
                                      <p:cBhvr>
                                        <p:cTn id="7" dur="500"/>
                                        <p:tgtEl>
                                          <p:spTgt spid="962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blinds(horizontal)">
                                      <p:cBhvr>
                                        <p:cTn id="12" dur="500"/>
                                        <p:tgtEl>
                                          <p:spTgt spid="962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6259">
                                            <p:txEl>
                                              <p:pRg st="2" end="2"/>
                                            </p:txEl>
                                          </p:spTgt>
                                        </p:tgtEl>
                                        <p:attrNameLst>
                                          <p:attrName>style.visibility</p:attrName>
                                        </p:attrNameLst>
                                      </p:cBhvr>
                                      <p:to>
                                        <p:strVal val="visible"/>
                                      </p:to>
                                    </p:set>
                                    <p:animEffect transition="in" filter="blinds(horizontal)">
                                      <p:cBhvr>
                                        <p:cTn id="17" dur="500"/>
                                        <p:tgtEl>
                                          <p:spTgt spid="962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6259">
                                            <p:txEl>
                                              <p:pRg st="3" end="3"/>
                                            </p:txEl>
                                          </p:spTgt>
                                        </p:tgtEl>
                                        <p:attrNameLst>
                                          <p:attrName>style.visibility</p:attrName>
                                        </p:attrNameLst>
                                      </p:cBhvr>
                                      <p:to>
                                        <p:strVal val="visible"/>
                                      </p:to>
                                    </p:set>
                                    <p:animEffect transition="in" filter="blinds(horizontal)">
                                      <p:cBhvr>
                                        <p:cTn id="22" dur="500"/>
                                        <p:tgtEl>
                                          <p:spTgt spid="962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6259">
                                            <p:txEl>
                                              <p:pRg st="4" end="4"/>
                                            </p:txEl>
                                          </p:spTgt>
                                        </p:tgtEl>
                                        <p:attrNameLst>
                                          <p:attrName>style.visibility</p:attrName>
                                        </p:attrNameLst>
                                      </p:cBhvr>
                                      <p:to>
                                        <p:strVal val="visible"/>
                                      </p:to>
                                    </p:set>
                                    <p:animEffect transition="in" filter="blinds(horizontal)">
                                      <p:cBhvr>
                                        <p:cTn id="27" dur="500"/>
                                        <p:tgtEl>
                                          <p:spTgt spid="962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7A91DD4B-D572-493C-9C02-C3C4C876DE7D}"/>
              </a:ext>
            </a:extLst>
          </p:cNvPr>
          <p:cNvSpPr>
            <a:spLocks noChangeArrowheads="1"/>
          </p:cNvSpPr>
          <p:nvPr/>
        </p:nvSpPr>
        <p:spPr bwMode="auto">
          <a:xfrm>
            <a:off x="395288" y="228600"/>
            <a:ext cx="6913016" cy="877805"/>
          </a:xfrm>
          <a:prstGeom prst="rect">
            <a:avLst/>
          </a:prstGeom>
          <a:noFill/>
          <a:ln w="9525">
            <a:noFill/>
            <a:miter lim="800000"/>
            <a:headEnd/>
            <a:tailEnd/>
          </a:ln>
          <a:effectLst/>
        </p:spPr>
        <p:txBody>
          <a:bodyPr lIns="92075" tIns="46038" rIns="92075" bIns="46038">
            <a:spAutoFit/>
          </a:bodyPr>
          <a:lstStyle/>
          <a:p>
            <a:pPr marL="0" lvl="8" algn="just" defTabSz="457200" eaLnBrk="0" fontAlgn="base" hangingPunct="0">
              <a:spcBef>
                <a:spcPct val="50000"/>
              </a:spcBef>
              <a:spcAft>
                <a:spcPct val="0"/>
              </a:spcAft>
              <a:defRPr/>
            </a:pPr>
            <a:r>
              <a:rPr lang="es-ES" sz="2400" dirty="0">
                <a:solidFill>
                  <a:schemeClr val="accent3">
                    <a:lumMod val="50000"/>
                  </a:schemeClr>
                </a:solidFill>
                <a:latin typeface="Verdana" pitchFamily="34" charset="0"/>
              </a:rPr>
              <a:t>Quienes tienen derecho</a:t>
            </a:r>
          </a:p>
          <a:p>
            <a:pPr>
              <a:spcBef>
                <a:spcPct val="50000"/>
              </a:spcBef>
              <a:defRPr/>
            </a:pPr>
            <a:endParaRPr lang="es-ES" b="1" dirty="0">
              <a:effectLst>
                <a:outerShdw blurRad="38100" dist="38100" dir="2700000" algn="tl">
                  <a:srgbClr val="000000"/>
                </a:outerShdw>
              </a:effectLst>
              <a:latin typeface="Verdana" pitchFamily="34" charset="0"/>
            </a:endParaRPr>
          </a:p>
        </p:txBody>
      </p:sp>
      <p:sp>
        <p:nvSpPr>
          <p:cNvPr id="98310" name="Rectangle 6">
            <a:extLst>
              <a:ext uri="{FF2B5EF4-FFF2-40B4-BE49-F238E27FC236}">
                <a16:creationId xmlns:a16="http://schemas.microsoft.com/office/drawing/2014/main" id="{4EB6FF77-8B7D-4925-8FCC-E6CD9EB32616}"/>
              </a:ext>
            </a:extLst>
          </p:cNvPr>
          <p:cNvSpPr>
            <a:spLocks noChangeArrowheads="1"/>
          </p:cNvSpPr>
          <p:nvPr/>
        </p:nvSpPr>
        <p:spPr bwMode="auto">
          <a:xfrm>
            <a:off x="250825" y="1268413"/>
            <a:ext cx="8353425" cy="4710112"/>
          </a:xfrm>
          <a:prstGeom prst="rect">
            <a:avLst/>
          </a:prstGeom>
          <a:noFill/>
          <a:ln w="9525">
            <a:noFill/>
            <a:miter lim="800000"/>
            <a:headEnd/>
            <a:tailEnd/>
          </a:ln>
        </p:spPr>
        <p:txBody>
          <a:bodyPr lIns="92075" tIns="46038" rIns="92075" bIns="46038">
            <a:spAutoFit/>
          </a:bodyPr>
          <a:lstStyle/>
          <a:p>
            <a:pPr algn="just">
              <a:spcBef>
                <a:spcPct val="50000"/>
              </a:spcBef>
              <a:buFontTx/>
              <a:buChar char="•"/>
              <a:defRPr/>
            </a:pPr>
            <a:r>
              <a:rPr lang="es-ES" sz="2400" b="1" dirty="0">
                <a:solidFill>
                  <a:schemeClr val="accent3">
                    <a:lumMod val="50000"/>
                  </a:schemeClr>
                </a:solidFill>
                <a:latin typeface="Verdana" pitchFamily="34" charset="0"/>
              </a:rPr>
              <a:t>Profesionales de Planta o a contrata </a:t>
            </a:r>
          </a:p>
          <a:p>
            <a:pPr algn="just">
              <a:spcBef>
                <a:spcPct val="50000"/>
              </a:spcBef>
              <a:buFontTx/>
              <a:buChar char="•"/>
              <a:defRPr/>
            </a:pPr>
            <a:r>
              <a:rPr lang="es-ES" sz="2400" b="1" dirty="0">
                <a:solidFill>
                  <a:schemeClr val="accent3">
                    <a:lumMod val="50000"/>
                  </a:schemeClr>
                </a:solidFill>
                <a:latin typeface="Verdana" pitchFamily="34" charset="0"/>
              </a:rPr>
              <a:t>Directivos de carrera entre grados 17 y 11.</a:t>
            </a:r>
          </a:p>
          <a:p>
            <a:pPr algn="just">
              <a:spcBef>
                <a:spcPct val="50000"/>
              </a:spcBef>
              <a:buFontTx/>
              <a:buChar char="•"/>
              <a:defRPr/>
            </a:pPr>
            <a:r>
              <a:rPr lang="es-ES" sz="2400" b="1" dirty="0">
                <a:solidFill>
                  <a:schemeClr val="accent3">
                    <a:lumMod val="50000"/>
                  </a:schemeClr>
                </a:solidFill>
                <a:latin typeface="Verdana" pitchFamily="34" charset="0"/>
              </a:rPr>
              <a:t>De los Servicios de Salud</a:t>
            </a:r>
          </a:p>
          <a:p>
            <a:pPr algn="just">
              <a:spcBef>
                <a:spcPct val="50000"/>
              </a:spcBef>
              <a:buFontTx/>
              <a:buChar char="•"/>
              <a:defRPr/>
            </a:pPr>
            <a:r>
              <a:rPr lang="es-ES" sz="2400" b="1" dirty="0">
                <a:solidFill>
                  <a:schemeClr val="accent3">
                    <a:lumMod val="50000"/>
                  </a:schemeClr>
                </a:solidFill>
                <a:latin typeface="Verdana" pitchFamily="34" charset="0"/>
              </a:rPr>
              <a:t>Que hayan servido en alguna de las entidades señaladas o más de una    	sin solución de continuidad.</a:t>
            </a:r>
          </a:p>
          <a:p>
            <a:pPr algn="just">
              <a:spcBef>
                <a:spcPct val="50000"/>
              </a:spcBef>
              <a:buFontTx/>
              <a:buChar char="•"/>
              <a:defRPr/>
            </a:pPr>
            <a:r>
              <a:rPr lang="es-ES" sz="2400" b="1" dirty="0">
                <a:solidFill>
                  <a:schemeClr val="accent3">
                    <a:lumMod val="50000"/>
                  </a:schemeClr>
                </a:solidFill>
                <a:latin typeface="Verdana" pitchFamily="34" charset="0"/>
              </a:rPr>
              <a:t>Durante todo el año objeto de la evaluación de las metas fijadas</a:t>
            </a:r>
          </a:p>
          <a:p>
            <a:pPr algn="just">
              <a:spcBef>
                <a:spcPct val="50000"/>
              </a:spcBef>
              <a:buFontTx/>
              <a:buChar char="•"/>
              <a:defRPr/>
            </a:pPr>
            <a:r>
              <a:rPr lang="es-ES" sz="2400" b="1" dirty="0">
                <a:solidFill>
                  <a:schemeClr val="accent3">
                    <a:lumMod val="50000"/>
                  </a:schemeClr>
                </a:solidFill>
                <a:latin typeface="Verdana" pitchFamily="34" charset="0"/>
              </a:rPr>
              <a:t>En servicio al momento del pago de la cuota respectiva.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8310">
                                            <p:txEl>
                                              <p:pRg st="0" end="0"/>
                                            </p:txEl>
                                          </p:spTgt>
                                        </p:tgtEl>
                                        <p:attrNameLst>
                                          <p:attrName>style.visibility</p:attrName>
                                        </p:attrNameLst>
                                      </p:cBhvr>
                                      <p:to>
                                        <p:strVal val="visible"/>
                                      </p:to>
                                    </p:set>
                                    <p:animEffect transition="in" filter="blinds(horizontal)">
                                      <p:cBhvr>
                                        <p:cTn id="7" dur="500"/>
                                        <p:tgtEl>
                                          <p:spTgt spid="983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8310">
                                            <p:txEl>
                                              <p:pRg st="1" end="1"/>
                                            </p:txEl>
                                          </p:spTgt>
                                        </p:tgtEl>
                                        <p:attrNameLst>
                                          <p:attrName>style.visibility</p:attrName>
                                        </p:attrNameLst>
                                      </p:cBhvr>
                                      <p:to>
                                        <p:strVal val="visible"/>
                                      </p:to>
                                    </p:set>
                                    <p:animEffect transition="in" filter="blinds(horizontal)">
                                      <p:cBhvr>
                                        <p:cTn id="12" dur="500"/>
                                        <p:tgtEl>
                                          <p:spTgt spid="9831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8310">
                                            <p:txEl>
                                              <p:pRg st="2" end="2"/>
                                            </p:txEl>
                                          </p:spTgt>
                                        </p:tgtEl>
                                        <p:attrNameLst>
                                          <p:attrName>style.visibility</p:attrName>
                                        </p:attrNameLst>
                                      </p:cBhvr>
                                      <p:to>
                                        <p:strVal val="visible"/>
                                      </p:to>
                                    </p:set>
                                    <p:animEffect transition="in" filter="blinds(horizontal)">
                                      <p:cBhvr>
                                        <p:cTn id="17" dur="500"/>
                                        <p:tgtEl>
                                          <p:spTgt spid="9831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8310">
                                            <p:txEl>
                                              <p:pRg st="3" end="3"/>
                                            </p:txEl>
                                          </p:spTgt>
                                        </p:tgtEl>
                                        <p:attrNameLst>
                                          <p:attrName>style.visibility</p:attrName>
                                        </p:attrNameLst>
                                      </p:cBhvr>
                                      <p:to>
                                        <p:strVal val="visible"/>
                                      </p:to>
                                    </p:set>
                                    <p:animEffect transition="in" filter="blinds(horizontal)">
                                      <p:cBhvr>
                                        <p:cTn id="22" dur="500"/>
                                        <p:tgtEl>
                                          <p:spTgt spid="9831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8310">
                                            <p:txEl>
                                              <p:pRg st="4" end="4"/>
                                            </p:txEl>
                                          </p:spTgt>
                                        </p:tgtEl>
                                        <p:attrNameLst>
                                          <p:attrName>style.visibility</p:attrName>
                                        </p:attrNameLst>
                                      </p:cBhvr>
                                      <p:to>
                                        <p:strVal val="visible"/>
                                      </p:to>
                                    </p:set>
                                    <p:animEffect transition="in" filter="blinds(horizontal)">
                                      <p:cBhvr>
                                        <p:cTn id="27" dur="500"/>
                                        <p:tgtEl>
                                          <p:spTgt spid="9831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8310">
                                            <p:txEl>
                                              <p:pRg st="5" end="5"/>
                                            </p:txEl>
                                          </p:spTgt>
                                        </p:tgtEl>
                                        <p:attrNameLst>
                                          <p:attrName>style.visibility</p:attrName>
                                        </p:attrNameLst>
                                      </p:cBhvr>
                                      <p:to>
                                        <p:strVal val="visible"/>
                                      </p:to>
                                    </p:set>
                                    <p:animEffect transition="in" filter="blinds(horizontal)">
                                      <p:cBhvr>
                                        <p:cTn id="32" dur="500"/>
                                        <p:tgtEl>
                                          <p:spTgt spid="983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0"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a:extLst>
              <a:ext uri="{FF2B5EF4-FFF2-40B4-BE49-F238E27FC236}">
                <a16:creationId xmlns:a16="http://schemas.microsoft.com/office/drawing/2014/main" id="{1DD17505-1ED6-4CE1-B1E4-C968DB036BF1}"/>
              </a:ext>
            </a:extLst>
          </p:cNvPr>
          <p:cNvSpPr>
            <a:spLocks noChangeArrowheads="1"/>
          </p:cNvSpPr>
          <p:nvPr/>
        </p:nvSpPr>
        <p:spPr bwMode="auto">
          <a:xfrm>
            <a:off x="900113" y="620713"/>
            <a:ext cx="6934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a:spcBef>
                <a:spcPct val="50000"/>
              </a:spcBef>
              <a:buFontTx/>
              <a:buChar char="•"/>
            </a:pPr>
            <a:r>
              <a:rPr lang="es-ES" altLang="es-CL" sz="1800">
                <a:solidFill>
                  <a:schemeClr val="tx1"/>
                </a:solidFill>
                <a:latin typeface="Verdana" panose="020B0604030504040204" pitchFamily="34" charset="0"/>
              </a:rPr>
              <a:t>Porcentaje de asignación por concepto de acreditación:</a:t>
            </a:r>
          </a:p>
        </p:txBody>
      </p:sp>
      <p:graphicFrame>
        <p:nvGraphicFramePr>
          <p:cNvPr id="100356" name="Object 2">
            <a:extLst>
              <a:ext uri="{FF2B5EF4-FFF2-40B4-BE49-F238E27FC236}">
                <a16:creationId xmlns:a16="http://schemas.microsoft.com/office/drawing/2014/main" id="{F5AD943B-D761-4DEE-8EA3-C45ED174143F}"/>
              </a:ext>
            </a:extLst>
          </p:cNvPr>
          <p:cNvGraphicFramePr>
            <a:graphicFrameLocks/>
          </p:cNvGraphicFramePr>
          <p:nvPr/>
        </p:nvGraphicFramePr>
        <p:xfrm>
          <a:off x="1042988" y="1412875"/>
          <a:ext cx="6791325" cy="2808288"/>
        </p:xfrm>
        <a:graphic>
          <a:graphicData uri="http://schemas.openxmlformats.org/presentationml/2006/ole">
            <mc:AlternateContent xmlns:mc="http://schemas.openxmlformats.org/markup-compatibility/2006">
              <mc:Choice xmlns:v="urn:schemas-microsoft-com:vml" Requires="v">
                <p:oleObj spid="_x0000_s66565" name="Document" r:id="rId4" imgW="6181153" imgH="3985299" progId="Word.Document.8">
                  <p:embed/>
                </p:oleObj>
              </mc:Choice>
              <mc:Fallback>
                <p:oleObj name="Document" r:id="rId4" imgW="6181153" imgH="3985299" progId="Word.Document.8">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1412875"/>
                        <a:ext cx="6791325"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0357" name="Rectangle 5">
            <a:extLst>
              <a:ext uri="{FF2B5EF4-FFF2-40B4-BE49-F238E27FC236}">
                <a16:creationId xmlns:a16="http://schemas.microsoft.com/office/drawing/2014/main" id="{E37C873F-8377-43FF-BDBB-ABDAEFBB875C}"/>
              </a:ext>
            </a:extLst>
          </p:cNvPr>
          <p:cNvSpPr>
            <a:spLocks noChangeArrowheads="1"/>
          </p:cNvSpPr>
          <p:nvPr/>
        </p:nvSpPr>
        <p:spPr bwMode="auto">
          <a:xfrm>
            <a:off x="900113" y="4221163"/>
            <a:ext cx="739140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a:spcBef>
                <a:spcPct val="50000"/>
              </a:spcBef>
              <a:buFontTx/>
              <a:buChar char="•"/>
            </a:pPr>
            <a:r>
              <a:rPr lang="es-ES" altLang="es-CL" sz="1800">
                <a:solidFill>
                  <a:schemeClr val="tx1"/>
                </a:solidFill>
                <a:latin typeface="Verdana" panose="020B0604030504040204" pitchFamily="34" charset="0"/>
              </a:rPr>
              <a:t>Personal profesional o directivo con más de 9 años, 6.5% es permanente.</a:t>
            </a:r>
          </a:p>
          <a:p>
            <a:pPr algn="just">
              <a:spcBef>
                <a:spcPct val="50000"/>
              </a:spcBef>
              <a:buFontTx/>
              <a:buChar char="•"/>
            </a:pPr>
            <a:r>
              <a:rPr lang="es-ES" altLang="es-CL" sz="1800">
                <a:solidFill>
                  <a:schemeClr val="tx1"/>
                </a:solidFill>
                <a:latin typeface="Verdana" panose="020B0604030504040204" pitchFamily="34" charset="0"/>
              </a:rPr>
              <a:t>Se evalúan las horas de capacitación evaluadas con un total de 110 horas en tres años.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blinds(horizontal)">
                                      <p:cBhvr>
                                        <p:cTn id="7" dur="500"/>
                                        <p:tgtEl>
                                          <p:spTgt spid="100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0356"/>
                                        </p:tgtEl>
                                        <p:attrNameLst>
                                          <p:attrName>style.visibility</p:attrName>
                                        </p:attrNameLst>
                                      </p:cBhvr>
                                      <p:to>
                                        <p:strVal val="visible"/>
                                      </p:to>
                                    </p:set>
                                    <p:animEffect transition="in" filter="blinds(horizontal)">
                                      <p:cBhvr>
                                        <p:cTn id="12" dur="500"/>
                                        <p:tgtEl>
                                          <p:spTgt spid="1003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0357">
                                            <p:txEl>
                                              <p:pRg st="0" end="0"/>
                                            </p:txEl>
                                          </p:spTgt>
                                        </p:tgtEl>
                                        <p:attrNameLst>
                                          <p:attrName>style.visibility</p:attrName>
                                        </p:attrNameLst>
                                      </p:cBhvr>
                                      <p:to>
                                        <p:strVal val="visible"/>
                                      </p:to>
                                    </p:set>
                                    <p:animEffect transition="in" filter="blinds(horizontal)">
                                      <p:cBhvr>
                                        <p:cTn id="17" dur="500"/>
                                        <p:tgtEl>
                                          <p:spTgt spid="10035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0357">
                                            <p:txEl>
                                              <p:pRg st="1" end="1"/>
                                            </p:txEl>
                                          </p:spTgt>
                                        </p:tgtEl>
                                        <p:attrNameLst>
                                          <p:attrName>style.visibility</p:attrName>
                                        </p:attrNameLst>
                                      </p:cBhvr>
                                      <p:to>
                                        <p:strVal val="visible"/>
                                      </p:to>
                                    </p:set>
                                    <p:animEffect transition="in" filter="blinds(horizontal)">
                                      <p:cBhvr>
                                        <p:cTn id="22" dur="500"/>
                                        <p:tgtEl>
                                          <p:spTgt spid="1003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P spid="10035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47E29DA9-DAA6-402F-99C1-90B6E5C26F6D}"/>
              </a:ext>
            </a:extLst>
          </p:cNvPr>
          <p:cNvSpPr>
            <a:spLocks noChangeArrowheads="1"/>
          </p:cNvSpPr>
          <p:nvPr/>
        </p:nvSpPr>
        <p:spPr bwMode="auto">
          <a:xfrm>
            <a:off x="684213" y="304800"/>
            <a:ext cx="7239000" cy="369888"/>
          </a:xfrm>
          <a:prstGeom prst="rect">
            <a:avLst/>
          </a:prstGeom>
          <a:solidFill>
            <a:schemeClr val="accent5"/>
          </a:solidFill>
          <a:ln w="9525">
            <a:noFill/>
            <a:miter lim="800000"/>
            <a:headEnd/>
            <a:tailEnd/>
          </a:ln>
          <a:effectLst/>
        </p:spPr>
        <p:txBody>
          <a:bodyPr lIns="92075" tIns="46038" rIns="92075" bIns="46038">
            <a:spAutoFit/>
          </a:bodyPr>
          <a:lstStyle/>
          <a:p>
            <a:pPr>
              <a:spcBef>
                <a:spcPct val="50000"/>
              </a:spcBef>
              <a:defRPr/>
            </a:pPr>
            <a:r>
              <a:rPr lang="es-ES" b="1" dirty="0">
                <a:solidFill>
                  <a:schemeClr val="bg1"/>
                </a:solidFill>
                <a:effectLst>
                  <a:outerShdw blurRad="38100" dist="38100" dir="2700000" algn="tl">
                    <a:srgbClr val="000000"/>
                  </a:outerShdw>
                </a:effectLst>
                <a:latin typeface="Bookman Old Style" pitchFamily="18" charset="0"/>
              </a:rPr>
              <a:t>ASIGNACIÓN DE ESTÍMULO A LA FUNCIÓN DIRECTIVA. </a:t>
            </a:r>
          </a:p>
        </p:txBody>
      </p:sp>
      <p:sp>
        <p:nvSpPr>
          <p:cNvPr id="68611" name="Rectangle 3">
            <a:extLst>
              <a:ext uri="{FF2B5EF4-FFF2-40B4-BE49-F238E27FC236}">
                <a16:creationId xmlns:a16="http://schemas.microsoft.com/office/drawing/2014/main" id="{F8CDA0C8-08DC-4817-9D46-4C23E1B0ABAD}"/>
              </a:ext>
            </a:extLst>
          </p:cNvPr>
          <p:cNvSpPr>
            <a:spLocks noChangeArrowheads="1"/>
          </p:cNvSpPr>
          <p:nvPr/>
        </p:nvSpPr>
        <p:spPr bwMode="auto">
          <a:xfrm>
            <a:off x="520700" y="1304925"/>
            <a:ext cx="8154988" cy="542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a:spcBef>
                <a:spcPct val="50000"/>
              </a:spcBef>
              <a:buFontTx/>
              <a:buChar char="•"/>
            </a:pPr>
            <a:r>
              <a:rPr lang="es-ES" altLang="es-CL" sz="2100">
                <a:solidFill>
                  <a:srgbClr val="4F6228"/>
                </a:solidFill>
                <a:latin typeface="Verdana" panose="020B0604030504040204" pitchFamily="34" charset="0"/>
              </a:rPr>
              <a:t>Directivos de confianza y directivos de grados mayores al grado 11° EUS.</a:t>
            </a:r>
          </a:p>
          <a:p>
            <a:pPr algn="just">
              <a:spcBef>
                <a:spcPct val="50000"/>
              </a:spcBef>
              <a:buFontTx/>
              <a:buChar char="•"/>
            </a:pPr>
            <a:r>
              <a:rPr lang="es-ES" altLang="es-CL" sz="2100">
                <a:solidFill>
                  <a:srgbClr val="4F6228"/>
                </a:solidFill>
                <a:latin typeface="Verdana" panose="020B0604030504040204" pitchFamily="34" charset="0"/>
              </a:rPr>
              <a:t>Directivos hospitales autogestionados en red, asignación depende de esa condición 11%.</a:t>
            </a:r>
          </a:p>
          <a:p>
            <a:pPr algn="just">
              <a:spcBef>
                <a:spcPct val="50000"/>
              </a:spcBef>
              <a:buFontTx/>
              <a:buChar char="•"/>
            </a:pPr>
            <a:r>
              <a:rPr lang="es-ES" altLang="es-CL" sz="2100">
                <a:solidFill>
                  <a:srgbClr val="4F6228"/>
                </a:solidFill>
                <a:latin typeface="Verdana" panose="020B0604030504040204" pitchFamily="34" charset="0"/>
              </a:rPr>
              <a:t>Directivos de establecimientos de salud de menor complejidad, según cumplimiento de requisitos Artículo 25 P. (resolución por el Minsal y Ministerio de Hacienda) 11%</a:t>
            </a:r>
          </a:p>
          <a:p>
            <a:pPr algn="just">
              <a:spcBef>
                <a:spcPct val="50000"/>
              </a:spcBef>
              <a:buFontTx/>
              <a:buChar char="•"/>
            </a:pPr>
            <a:r>
              <a:rPr lang="es-ES" altLang="es-CL" sz="2100">
                <a:solidFill>
                  <a:srgbClr val="4F6228"/>
                </a:solidFill>
                <a:latin typeface="Verdana" panose="020B0604030504040204" pitchFamily="34" charset="0"/>
              </a:rPr>
              <a:t>Directivos Dirección de los Servicios de Salud dependerá de los dos anteriores, más del cumplimiento de metas sanitarias de la A.P.S. Municipal.</a:t>
            </a:r>
          </a:p>
          <a:p>
            <a:pPr algn="just">
              <a:spcBef>
                <a:spcPct val="50000"/>
              </a:spcBef>
              <a:buFontTx/>
              <a:buChar char="•"/>
            </a:pPr>
            <a:r>
              <a:rPr lang="es-ES" altLang="es-CL" sz="2100">
                <a:solidFill>
                  <a:srgbClr val="4F6228"/>
                </a:solidFill>
                <a:latin typeface="Verdana" panose="020B0604030504040204" pitchFamily="34" charset="0"/>
              </a:rPr>
              <a:t>8% N°Hospitales Autogestionados y de Baja Complejidad</a:t>
            </a:r>
          </a:p>
          <a:p>
            <a:pPr algn="just">
              <a:spcBef>
                <a:spcPct val="50000"/>
              </a:spcBef>
              <a:buFontTx/>
              <a:buChar char="•"/>
            </a:pPr>
            <a:r>
              <a:rPr lang="es-ES" altLang="es-CL" sz="2100">
                <a:solidFill>
                  <a:srgbClr val="4F6228"/>
                </a:solidFill>
                <a:latin typeface="Verdana" panose="020B0604030504040204" pitchFamily="34" charset="0"/>
              </a:rPr>
              <a:t>3% por porcentaje de cumplimiento de metas sanitarias APS Municipal.</a:t>
            </a:r>
          </a:p>
        </p:txBody>
      </p:sp>
      <p:sp>
        <p:nvSpPr>
          <p:cNvPr id="68612" name="3 Rectángulo">
            <a:extLst>
              <a:ext uri="{FF2B5EF4-FFF2-40B4-BE49-F238E27FC236}">
                <a16:creationId xmlns:a16="http://schemas.microsoft.com/office/drawing/2014/main" id="{3FA7C959-184E-4907-A2E0-4F39C69F1A13}"/>
              </a:ext>
            </a:extLst>
          </p:cNvPr>
          <p:cNvSpPr>
            <a:spLocks noChangeArrowheads="1"/>
          </p:cNvSpPr>
          <p:nvPr/>
        </p:nvSpPr>
        <p:spPr bwMode="auto">
          <a:xfrm>
            <a:off x="539750" y="935038"/>
            <a:ext cx="3635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eaLnBrk="1" hangingPunct="1">
              <a:spcBef>
                <a:spcPct val="0"/>
              </a:spcBef>
              <a:buFontTx/>
              <a:buNone/>
            </a:pPr>
            <a:r>
              <a:rPr lang="es-ES" altLang="es-CL" sz="1800" b="1">
                <a:solidFill>
                  <a:schemeClr val="tx1"/>
                </a:solidFill>
                <a:latin typeface="Arial" panose="020B0604020202020204" pitchFamily="34" charset="0"/>
              </a:rPr>
              <a:t>A quienes se les cancela</a:t>
            </a:r>
            <a:endParaRPr lang="es-CL" altLang="es-CL" sz="1800">
              <a:solidFill>
                <a:schemeClr val="tx1"/>
              </a:solidFill>
              <a:latin typeface="Arial" panose="020B0604020202020204" pitchFamily="34" charset="0"/>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70E7B969-8354-4D31-9915-E040B24C95BA}"/>
              </a:ext>
            </a:extLst>
          </p:cNvPr>
          <p:cNvSpPr>
            <a:spLocks noChangeArrowheads="1"/>
          </p:cNvSpPr>
          <p:nvPr/>
        </p:nvSpPr>
        <p:spPr bwMode="auto">
          <a:xfrm>
            <a:off x="611560" y="457200"/>
            <a:ext cx="7162800" cy="369974"/>
          </a:xfrm>
          <a:prstGeom prst="rect">
            <a:avLst/>
          </a:prstGeom>
          <a:solidFill>
            <a:schemeClr val="accent2"/>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92075" tIns="46038" rIns="92075" bIns="46038">
            <a:spAutoFit/>
          </a:bodyPr>
          <a:lstStyle/>
          <a:p>
            <a:pPr>
              <a:spcBef>
                <a:spcPct val="50000"/>
              </a:spcBef>
              <a:defRPr/>
            </a:pPr>
            <a:r>
              <a:rPr lang="es-ES" b="1" dirty="0">
                <a:solidFill>
                  <a:schemeClr val="bg1"/>
                </a:solidFill>
                <a:effectLst>
                  <a:outerShdw blurRad="38100" dist="38100" dir="2700000" algn="tl">
                    <a:srgbClr val="000000"/>
                  </a:outerShdw>
                </a:effectLst>
                <a:latin typeface="Bookman Old Style" pitchFamily="18" charset="0"/>
              </a:rPr>
              <a:t>ASIGNACIÓN DE RESPONSABILIDAD DE GESTION.  </a:t>
            </a:r>
          </a:p>
        </p:txBody>
      </p:sp>
      <p:sp>
        <p:nvSpPr>
          <p:cNvPr id="103427" name="Rectangle 3">
            <a:extLst>
              <a:ext uri="{FF2B5EF4-FFF2-40B4-BE49-F238E27FC236}">
                <a16:creationId xmlns:a16="http://schemas.microsoft.com/office/drawing/2014/main" id="{82C4EA65-F3F4-4945-81E4-5536FC70D104}"/>
              </a:ext>
            </a:extLst>
          </p:cNvPr>
          <p:cNvSpPr>
            <a:spLocks noChangeArrowheads="1"/>
          </p:cNvSpPr>
          <p:nvPr/>
        </p:nvSpPr>
        <p:spPr bwMode="auto">
          <a:xfrm>
            <a:off x="916360" y="1447800"/>
            <a:ext cx="7976120" cy="3786294"/>
          </a:xfrm>
          <a:prstGeom prst="rect">
            <a:avLst/>
          </a:prstGeom>
          <a:noFill/>
          <a:ln w="9525">
            <a:noFill/>
            <a:miter lim="800000"/>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lIns="92075" tIns="46038" rIns="92075" bIns="46038">
            <a:spAutoFit/>
          </a:bodyPr>
          <a:lstStyle/>
          <a:p>
            <a:pPr algn="just">
              <a:spcBef>
                <a:spcPct val="50000"/>
              </a:spcBef>
              <a:buFontTx/>
              <a:buChar char="•"/>
              <a:defRPr/>
            </a:pPr>
            <a:r>
              <a:rPr lang="es-ES" sz="2000" dirty="0">
                <a:solidFill>
                  <a:schemeClr val="accent2"/>
                </a:solidFill>
                <a:latin typeface="Bookman Old Style" pitchFamily="18" charset="0"/>
              </a:rPr>
              <a:t>Planta de Profesionales, planta y contrata, jornadas de 44 horas.</a:t>
            </a:r>
          </a:p>
          <a:p>
            <a:pPr algn="just">
              <a:spcBef>
                <a:spcPct val="50000"/>
              </a:spcBef>
              <a:buFontTx/>
              <a:buChar char="•"/>
              <a:defRPr/>
            </a:pPr>
            <a:r>
              <a:rPr lang="es-ES" sz="2000" dirty="0">
                <a:solidFill>
                  <a:schemeClr val="accent2"/>
                </a:solidFill>
                <a:latin typeface="Bookman Old Style" pitchFamily="18" charset="0"/>
              </a:rPr>
              <a:t>Se otorgará mediante concurso cada tres años. (puede ser menos)</a:t>
            </a:r>
          </a:p>
          <a:p>
            <a:pPr algn="just">
              <a:spcBef>
                <a:spcPct val="50000"/>
              </a:spcBef>
              <a:buFontTx/>
              <a:buChar char="•"/>
              <a:defRPr/>
            </a:pPr>
            <a:r>
              <a:rPr lang="es-ES" sz="2000" dirty="0">
                <a:solidFill>
                  <a:schemeClr val="accent2"/>
                </a:solidFill>
                <a:latin typeface="Bookman Old Style" pitchFamily="18" charset="0"/>
              </a:rPr>
              <a:t>Factores del concurso: </a:t>
            </a:r>
          </a:p>
          <a:p>
            <a:pPr lvl="1" algn="just">
              <a:spcBef>
                <a:spcPct val="50000"/>
              </a:spcBef>
              <a:buFont typeface="Wingdings" pitchFamily="2" charset="2"/>
              <a:buChar char="ð"/>
              <a:defRPr/>
            </a:pPr>
            <a:r>
              <a:rPr lang="es-ES" sz="2000" dirty="0">
                <a:solidFill>
                  <a:schemeClr val="accent2"/>
                </a:solidFill>
                <a:latin typeface="Bookman Old Style" pitchFamily="18" charset="0"/>
              </a:rPr>
              <a:t>Capacitación pertinente (30%).</a:t>
            </a:r>
          </a:p>
          <a:p>
            <a:pPr lvl="1" algn="just">
              <a:spcBef>
                <a:spcPct val="50000"/>
              </a:spcBef>
              <a:buFont typeface="Wingdings" pitchFamily="2" charset="2"/>
              <a:buChar char="ð"/>
              <a:defRPr/>
            </a:pPr>
            <a:r>
              <a:rPr lang="es-ES" sz="2000" dirty="0">
                <a:solidFill>
                  <a:schemeClr val="accent2"/>
                </a:solidFill>
                <a:latin typeface="Bookman Old Style" pitchFamily="18" charset="0"/>
              </a:rPr>
              <a:t>Evaluación del desempeño (20%)</a:t>
            </a:r>
          </a:p>
          <a:p>
            <a:pPr lvl="1" algn="just">
              <a:spcBef>
                <a:spcPct val="50000"/>
              </a:spcBef>
              <a:buFont typeface="Wingdings" pitchFamily="2" charset="2"/>
              <a:buChar char="ð"/>
              <a:defRPr/>
            </a:pPr>
            <a:r>
              <a:rPr lang="es-ES" sz="2000" dirty="0">
                <a:solidFill>
                  <a:schemeClr val="accent2"/>
                </a:solidFill>
                <a:latin typeface="Bookman Old Style" pitchFamily="18" charset="0"/>
              </a:rPr>
              <a:t>Experiencia calificada (20%), y</a:t>
            </a:r>
          </a:p>
          <a:p>
            <a:pPr lvl="1" algn="just">
              <a:spcBef>
                <a:spcPct val="50000"/>
              </a:spcBef>
              <a:buFont typeface="Wingdings" pitchFamily="2" charset="2"/>
              <a:buChar char="ð"/>
              <a:defRPr/>
            </a:pPr>
            <a:r>
              <a:rPr lang="es-ES" sz="2000" dirty="0">
                <a:solidFill>
                  <a:schemeClr val="accent2"/>
                </a:solidFill>
                <a:latin typeface="Bookman Old Style" pitchFamily="18" charset="0"/>
              </a:rPr>
              <a:t>Aptitud para el cargo (entrevista) (30%)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box(in)">
                                      <p:cBhvr>
                                        <p:cTn id="7" dur="500"/>
                                        <p:tgtEl>
                                          <p:spTgt spid="103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Effect transition="in" filter="box(in)">
                                      <p:cBhvr>
                                        <p:cTn id="12" dur="500"/>
                                        <p:tgtEl>
                                          <p:spTgt spid="1034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Effect transition="in" filter="box(in)">
                                      <p:cBhvr>
                                        <p:cTn id="17" dur="500"/>
                                        <p:tgtEl>
                                          <p:spTgt spid="1034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3427">
                                            <p:txEl>
                                              <p:pRg st="3" end="3"/>
                                            </p:txEl>
                                          </p:spTgt>
                                        </p:tgtEl>
                                        <p:attrNameLst>
                                          <p:attrName>style.visibility</p:attrName>
                                        </p:attrNameLst>
                                      </p:cBhvr>
                                      <p:to>
                                        <p:strVal val="visible"/>
                                      </p:to>
                                    </p:set>
                                    <p:animEffect transition="in" filter="box(in)">
                                      <p:cBhvr>
                                        <p:cTn id="22" dur="500"/>
                                        <p:tgtEl>
                                          <p:spTgt spid="1034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3427">
                                            <p:txEl>
                                              <p:pRg st="4" end="4"/>
                                            </p:txEl>
                                          </p:spTgt>
                                        </p:tgtEl>
                                        <p:attrNameLst>
                                          <p:attrName>style.visibility</p:attrName>
                                        </p:attrNameLst>
                                      </p:cBhvr>
                                      <p:to>
                                        <p:strVal val="visible"/>
                                      </p:to>
                                    </p:set>
                                    <p:animEffect transition="in" filter="box(in)">
                                      <p:cBhvr>
                                        <p:cTn id="27" dur="500"/>
                                        <p:tgtEl>
                                          <p:spTgt spid="1034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3427">
                                            <p:txEl>
                                              <p:pRg st="5" end="5"/>
                                            </p:txEl>
                                          </p:spTgt>
                                        </p:tgtEl>
                                        <p:attrNameLst>
                                          <p:attrName>style.visibility</p:attrName>
                                        </p:attrNameLst>
                                      </p:cBhvr>
                                      <p:to>
                                        <p:strVal val="visible"/>
                                      </p:to>
                                    </p:set>
                                    <p:animEffect transition="in" filter="box(in)">
                                      <p:cBhvr>
                                        <p:cTn id="32" dur="500"/>
                                        <p:tgtEl>
                                          <p:spTgt spid="1034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3427">
                                            <p:txEl>
                                              <p:pRg st="6" end="6"/>
                                            </p:txEl>
                                          </p:spTgt>
                                        </p:tgtEl>
                                        <p:attrNameLst>
                                          <p:attrName>style.visibility</p:attrName>
                                        </p:attrNameLst>
                                      </p:cBhvr>
                                      <p:to>
                                        <p:strVal val="visible"/>
                                      </p:to>
                                    </p:set>
                                    <p:animEffect transition="in" filter="box(in)">
                                      <p:cBhvr>
                                        <p:cTn id="37" dur="500"/>
                                        <p:tgtEl>
                                          <p:spTgt spid="1034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bldLvl="5"/>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a:extLst>
              <a:ext uri="{FF2B5EF4-FFF2-40B4-BE49-F238E27FC236}">
                <a16:creationId xmlns:a16="http://schemas.microsoft.com/office/drawing/2014/main" id="{FC994211-D0DF-4525-BF54-7D02C53C554C}"/>
              </a:ext>
            </a:extLst>
          </p:cNvPr>
          <p:cNvSpPr>
            <a:spLocks noChangeArrowheads="1"/>
          </p:cNvSpPr>
          <p:nvPr/>
        </p:nvSpPr>
        <p:spPr bwMode="auto">
          <a:xfrm>
            <a:off x="250825" y="549275"/>
            <a:ext cx="8066088" cy="5821363"/>
          </a:xfrm>
          <a:prstGeom prst="rect">
            <a:avLst/>
          </a:prstGeom>
          <a:noFill/>
          <a:ln w="9525">
            <a:noFill/>
            <a:miter lim="800000"/>
            <a:headEnd/>
            <a:tailEnd/>
          </a:ln>
        </p:spPr>
        <p:txBody>
          <a:bodyPr lIns="92075" tIns="46038" rIns="92075" bIns="46038">
            <a:spAutoFit/>
          </a:bodyPr>
          <a:lstStyle/>
          <a:p>
            <a:pPr algn="just">
              <a:spcBef>
                <a:spcPct val="50000"/>
              </a:spcBef>
              <a:defRPr/>
            </a:pPr>
            <a:r>
              <a:rPr lang="es-ES" sz="2500" dirty="0">
                <a:solidFill>
                  <a:schemeClr val="accent2"/>
                </a:solidFill>
                <a:latin typeface="Bookman Old Style" pitchFamily="18" charset="0"/>
              </a:rPr>
              <a:t>SE OTORGAN CUPOS A NIVEL NACIONAL</a:t>
            </a:r>
          </a:p>
          <a:p>
            <a:pPr algn="just">
              <a:spcBef>
                <a:spcPct val="50000"/>
              </a:spcBef>
              <a:buFontTx/>
              <a:buChar char="•"/>
              <a:defRPr/>
            </a:pPr>
            <a:r>
              <a:rPr lang="es-ES" sz="2500" dirty="0">
                <a:solidFill>
                  <a:schemeClr val="accent2"/>
                </a:solidFill>
                <a:latin typeface="Bookman Old Style" pitchFamily="18" charset="0"/>
              </a:rPr>
              <a:t>Hospitales Tipo 2  				</a:t>
            </a:r>
          </a:p>
          <a:p>
            <a:pPr algn="just">
              <a:spcBef>
                <a:spcPct val="50000"/>
              </a:spcBef>
              <a:defRPr/>
            </a:pPr>
            <a:r>
              <a:rPr lang="es-ES" sz="2500" dirty="0">
                <a:solidFill>
                  <a:schemeClr val="tx2">
                    <a:lumMod val="75000"/>
                  </a:schemeClr>
                </a:solidFill>
                <a:latin typeface="Bookman Old Style" pitchFamily="18" charset="0"/>
              </a:rPr>
              <a:t>20 cupos.</a:t>
            </a:r>
          </a:p>
          <a:p>
            <a:pPr algn="just">
              <a:spcBef>
                <a:spcPct val="50000"/>
              </a:spcBef>
              <a:buFontTx/>
              <a:buChar char="•"/>
              <a:defRPr/>
            </a:pPr>
            <a:endParaRPr lang="es-ES" sz="1050" dirty="0">
              <a:solidFill>
                <a:schemeClr val="accent2"/>
              </a:solidFill>
              <a:latin typeface="Bookman Old Style" pitchFamily="18" charset="0"/>
            </a:endParaRPr>
          </a:p>
          <a:p>
            <a:pPr algn="just">
              <a:spcBef>
                <a:spcPct val="50000"/>
              </a:spcBef>
              <a:buFontTx/>
              <a:buChar char="•"/>
              <a:defRPr/>
            </a:pPr>
            <a:r>
              <a:rPr lang="es-ES" sz="2500" dirty="0">
                <a:solidFill>
                  <a:schemeClr val="accent2"/>
                </a:solidFill>
                <a:latin typeface="Bookman Old Style" pitchFamily="18" charset="0"/>
              </a:rPr>
              <a:t>Hospital Tipo 3 					</a:t>
            </a:r>
          </a:p>
          <a:p>
            <a:pPr algn="just">
              <a:spcBef>
                <a:spcPct val="50000"/>
              </a:spcBef>
              <a:defRPr/>
            </a:pPr>
            <a:r>
              <a:rPr lang="es-ES" sz="2500" dirty="0">
                <a:solidFill>
                  <a:schemeClr val="tx2">
                    <a:lumMod val="75000"/>
                  </a:schemeClr>
                </a:solidFill>
                <a:latin typeface="Bookman Old Style" pitchFamily="18" charset="0"/>
              </a:rPr>
              <a:t>14 cupos</a:t>
            </a:r>
          </a:p>
          <a:p>
            <a:pPr algn="just">
              <a:spcBef>
                <a:spcPct val="50000"/>
              </a:spcBef>
              <a:buFontTx/>
              <a:buChar char="•"/>
              <a:defRPr/>
            </a:pPr>
            <a:endParaRPr lang="es-ES" sz="1100" dirty="0">
              <a:solidFill>
                <a:schemeClr val="accent2"/>
              </a:solidFill>
              <a:latin typeface="Bookman Old Style" pitchFamily="18" charset="0"/>
            </a:endParaRPr>
          </a:p>
          <a:p>
            <a:pPr algn="just">
              <a:spcBef>
                <a:spcPct val="50000"/>
              </a:spcBef>
              <a:buFontTx/>
              <a:buChar char="•"/>
              <a:defRPr/>
            </a:pPr>
            <a:r>
              <a:rPr lang="es-ES" sz="2500" dirty="0">
                <a:solidFill>
                  <a:schemeClr val="accent2"/>
                </a:solidFill>
                <a:latin typeface="Bookman Old Style" pitchFamily="18" charset="0"/>
              </a:rPr>
              <a:t>Hospitales baja complejidad 	</a:t>
            </a:r>
          </a:p>
          <a:p>
            <a:pPr algn="just">
              <a:spcBef>
                <a:spcPct val="50000"/>
              </a:spcBef>
              <a:defRPr/>
            </a:pPr>
            <a:r>
              <a:rPr lang="es-ES" sz="2500" dirty="0">
                <a:solidFill>
                  <a:schemeClr val="tx2">
                    <a:lumMod val="75000"/>
                  </a:schemeClr>
                </a:solidFill>
                <a:latin typeface="Bookman Old Style" pitchFamily="18" charset="0"/>
              </a:rPr>
              <a:t>8 cupos.</a:t>
            </a:r>
          </a:p>
          <a:p>
            <a:pPr algn="just">
              <a:spcBef>
                <a:spcPct val="50000"/>
              </a:spcBef>
              <a:buFontTx/>
              <a:buChar char="•"/>
              <a:defRPr/>
            </a:pPr>
            <a:endParaRPr lang="es-ES" sz="1000" dirty="0">
              <a:solidFill>
                <a:schemeClr val="accent2"/>
              </a:solidFill>
              <a:latin typeface="Bookman Old Style" pitchFamily="18" charset="0"/>
            </a:endParaRPr>
          </a:p>
          <a:p>
            <a:pPr algn="just">
              <a:spcBef>
                <a:spcPct val="50000"/>
              </a:spcBef>
              <a:buFontTx/>
              <a:buChar char="•"/>
              <a:defRPr/>
            </a:pPr>
            <a:r>
              <a:rPr lang="es-ES" sz="2500" dirty="0">
                <a:solidFill>
                  <a:schemeClr val="accent2"/>
                </a:solidFill>
                <a:latin typeface="Bookman Old Style" pitchFamily="18" charset="0"/>
              </a:rPr>
              <a:t>Consultorios Generales Urbanos y Rurales </a:t>
            </a:r>
          </a:p>
          <a:p>
            <a:pPr algn="just">
              <a:spcBef>
                <a:spcPct val="50000"/>
              </a:spcBef>
              <a:defRPr/>
            </a:pPr>
            <a:r>
              <a:rPr lang="es-ES" sz="2500" dirty="0">
                <a:solidFill>
                  <a:schemeClr val="tx2">
                    <a:lumMod val="75000"/>
                  </a:schemeClr>
                </a:solidFill>
                <a:latin typeface="Bookman Old Style" pitchFamily="18" charset="0"/>
              </a:rPr>
              <a:t>4 cupos.</a:t>
            </a:r>
            <a:endParaRPr lang="es-ES" sz="2500" dirty="0">
              <a:solidFill>
                <a:schemeClr val="accent2"/>
              </a:solidFill>
              <a:latin typeface="Bookman Old Style" pitchFamily="18" charset="0"/>
            </a:endParaRPr>
          </a:p>
        </p:txBody>
      </p:sp>
      <p:sp>
        <p:nvSpPr>
          <p:cNvPr id="3" name="2 Rectángulo">
            <a:extLst>
              <a:ext uri="{FF2B5EF4-FFF2-40B4-BE49-F238E27FC236}">
                <a16:creationId xmlns:a16="http://schemas.microsoft.com/office/drawing/2014/main" id="{D72C1B9E-99BE-4D94-916A-44BDB97473F5}"/>
              </a:ext>
            </a:extLst>
          </p:cNvPr>
          <p:cNvSpPr/>
          <p:nvPr/>
        </p:nvSpPr>
        <p:spPr>
          <a:xfrm>
            <a:off x="4283968" y="1844824"/>
            <a:ext cx="3888432" cy="2160240"/>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sz="4000" dirty="0"/>
              <a:t>SE CANCELA EN FORMA MENSUAL</a:t>
            </a:r>
            <a:endParaRPr lang="es-CL"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animEffect transition="in" filter="box(in)">
                                      <p:cBhvr>
                                        <p:cTn id="7" dur="500"/>
                                        <p:tgtEl>
                                          <p:spTgt spid="450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5058">
                                            <p:txEl>
                                              <p:pRg st="1" end="1"/>
                                            </p:txEl>
                                          </p:spTgt>
                                        </p:tgtEl>
                                        <p:attrNameLst>
                                          <p:attrName>style.visibility</p:attrName>
                                        </p:attrNameLst>
                                      </p:cBhvr>
                                      <p:to>
                                        <p:strVal val="visible"/>
                                      </p:to>
                                    </p:set>
                                    <p:animEffect transition="in" filter="box(in)">
                                      <p:cBhvr>
                                        <p:cTn id="12" dur="500"/>
                                        <p:tgtEl>
                                          <p:spTgt spid="4505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5058">
                                            <p:txEl>
                                              <p:pRg st="2" end="2"/>
                                            </p:txEl>
                                          </p:spTgt>
                                        </p:tgtEl>
                                        <p:attrNameLst>
                                          <p:attrName>style.visibility</p:attrName>
                                        </p:attrNameLst>
                                      </p:cBhvr>
                                      <p:to>
                                        <p:strVal val="visible"/>
                                      </p:to>
                                    </p:set>
                                    <p:animEffect transition="in" filter="box(in)">
                                      <p:cBhvr>
                                        <p:cTn id="17" dur="500"/>
                                        <p:tgtEl>
                                          <p:spTgt spid="4505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5058">
                                            <p:txEl>
                                              <p:pRg st="4" end="4"/>
                                            </p:txEl>
                                          </p:spTgt>
                                        </p:tgtEl>
                                        <p:attrNameLst>
                                          <p:attrName>style.visibility</p:attrName>
                                        </p:attrNameLst>
                                      </p:cBhvr>
                                      <p:to>
                                        <p:strVal val="visible"/>
                                      </p:to>
                                    </p:set>
                                    <p:animEffect transition="in" filter="box(in)">
                                      <p:cBhvr>
                                        <p:cTn id="22" dur="500"/>
                                        <p:tgtEl>
                                          <p:spTgt spid="45058">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5058">
                                            <p:txEl>
                                              <p:pRg st="5" end="5"/>
                                            </p:txEl>
                                          </p:spTgt>
                                        </p:tgtEl>
                                        <p:attrNameLst>
                                          <p:attrName>style.visibility</p:attrName>
                                        </p:attrNameLst>
                                      </p:cBhvr>
                                      <p:to>
                                        <p:strVal val="visible"/>
                                      </p:to>
                                    </p:set>
                                    <p:animEffect transition="in" filter="box(in)">
                                      <p:cBhvr>
                                        <p:cTn id="27" dur="500"/>
                                        <p:tgtEl>
                                          <p:spTgt spid="45058">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5058">
                                            <p:txEl>
                                              <p:pRg st="7" end="7"/>
                                            </p:txEl>
                                          </p:spTgt>
                                        </p:tgtEl>
                                        <p:attrNameLst>
                                          <p:attrName>style.visibility</p:attrName>
                                        </p:attrNameLst>
                                      </p:cBhvr>
                                      <p:to>
                                        <p:strVal val="visible"/>
                                      </p:to>
                                    </p:set>
                                    <p:animEffect transition="in" filter="box(in)">
                                      <p:cBhvr>
                                        <p:cTn id="32" dur="500"/>
                                        <p:tgtEl>
                                          <p:spTgt spid="45058">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5058">
                                            <p:txEl>
                                              <p:pRg st="8" end="8"/>
                                            </p:txEl>
                                          </p:spTgt>
                                        </p:tgtEl>
                                        <p:attrNameLst>
                                          <p:attrName>style.visibility</p:attrName>
                                        </p:attrNameLst>
                                      </p:cBhvr>
                                      <p:to>
                                        <p:strVal val="visible"/>
                                      </p:to>
                                    </p:set>
                                    <p:animEffect transition="in" filter="box(in)">
                                      <p:cBhvr>
                                        <p:cTn id="37" dur="500"/>
                                        <p:tgtEl>
                                          <p:spTgt spid="45058">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5058">
                                            <p:txEl>
                                              <p:pRg st="10" end="10"/>
                                            </p:txEl>
                                          </p:spTgt>
                                        </p:tgtEl>
                                        <p:attrNameLst>
                                          <p:attrName>style.visibility</p:attrName>
                                        </p:attrNameLst>
                                      </p:cBhvr>
                                      <p:to>
                                        <p:strVal val="visible"/>
                                      </p:to>
                                    </p:set>
                                    <p:animEffect transition="in" filter="box(in)">
                                      <p:cBhvr>
                                        <p:cTn id="42" dur="500"/>
                                        <p:tgtEl>
                                          <p:spTgt spid="45058">
                                            <p:txEl>
                                              <p:pRg st="10" end="1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5058">
                                            <p:txEl>
                                              <p:pRg st="11" end="11"/>
                                            </p:txEl>
                                          </p:spTgt>
                                        </p:tgtEl>
                                        <p:attrNameLst>
                                          <p:attrName>style.visibility</p:attrName>
                                        </p:attrNameLst>
                                      </p:cBhvr>
                                      <p:to>
                                        <p:strVal val="visible"/>
                                      </p:to>
                                    </p:set>
                                    <p:animEffect transition="in" filter="box(in)">
                                      <p:cBhvr>
                                        <p:cTn id="47" dur="500"/>
                                        <p:tgtEl>
                                          <p:spTgt spid="45058">
                                            <p:txEl>
                                              <p:pRg st="11" end="1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box(in)">
                                      <p:cBhvr>
                                        <p:cTn id="5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bldLvl="5"/>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a:extLst>
              <a:ext uri="{FF2B5EF4-FFF2-40B4-BE49-F238E27FC236}">
                <a16:creationId xmlns:a16="http://schemas.microsoft.com/office/drawing/2014/main" id="{2ED4E73D-EDEE-4AA4-9780-CC600C0E20A5}"/>
              </a:ext>
            </a:extLst>
          </p:cNvPr>
          <p:cNvSpPr>
            <a:spLocks noChangeArrowheads="1"/>
          </p:cNvSpPr>
          <p:nvPr/>
        </p:nvSpPr>
        <p:spPr bwMode="auto">
          <a:xfrm>
            <a:off x="323850" y="1125538"/>
            <a:ext cx="8228013" cy="567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a:spcBef>
                <a:spcPct val="50000"/>
              </a:spcBef>
              <a:buFontTx/>
              <a:buChar char="•"/>
            </a:pPr>
            <a:r>
              <a:rPr lang="es-ES" altLang="es-CL" sz="2500">
                <a:solidFill>
                  <a:schemeClr val="accent2"/>
                </a:solidFill>
                <a:latin typeface="Bookman Old Style" panose="02050604050505020204" pitchFamily="18" charset="0"/>
              </a:rPr>
              <a:t>No tendrá derecho a la cuota respectiva el funcionario que tuvieren ausencias injustificadas en el trimestre anterior al mes que corresponde pagarla.</a:t>
            </a:r>
          </a:p>
          <a:p>
            <a:pPr algn="just">
              <a:spcBef>
                <a:spcPct val="50000"/>
              </a:spcBef>
              <a:buFontTx/>
              <a:buChar char="•"/>
            </a:pPr>
            <a:r>
              <a:rPr lang="es-ES" altLang="es-CL" sz="2500">
                <a:solidFill>
                  <a:schemeClr val="accent2"/>
                </a:solidFill>
                <a:latin typeface="Bookman Old Style" panose="02050604050505020204" pitchFamily="18" charset="0"/>
              </a:rPr>
              <a:t>Reglamento N° 137/2004.</a:t>
            </a:r>
          </a:p>
          <a:p>
            <a:pPr algn="just">
              <a:spcBef>
                <a:spcPct val="50000"/>
              </a:spcBef>
              <a:buFontTx/>
              <a:buChar char="•"/>
            </a:pPr>
            <a:r>
              <a:rPr lang="es-ES" altLang="es-CL" sz="2500">
                <a:solidFill>
                  <a:schemeClr val="accent2"/>
                </a:solidFill>
                <a:latin typeface="Bookman Old Style" panose="02050604050505020204" pitchFamily="18" charset="0"/>
              </a:rPr>
              <a:t>Por resolución se establece las funciones de responsabilidad de gestión que deberá cumplir el profesional beneficiario en la unidad.</a:t>
            </a:r>
          </a:p>
          <a:p>
            <a:pPr algn="just">
              <a:spcBef>
                <a:spcPct val="50000"/>
              </a:spcBef>
              <a:buFontTx/>
              <a:buChar char="•"/>
            </a:pPr>
            <a:endParaRPr lang="es-ES" altLang="es-CL" sz="2500">
              <a:solidFill>
                <a:schemeClr val="accent2"/>
              </a:solidFill>
              <a:latin typeface="Bookman Old Style" panose="02050604050505020204" pitchFamily="18" charset="0"/>
            </a:endParaRPr>
          </a:p>
          <a:p>
            <a:pPr algn="just">
              <a:spcBef>
                <a:spcPct val="50000"/>
              </a:spcBef>
              <a:buFontTx/>
              <a:buChar char="•"/>
            </a:pPr>
            <a:r>
              <a:rPr lang="es-ES" altLang="es-CL" sz="2500">
                <a:solidFill>
                  <a:schemeClr val="accent2"/>
                </a:solidFill>
                <a:latin typeface="Bookman Old Style" panose="02050604050505020204" pitchFamily="18" charset="0"/>
              </a:rPr>
              <a:t>Se pagará a contar del mes siguiente de la fecha establecida en la resolución que la concede.</a:t>
            </a:r>
          </a:p>
          <a:p>
            <a:pPr algn="just">
              <a:spcBef>
                <a:spcPct val="50000"/>
              </a:spcBef>
              <a:buFontTx/>
              <a:buChar char="•"/>
            </a:pPr>
            <a:endParaRPr lang="es-ES" altLang="es-CL" sz="2500">
              <a:solidFill>
                <a:schemeClr val="accent2"/>
              </a:solidFill>
              <a:latin typeface="Bookman Old Style" panose="020506040505050202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checkerboard(across)">
                                      <p:cBhvr>
                                        <p:cTn id="7" dur="500"/>
                                        <p:tgtEl>
                                          <p:spTgt spid="460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6082">
                                            <p:txEl>
                                              <p:pRg st="1" end="1"/>
                                            </p:txEl>
                                          </p:spTgt>
                                        </p:tgtEl>
                                        <p:attrNameLst>
                                          <p:attrName>style.visibility</p:attrName>
                                        </p:attrNameLst>
                                      </p:cBhvr>
                                      <p:to>
                                        <p:strVal val="visible"/>
                                      </p:to>
                                    </p:set>
                                    <p:animEffect transition="in" filter="checkerboard(across)">
                                      <p:cBhvr>
                                        <p:cTn id="12" dur="500"/>
                                        <p:tgtEl>
                                          <p:spTgt spid="460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6082">
                                            <p:txEl>
                                              <p:pRg st="2" end="2"/>
                                            </p:txEl>
                                          </p:spTgt>
                                        </p:tgtEl>
                                        <p:attrNameLst>
                                          <p:attrName>style.visibility</p:attrName>
                                        </p:attrNameLst>
                                      </p:cBhvr>
                                      <p:to>
                                        <p:strVal val="visible"/>
                                      </p:to>
                                    </p:set>
                                    <p:animEffect transition="in" filter="checkerboard(across)">
                                      <p:cBhvr>
                                        <p:cTn id="17" dur="500"/>
                                        <p:tgtEl>
                                          <p:spTgt spid="460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6082">
                                            <p:txEl>
                                              <p:pRg st="4" end="4"/>
                                            </p:txEl>
                                          </p:spTgt>
                                        </p:tgtEl>
                                        <p:attrNameLst>
                                          <p:attrName>style.visibility</p:attrName>
                                        </p:attrNameLst>
                                      </p:cBhvr>
                                      <p:to>
                                        <p:strVal val="visible"/>
                                      </p:to>
                                    </p:set>
                                    <p:animEffect transition="in" filter="checkerboard(across)">
                                      <p:cBhvr>
                                        <p:cTn id="22" dur="500"/>
                                        <p:tgtEl>
                                          <p:spTgt spid="460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bldLvl="5"/>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a:extLst>
              <a:ext uri="{FF2B5EF4-FFF2-40B4-BE49-F238E27FC236}">
                <a16:creationId xmlns:a16="http://schemas.microsoft.com/office/drawing/2014/main" id="{6D9C70E9-F0AB-4999-877F-BC18B65C4F50}"/>
              </a:ext>
            </a:extLst>
          </p:cNvPr>
          <p:cNvSpPr txBox="1">
            <a:spLocks noChangeArrowheads="1"/>
          </p:cNvSpPr>
          <p:nvPr/>
        </p:nvSpPr>
        <p:spPr bwMode="auto">
          <a:xfrm>
            <a:off x="107950" y="488950"/>
            <a:ext cx="8820150" cy="36988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ES_tradnl" altLang="es-CL" b="1" dirty="0">
                <a:solidFill>
                  <a:schemeClr val="bg1"/>
                </a:solidFill>
                <a:effectLst>
                  <a:outerShdw blurRad="38100" dist="38100" dir="2700000" algn="tl">
                    <a:srgbClr val="000000"/>
                  </a:outerShdw>
                </a:effectLst>
                <a:latin typeface="Bookman Old Style" panose="02050604050505020204" pitchFamily="18" charset="0"/>
              </a:rPr>
              <a:t>ASIGNACIÓN DE TURNO Y BONIFICACION COMPENSATORIA.  </a:t>
            </a:r>
          </a:p>
        </p:txBody>
      </p:sp>
      <p:sp>
        <p:nvSpPr>
          <p:cNvPr id="76803" name="Text Box 3">
            <a:extLst>
              <a:ext uri="{FF2B5EF4-FFF2-40B4-BE49-F238E27FC236}">
                <a16:creationId xmlns:a16="http://schemas.microsoft.com/office/drawing/2014/main" id="{61ACE19C-3CF7-44F8-8737-77D7EB823B0C}"/>
              </a:ext>
            </a:extLst>
          </p:cNvPr>
          <p:cNvSpPr txBox="1">
            <a:spLocks noChangeArrowheads="1"/>
          </p:cNvSpPr>
          <p:nvPr/>
        </p:nvSpPr>
        <p:spPr bwMode="auto">
          <a:xfrm>
            <a:off x="539750" y="1752600"/>
            <a:ext cx="8147050"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a:spcBef>
                <a:spcPct val="50000"/>
              </a:spcBef>
              <a:buFontTx/>
              <a:buChar char="•"/>
            </a:pPr>
            <a:r>
              <a:rPr lang="es-ES_tradnl" altLang="es-CL" sz="2200">
                <a:solidFill>
                  <a:schemeClr val="accent2"/>
                </a:solidFill>
                <a:latin typeface="Bookman Old Style" panose="02050604050505020204" pitchFamily="18" charset="0"/>
              </a:rPr>
              <a:t>Puestos de trabajo que requieren atención los 365 días del año, 24 horas al día.</a:t>
            </a:r>
          </a:p>
          <a:p>
            <a:pPr algn="just">
              <a:spcBef>
                <a:spcPct val="50000"/>
              </a:spcBef>
              <a:buFontTx/>
              <a:buChar char="•"/>
            </a:pPr>
            <a:r>
              <a:rPr lang="es-ES_tradnl" altLang="es-CL" sz="2200">
                <a:solidFill>
                  <a:schemeClr val="accent2"/>
                </a:solidFill>
                <a:latin typeface="Bookman Old Style" panose="02050604050505020204" pitchFamily="18" charset="0"/>
              </a:rPr>
              <a:t> Compuesto de tres o cuatro funcionarios.</a:t>
            </a:r>
          </a:p>
          <a:p>
            <a:pPr algn="just">
              <a:spcBef>
                <a:spcPct val="50000"/>
              </a:spcBef>
              <a:buFontTx/>
              <a:buChar char="•"/>
            </a:pPr>
            <a:r>
              <a:rPr lang="es-ES_tradnl" altLang="es-CL" sz="2200">
                <a:solidFill>
                  <a:schemeClr val="accent2"/>
                </a:solidFill>
                <a:latin typeface="Bookman Old Style" panose="02050604050505020204" pitchFamily="18" charset="0"/>
              </a:rPr>
              <a:t>Jornadas de hasta doce horas, turnos rotativos y permanentes.</a:t>
            </a:r>
          </a:p>
          <a:p>
            <a:pPr algn="just">
              <a:spcBef>
                <a:spcPct val="50000"/>
              </a:spcBef>
              <a:buFontTx/>
              <a:buChar char="•"/>
            </a:pPr>
            <a:r>
              <a:rPr lang="es-ES_tradnl" altLang="es-CL" sz="2200">
                <a:solidFill>
                  <a:schemeClr val="accent2"/>
                </a:solidFill>
                <a:latin typeface="Bookman Old Style" panose="02050604050505020204" pitchFamily="18" charset="0"/>
              </a:rPr>
              <a:t>Asignación incompatible con horas extraordinarias, salvo casos especiales calificados por Director del  Establecimiento.</a:t>
            </a:r>
          </a:p>
          <a:p>
            <a:pPr algn="just">
              <a:spcBef>
                <a:spcPct val="50000"/>
              </a:spcBef>
              <a:buFontTx/>
              <a:buChar char="•"/>
            </a:pPr>
            <a:r>
              <a:rPr lang="es-ES_tradnl" altLang="es-CL" sz="2400">
                <a:solidFill>
                  <a:schemeClr val="accent2"/>
                </a:solidFill>
                <a:latin typeface="Bookman Old Style" panose="02050604050505020204" pitchFamily="18" charset="0"/>
              </a:rPr>
              <a:t>Horas extraordinarias no se percibirán durante períodos de ausencia (No hay pago por promedio de horas).</a:t>
            </a:r>
          </a:p>
          <a:p>
            <a:pPr algn="just">
              <a:spcBef>
                <a:spcPct val="50000"/>
              </a:spcBef>
              <a:buFontTx/>
              <a:buChar char="•"/>
            </a:pPr>
            <a:endParaRPr lang="es-ES_tradnl" altLang="es-CL" sz="2200">
              <a:solidFill>
                <a:schemeClr val="accent2"/>
              </a:solidFill>
              <a:latin typeface="Bookman Old Style" panose="02050604050505020204" pitchFamily="18" charset="0"/>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7CDBC76A-565D-4FBC-A838-C01A7FADBD96}"/>
              </a:ext>
            </a:extLst>
          </p:cNvPr>
          <p:cNvSpPr>
            <a:spLocks noChangeArrowheads="1"/>
          </p:cNvSpPr>
          <p:nvPr/>
        </p:nvSpPr>
        <p:spPr bwMode="auto">
          <a:xfrm>
            <a:off x="201613" y="2992438"/>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276225" indent="-276225">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spcBef>
                <a:spcPct val="0"/>
              </a:spcBef>
              <a:buFontTx/>
              <a:buNone/>
            </a:pPr>
            <a:endParaRPr lang="es-MX" altLang="es-CL" sz="2400">
              <a:solidFill>
                <a:schemeClr val="tx2"/>
              </a:solidFill>
              <a:latin typeface="Comic Sans MS" panose="030F0702030302020204" pitchFamily="66" charset="0"/>
            </a:endParaRPr>
          </a:p>
          <a:p>
            <a:pPr>
              <a:spcBef>
                <a:spcPct val="0"/>
              </a:spcBef>
              <a:buFontTx/>
              <a:buNone/>
            </a:pPr>
            <a:endParaRPr lang="es-MX" altLang="es-CL" sz="2400">
              <a:solidFill>
                <a:schemeClr val="tx2"/>
              </a:solidFill>
              <a:latin typeface="Comic Sans MS" panose="030F0702030302020204" pitchFamily="66" charset="0"/>
            </a:endParaRPr>
          </a:p>
          <a:p>
            <a:pPr algn="just">
              <a:spcBef>
                <a:spcPct val="0"/>
              </a:spcBef>
              <a:buFontTx/>
              <a:buChar char="•"/>
            </a:pPr>
            <a:r>
              <a:rPr lang="es-MX" altLang="es-CL" sz="2800">
                <a:solidFill>
                  <a:schemeClr val="accent2"/>
                </a:solidFill>
                <a:latin typeface="Bookman Old Style" panose="02050604050505020204" pitchFamily="18" charset="0"/>
              </a:rPr>
              <a:t>Tienen derecho los funcionarios/as que se encontraban en funciones al 24 de febrero de 2004, con realización de turnos.</a:t>
            </a:r>
          </a:p>
          <a:p>
            <a:pPr algn="just">
              <a:spcBef>
                <a:spcPct val="0"/>
              </a:spcBef>
              <a:buFontTx/>
              <a:buChar char="•"/>
            </a:pPr>
            <a:endParaRPr lang="es-MX" altLang="es-CL" sz="2800">
              <a:solidFill>
                <a:schemeClr val="accent2"/>
              </a:solidFill>
              <a:latin typeface="Bookman Old Style" panose="02050604050505020204" pitchFamily="18" charset="0"/>
            </a:endParaRPr>
          </a:p>
          <a:p>
            <a:pPr algn="just">
              <a:spcBef>
                <a:spcPct val="0"/>
              </a:spcBef>
              <a:buFontTx/>
              <a:buChar char="•"/>
            </a:pPr>
            <a:r>
              <a:rPr lang="es-MX" altLang="es-CL" sz="2800">
                <a:solidFill>
                  <a:schemeClr val="accent2"/>
                </a:solidFill>
                <a:latin typeface="Bookman Old Style" panose="02050604050505020204" pitchFamily="18" charset="0"/>
              </a:rPr>
              <a:t>Que esta no es imponible</a:t>
            </a:r>
          </a:p>
          <a:p>
            <a:pPr algn="just">
              <a:spcBef>
                <a:spcPct val="0"/>
              </a:spcBef>
              <a:buFontTx/>
              <a:buChar char="•"/>
            </a:pPr>
            <a:endParaRPr lang="es-MX" altLang="es-CL" sz="2800">
              <a:solidFill>
                <a:schemeClr val="accent2"/>
              </a:solidFill>
              <a:latin typeface="Bookman Old Style" panose="02050604050505020204" pitchFamily="18" charset="0"/>
            </a:endParaRPr>
          </a:p>
          <a:p>
            <a:pPr algn="just">
              <a:spcBef>
                <a:spcPct val="0"/>
              </a:spcBef>
              <a:buFontTx/>
              <a:buChar char="•"/>
            </a:pPr>
            <a:r>
              <a:rPr lang="es-MX" altLang="es-CL" sz="2800">
                <a:solidFill>
                  <a:schemeClr val="accent2"/>
                </a:solidFill>
                <a:latin typeface="Bookman Old Style" panose="02050604050505020204" pitchFamily="18" charset="0"/>
              </a:rPr>
              <a:t>Destinada a compensar las deducciones por concepto de cotizaciones para pensiones y salud de la asignación de turnos.</a:t>
            </a:r>
            <a:endParaRPr lang="es-ES" altLang="es-CL" sz="2800">
              <a:solidFill>
                <a:schemeClr val="accent2"/>
              </a:solidFill>
              <a:latin typeface="Bookman Old Style" panose="02050604050505020204" pitchFamily="18" charset="0"/>
            </a:endParaRPr>
          </a:p>
        </p:txBody>
      </p:sp>
      <p:sp>
        <p:nvSpPr>
          <p:cNvPr id="77827" name="Rectángulo 1">
            <a:extLst>
              <a:ext uri="{FF2B5EF4-FFF2-40B4-BE49-F238E27FC236}">
                <a16:creationId xmlns:a16="http://schemas.microsoft.com/office/drawing/2014/main" id="{F2458312-323B-46A4-B686-61AAE17AEE8E}"/>
              </a:ext>
            </a:extLst>
          </p:cNvPr>
          <p:cNvSpPr>
            <a:spLocks noChangeArrowheads="1"/>
          </p:cNvSpPr>
          <p:nvPr/>
        </p:nvSpPr>
        <p:spPr bwMode="auto">
          <a:xfrm>
            <a:off x="468313" y="446088"/>
            <a:ext cx="70183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spcBef>
                <a:spcPct val="0"/>
              </a:spcBef>
              <a:buFontTx/>
              <a:buNone/>
            </a:pPr>
            <a:r>
              <a:rPr lang="es-MX" altLang="es-CL" sz="1800">
                <a:solidFill>
                  <a:srgbClr val="C00000"/>
                </a:solidFill>
                <a:latin typeface="Arial" panose="020B0604020202020204" pitchFamily="34" charset="0"/>
              </a:rPr>
              <a:t>BONIFICACIÓN COMPENSATORIA ASIGNACIÓN DE TURNOS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E46E117-657D-4B05-AE4F-B3D375FFF3CA}"/>
              </a:ext>
            </a:extLst>
          </p:cNvPr>
          <p:cNvSpPr>
            <a:spLocks noChangeArrowheads="1"/>
          </p:cNvSpPr>
          <p:nvPr>
            <p:ph type="title"/>
          </p:nvPr>
        </p:nvSpPr>
        <p:spPr>
          <a:xfrm>
            <a:off x="539750" y="906463"/>
            <a:ext cx="7772400" cy="1143000"/>
          </a:xfrm>
          <a:noFill/>
        </p:spPr>
        <p:txBody>
          <a:bodyPr/>
          <a:lstStyle/>
          <a:p>
            <a:pPr algn="ctr"/>
            <a:r>
              <a:rPr lang="es-ES" altLang="es-CL" b="1">
                <a:latin typeface="Verdana" panose="020B0604030504040204" pitchFamily="34" charset="0"/>
                <a:cs typeface="Verdana" panose="020B0604030504040204" pitchFamily="34" charset="0"/>
              </a:rPr>
              <a:t>MONTO DEL ART. 1º (Actualizado año 2019)</a:t>
            </a:r>
            <a:endParaRPr lang="es-ES" altLang="es-CL">
              <a:latin typeface="Verdana" panose="020B0604030504040204" pitchFamily="34" charset="0"/>
              <a:cs typeface="Verdana" panose="020B0604030504040204" pitchFamily="34" charset="0"/>
            </a:endParaRPr>
          </a:p>
        </p:txBody>
      </p:sp>
      <p:sp>
        <p:nvSpPr>
          <p:cNvPr id="7171" name="Rectangle 3">
            <a:extLst>
              <a:ext uri="{FF2B5EF4-FFF2-40B4-BE49-F238E27FC236}">
                <a16:creationId xmlns:a16="http://schemas.microsoft.com/office/drawing/2014/main" id="{CC050C52-66ED-4D7A-9AF7-99CB707FB33A}"/>
              </a:ext>
            </a:extLst>
          </p:cNvPr>
          <p:cNvSpPr>
            <a:spLocks noChangeArrowheads="1"/>
          </p:cNvSpPr>
          <p:nvPr>
            <p:ph type="body" idx="1"/>
          </p:nvPr>
        </p:nvSpPr>
        <p:spPr>
          <a:xfrm>
            <a:off x="755650" y="2049463"/>
            <a:ext cx="7772400" cy="2747962"/>
          </a:xfrm>
          <a:noFill/>
        </p:spPr>
        <p:txBody>
          <a:bodyPr/>
          <a:lstStyle/>
          <a:p>
            <a:r>
              <a:rPr lang="es-ES" altLang="es-CL" sz="2800"/>
              <a:t>Directivos y Profesionales     :  $  52.052 mensual</a:t>
            </a:r>
          </a:p>
          <a:p>
            <a:endParaRPr lang="es-ES" altLang="es-CL" sz="2800"/>
          </a:p>
          <a:p>
            <a:endParaRPr lang="es-ES" altLang="es-CL" sz="2800"/>
          </a:p>
          <a:p>
            <a:endParaRPr lang="es-ES" altLang="es-CL" sz="2800"/>
          </a:p>
          <a:p>
            <a:r>
              <a:rPr lang="es-ES" altLang="es-CL" sz="2800"/>
              <a:t>Técnicos , Administrativos </a:t>
            </a:r>
          </a:p>
          <a:p>
            <a:pPr>
              <a:buFont typeface="Arial" panose="020B0604020202020204" pitchFamily="34" charset="0"/>
              <a:buNone/>
            </a:pPr>
            <a:r>
              <a:rPr lang="es-ES" altLang="es-CL" sz="2800"/>
              <a:t>      y Auxiliares  				          :  $  34.112 mensual</a:t>
            </a:r>
          </a:p>
          <a:p>
            <a:endParaRPr lang="es-ES" altLang="es-CL" sz="2800"/>
          </a:p>
          <a:p>
            <a:pPr algn="just">
              <a:buFont typeface="Arial" panose="020B0604020202020204" pitchFamily="34" charset="0"/>
              <a:buNone/>
            </a:pPr>
            <a:endParaRPr lang="es-ES" altLang="es-CL"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170"/>
                                        </p:tgtEl>
                                        <p:attrNameLst>
                                          <p:attrName>style.visibility</p:attrName>
                                        </p:attrNameLst>
                                      </p:cBhvr>
                                      <p:to>
                                        <p:strVal val="visible"/>
                                      </p:to>
                                    </p:set>
                                    <p:anim to="" calcmode="lin" valueType="num">
                                      <p:cBhvr>
                                        <p:cTn id="7" dur="1" fill="hold"/>
                                        <p:tgtEl>
                                          <p:spTgt spid="7170"/>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LIC.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7171">
                                            <p:txEl>
                                              <p:pRg st="0" end="0"/>
                                            </p:txEl>
                                          </p:spTgt>
                                        </p:tgtEl>
                                        <p:attrNameLst>
                                          <p:attrName>style.visibility</p:attrName>
                                        </p:attrNameLst>
                                      </p:cBhvr>
                                      <p:to>
                                        <p:strVal val="visible"/>
                                      </p:to>
                                    </p:set>
                                    <p:anim to="" calcmode="lin" valueType="num">
                                      <p:cBhvr>
                                        <p:cTn id="12" dur="1" fill="hold"/>
                                        <p:tgtEl>
                                          <p:spTgt spid="7171">
                                            <p:txEl>
                                              <p:pRg st="0" end="0"/>
                                            </p:txEl>
                                          </p:spTgt>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CLIC.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7171">
                                            <p:txEl>
                                              <p:pRg st="4" end="4"/>
                                            </p:txEl>
                                          </p:spTgt>
                                        </p:tgtEl>
                                        <p:attrNameLst>
                                          <p:attrName>style.visibility</p:attrName>
                                        </p:attrNameLst>
                                      </p:cBhvr>
                                      <p:to>
                                        <p:strVal val="visible"/>
                                      </p:to>
                                    </p:set>
                                    <p:anim to="" calcmode="lin" valueType="num">
                                      <p:cBhvr>
                                        <p:cTn id="17" dur="1" fill="hold"/>
                                        <p:tgtEl>
                                          <p:spTgt spid="7171">
                                            <p:txEl>
                                              <p:pRg st="4" end="4"/>
                                            </p:txEl>
                                          </p:spTgt>
                                        </p:tgtEl>
                                        <p:attrNameLst>
                                          <p:attrName/>
                                        </p:attrNameLst>
                                      </p:cBhvr>
                                    </p:anim>
                                  </p:childTnLst>
                                  <p:subTnLst>
                                    <p:audio>
                                      <p:cMediaNode>
                                        <p:cTn display="0" masterRel="sameClick">
                                          <p:stCondLst>
                                            <p:cond evt="begin" delay="0">
                                              <p:tn val="15"/>
                                            </p:cond>
                                          </p:stCondLst>
                                          <p:endCondLst>
                                            <p:cond evt="onStopAudio" delay="0">
                                              <p:tgtEl>
                                                <p:sldTgt/>
                                              </p:tgtEl>
                                            </p:cond>
                                          </p:endCondLst>
                                        </p:cTn>
                                        <p:tgtEl>
                                          <p:sndTgt r:embed="rId2" name="CLIC.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7171">
                                            <p:txEl>
                                              <p:pRg st="5" end="5"/>
                                            </p:txEl>
                                          </p:spTgt>
                                        </p:tgtEl>
                                        <p:attrNameLst>
                                          <p:attrName>style.visibility</p:attrName>
                                        </p:attrNameLst>
                                      </p:cBhvr>
                                      <p:to>
                                        <p:strVal val="visible"/>
                                      </p:to>
                                    </p:set>
                                    <p:anim to="" calcmode="lin" valueType="num">
                                      <p:cBhvr>
                                        <p:cTn id="22" dur="1" fill="hold"/>
                                        <p:tgtEl>
                                          <p:spTgt spid="7171">
                                            <p:txEl>
                                              <p:pRg st="5" end="5"/>
                                            </p:txEl>
                                          </p:spTgt>
                                        </p:tgtEl>
                                        <p:attrNameLst>
                                          <p:attrName/>
                                        </p:attrNameLst>
                                      </p:cBhvr>
                                    </p:anim>
                                  </p:childTnLst>
                                  <p:subTnLst>
                                    <p:audio>
                                      <p:cMediaNode>
                                        <p:cTn display="0" masterRel="sameClick">
                                          <p:stCondLst>
                                            <p:cond evt="begin" delay="0">
                                              <p:tn val="20"/>
                                            </p:cond>
                                          </p:stCondLst>
                                          <p:endCondLst>
                                            <p:cond evt="onStopAudio" delay="0">
                                              <p:tgtEl>
                                                <p:sldTgt/>
                                              </p:tgtEl>
                                            </p:cond>
                                          </p:endCondLst>
                                        </p:cTn>
                                        <p:tgtEl>
                                          <p:sndTgt r:embed="rId2" name="CLIC.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3 Rectángulo redondeado">
            <a:extLst>
              <a:ext uri="{FF2B5EF4-FFF2-40B4-BE49-F238E27FC236}">
                <a16:creationId xmlns:a16="http://schemas.microsoft.com/office/drawing/2014/main" id="{42A32AC8-D0C1-426F-A1CB-35B8C8D67DF8}"/>
              </a:ext>
            </a:extLst>
          </p:cNvPr>
          <p:cNvSpPr/>
          <p:nvPr/>
        </p:nvSpPr>
        <p:spPr>
          <a:xfrm>
            <a:off x="397571" y="908720"/>
            <a:ext cx="8351142" cy="4968552"/>
          </a:xfrm>
          <a:prstGeom prst="roundRect">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CL" sz="6000" dirty="0">
                <a:latin typeface="Verdana" pitchFamily="34" charset="0"/>
                <a:cs typeface="Verdana" pitchFamily="34" charset="0"/>
              </a:rPr>
              <a:t>SISTEMA DE PROMOCION PERSONAL SERVICIOS SALUD.</a:t>
            </a:r>
            <a:endParaRPr lang="es-CL" sz="6000"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2 Rectángulo">
            <a:extLst>
              <a:ext uri="{FF2B5EF4-FFF2-40B4-BE49-F238E27FC236}">
                <a16:creationId xmlns:a16="http://schemas.microsoft.com/office/drawing/2014/main" id="{C99538F3-C7E1-4EBA-B45C-3CF02263EDFE}"/>
              </a:ext>
            </a:extLst>
          </p:cNvPr>
          <p:cNvSpPr/>
          <p:nvPr/>
        </p:nvSpPr>
        <p:spPr>
          <a:xfrm>
            <a:off x="251520" y="404664"/>
            <a:ext cx="5544616" cy="144016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r>
              <a:rPr lang="es-MX" sz="3200" b="1" dirty="0"/>
              <a:t>PLANTA DE TECNICOS</a:t>
            </a:r>
          </a:p>
          <a:p>
            <a:pPr>
              <a:defRPr/>
            </a:pPr>
            <a:r>
              <a:rPr lang="es-MX" sz="3200" b="1" dirty="0"/>
              <a:t> DMINISTRATIVOS</a:t>
            </a:r>
          </a:p>
          <a:p>
            <a:pPr>
              <a:defRPr/>
            </a:pPr>
            <a:r>
              <a:rPr lang="es-MX" sz="3200" b="1" dirty="0"/>
              <a:t>AUXILIARES</a:t>
            </a:r>
            <a:endParaRPr lang="es-CL" sz="3200" b="1" dirty="0"/>
          </a:p>
        </p:txBody>
      </p:sp>
      <p:sp>
        <p:nvSpPr>
          <p:cNvPr id="4" name="3 Rectángulo redondeado">
            <a:extLst>
              <a:ext uri="{FF2B5EF4-FFF2-40B4-BE49-F238E27FC236}">
                <a16:creationId xmlns:a16="http://schemas.microsoft.com/office/drawing/2014/main" id="{C8BE7981-EE94-4CBC-90CF-35F0D42BE66A}"/>
              </a:ext>
            </a:extLst>
          </p:cNvPr>
          <p:cNvSpPr/>
          <p:nvPr/>
        </p:nvSpPr>
        <p:spPr>
          <a:xfrm>
            <a:off x="250825" y="2168525"/>
            <a:ext cx="8505825" cy="1081088"/>
          </a:xfrm>
          <a:prstGeom prst="round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s-CL" sz="3200" dirty="0"/>
              <a:t>se efectuará mediante un procedimiento de ACREDITACION DE COMPETENCIAS</a:t>
            </a:r>
          </a:p>
        </p:txBody>
      </p:sp>
      <p:sp>
        <p:nvSpPr>
          <p:cNvPr id="5" name="4 Rectángulo redondeado">
            <a:extLst>
              <a:ext uri="{FF2B5EF4-FFF2-40B4-BE49-F238E27FC236}">
                <a16:creationId xmlns:a16="http://schemas.microsoft.com/office/drawing/2014/main" id="{7F881386-9CC0-46BE-9FCE-B5C3B106EF46}"/>
              </a:ext>
            </a:extLst>
          </p:cNvPr>
          <p:cNvSpPr/>
          <p:nvPr/>
        </p:nvSpPr>
        <p:spPr>
          <a:xfrm>
            <a:off x="251520" y="4581128"/>
            <a:ext cx="4464496" cy="504056"/>
          </a:xfrm>
          <a:prstGeom prst="roundRect">
            <a:avLst/>
          </a:prstGeom>
          <a:solidFill>
            <a:schemeClr val="accent2"/>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1"/>
          </a:lnRef>
          <a:fillRef idx="3">
            <a:schemeClr val="accent1"/>
          </a:fillRef>
          <a:effectRef idx="2">
            <a:schemeClr val="accent1"/>
          </a:effectRef>
          <a:fontRef idx="minor">
            <a:schemeClr val="lt1"/>
          </a:fontRef>
        </p:style>
        <p:txBody>
          <a:bodyPr anchor="ctr"/>
          <a:lstStyle/>
          <a:p>
            <a:pPr>
              <a:defRPr/>
            </a:pPr>
            <a:r>
              <a:rPr lang="es-CL" sz="2800" dirty="0"/>
              <a:t>EVALUANDOSE</a:t>
            </a:r>
          </a:p>
        </p:txBody>
      </p:sp>
      <p:sp>
        <p:nvSpPr>
          <p:cNvPr id="6" name="5 Rectángulo redondeado">
            <a:extLst>
              <a:ext uri="{FF2B5EF4-FFF2-40B4-BE49-F238E27FC236}">
                <a16:creationId xmlns:a16="http://schemas.microsoft.com/office/drawing/2014/main" id="{B0E4636E-2BA4-4246-A21D-F30483171FFB}"/>
              </a:ext>
            </a:extLst>
          </p:cNvPr>
          <p:cNvSpPr/>
          <p:nvPr/>
        </p:nvSpPr>
        <p:spPr>
          <a:xfrm>
            <a:off x="5004048" y="3519010"/>
            <a:ext cx="3384376" cy="756084"/>
          </a:xfrm>
          <a:prstGeom prst="roundRect">
            <a:avLst/>
          </a:prstGeom>
          <a:solidFill>
            <a:schemeClr val="accent2">
              <a:lumMod val="75000"/>
            </a:schemeClr>
          </a:solidFill>
          <a:scene3d>
            <a:camera prst="isometricOffAxis1Right"/>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defRPr/>
            </a:pPr>
            <a:r>
              <a:rPr lang="es-CL" dirty="0"/>
              <a:t>CAPACITACION </a:t>
            </a:r>
          </a:p>
          <a:p>
            <a:pPr>
              <a:defRPr/>
            </a:pPr>
            <a:r>
              <a:rPr lang="es-CL" dirty="0"/>
              <a:t>30%</a:t>
            </a:r>
          </a:p>
        </p:txBody>
      </p:sp>
      <p:sp>
        <p:nvSpPr>
          <p:cNvPr id="7" name="6 Rectángulo redondeado">
            <a:extLst>
              <a:ext uri="{FF2B5EF4-FFF2-40B4-BE49-F238E27FC236}">
                <a16:creationId xmlns:a16="http://schemas.microsoft.com/office/drawing/2014/main" id="{3BA33D51-CAE6-4EC2-B3DA-1963B636C818}"/>
              </a:ext>
            </a:extLst>
          </p:cNvPr>
          <p:cNvSpPr/>
          <p:nvPr/>
        </p:nvSpPr>
        <p:spPr>
          <a:xfrm>
            <a:off x="5004048" y="4581128"/>
            <a:ext cx="3384376" cy="643880"/>
          </a:xfrm>
          <a:prstGeom prst="roundRect">
            <a:avLst/>
          </a:prstGeom>
          <a:solidFill>
            <a:schemeClr val="accent2">
              <a:lumMod val="75000"/>
            </a:schemeClr>
          </a:solidFill>
          <a:scene3d>
            <a:camera prst="isometricOffAxis1Right"/>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EXPERIENCIA CALIFICADA </a:t>
            </a:r>
          </a:p>
          <a:p>
            <a:pPr>
              <a:defRPr/>
            </a:pPr>
            <a:r>
              <a:rPr lang="es-MX" dirty="0"/>
              <a:t>40%</a:t>
            </a:r>
          </a:p>
        </p:txBody>
      </p:sp>
      <p:sp>
        <p:nvSpPr>
          <p:cNvPr id="8" name="7 Rectángulo redondeado">
            <a:extLst>
              <a:ext uri="{FF2B5EF4-FFF2-40B4-BE49-F238E27FC236}">
                <a16:creationId xmlns:a16="http://schemas.microsoft.com/office/drawing/2014/main" id="{B73F47AC-D059-4718-9E8B-1EB5DA250EFA}"/>
              </a:ext>
            </a:extLst>
          </p:cNvPr>
          <p:cNvSpPr/>
          <p:nvPr/>
        </p:nvSpPr>
        <p:spPr>
          <a:xfrm>
            <a:off x="5004048" y="5407124"/>
            <a:ext cx="3384376" cy="643880"/>
          </a:xfrm>
          <a:prstGeom prst="roundRect">
            <a:avLst/>
          </a:prstGeom>
          <a:solidFill>
            <a:schemeClr val="accent2">
              <a:lumMod val="75000"/>
            </a:schemeClr>
          </a:solidFill>
          <a:scene3d>
            <a:camera prst="isometricOffAxis1Right"/>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EVALUACION DE DESEMPEÑO 30%</a:t>
            </a:r>
          </a:p>
        </p:txBody>
      </p:sp>
      <p:sp>
        <p:nvSpPr>
          <p:cNvPr id="9" name="8 Rectángulo">
            <a:extLst>
              <a:ext uri="{FF2B5EF4-FFF2-40B4-BE49-F238E27FC236}">
                <a16:creationId xmlns:a16="http://schemas.microsoft.com/office/drawing/2014/main" id="{E3E6BB1B-514D-41B7-A831-175F21F7358F}"/>
              </a:ext>
            </a:extLst>
          </p:cNvPr>
          <p:cNvSpPr/>
          <p:nvPr/>
        </p:nvSpPr>
        <p:spPr>
          <a:xfrm>
            <a:off x="5940152" y="728700"/>
            <a:ext cx="2448272" cy="1116124"/>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r>
              <a:rPr lang="es-MX" sz="3200" b="1" dirty="0"/>
              <a:t>DECRETO </a:t>
            </a:r>
          </a:p>
          <a:p>
            <a:pPr>
              <a:defRPr/>
            </a:pPr>
            <a:r>
              <a:rPr lang="es-MX" sz="3200" b="1" dirty="0"/>
              <a:t>216/2006</a:t>
            </a:r>
            <a:endParaRPr lang="es-CL"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linds(horizontal)">
                                      <p:cBhvr>
                                        <p:cTn id="24" dur="5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ox(in)">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heckerboard(across)">
                                      <p:cBhvr>
                                        <p:cTn id="34" dur="500"/>
                                        <p:tgtEl>
                                          <p:spTgt spid="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checkerboard(across)">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2 Rectángulo">
            <a:extLst>
              <a:ext uri="{FF2B5EF4-FFF2-40B4-BE49-F238E27FC236}">
                <a16:creationId xmlns:a16="http://schemas.microsoft.com/office/drawing/2014/main" id="{F0523F0C-F8CB-4CB2-91EB-297856EB0B32}"/>
              </a:ext>
            </a:extLst>
          </p:cNvPr>
          <p:cNvSpPr/>
          <p:nvPr/>
        </p:nvSpPr>
        <p:spPr>
          <a:xfrm>
            <a:off x="899592" y="404664"/>
            <a:ext cx="7200800" cy="144016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r>
              <a:rPr lang="es-MX" sz="3200" b="1" dirty="0"/>
              <a:t>ES OBLIGACION SOMETERSE A ESTE PROCESO</a:t>
            </a:r>
            <a:endParaRPr lang="es-CL" sz="3200" b="1" dirty="0"/>
          </a:p>
        </p:txBody>
      </p:sp>
      <p:sp>
        <p:nvSpPr>
          <p:cNvPr id="9" name="8 Rectángulo">
            <a:extLst>
              <a:ext uri="{FF2B5EF4-FFF2-40B4-BE49-F238E27FC236}">
                <a16:creationId xmlns:a16="http://schemas.microsoft.com/office/drawing/2014/main" id="{10D1CF0F-4006-464D-B20E-E56847761053}"/>
              </a:ext>
            </a:extLst>
          </p:cNvPr>
          <p:cNvSpPr/>
          <p:nvPr/>
        </p:nvSpPr>
        <p:spPr>
          <a:xfrm>
            <a:off x="899592" y="2276872"/>
            <a:ext cx="7200800" cy="144016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r>
              <a:rPr lang="es-MX" sz="3200" b="1" dirty="0"/>
              <a:t>CON EL RESULTADO SE CONFECCIONARA EL ESCALAFON DE MERITO</a:t>
            </a:r>
            <a:endParaRPr lang="es-CL" sz="3200" b="1" dirty="0"/>
          </a:p>
        </p:txBody>
      </p:sp>
      <p:sp>
        <p:nvSpPr>
          <p:cNvPr id="10" name="9 Rectángulo">
            <a:extLst>
              <a:ext uri="{FF2B5EF4-FFF2-40B4-BE49-F238E27FC236}">
                <a16:creationId xmlns:a16="http://schemas.microsoft.com/office/drawing/2014/main" id="{C8633320-D15A-44F0-A47D-9496719C5A86}"/>
              </a:ext>
            </a:extLst>
          </p:cNvPr>
          <p:cNvSpPr/>
          <p:nvPr/>
        </p:nvSpPr>
        <p:spPr>
          <a:xfrm>
            <a:off x="899592" y="4221088"/>
            <a:ext cx="7200800" cy="144016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r>
              <a:rPr lang="es-MX" sz="3200" b="1" dirty="0"/>
              <a:t>REGIRA A CONTAR DEL 01 DE ENERO.</a:t>
            </a:r>
            <a:endParaRPr lang="es-CL"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2 Rectángulo">
            <a:extLst>
              <a:ext uri="{FF2B5EF4-FFF2-40B4-BE49-F238E27FC236}">
                <a16:creationId xmlns:a16="http://schemas.microsoft.com/office/drawing/2014/main" id="{5E78772E-2562-4F3A-B3BB-3A268E1401D7}"/>
              </a:ext>
            </a:extLst>
          </p:cNvPr>
          <p:cNvSpPr/>
          <p:nvPr/>
        </p:nvSpPr>
        <p:spPr>
          <a:xfrm>
            <a:off x="899592" y="404664"/>
            <a:ext cx="7200800" cy="1440160"/>
          </a:xfrm>
          <a:prstGeom prst="rect">
            <a:avLst/>
          </a:prstGeom>
          <a:solidFill>
            <a:schemeClr val="accent6">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r>
              <a:rPr lang="es-MX" sz="3200" b="1" dirty="0"/>
              <a:t>PLANTA DE PROFESIONALES Y DIRECTIVOS DE CARRERA</a:t>
            </a:r>
            <a:endParaRPr lang="es-CL" sz="3200" b="1" dirty="0"/>
          </a:p>
        </p:txBody>
      </p:sp>
      <p:sp>
        <p:nvSpPr>
          <p:cNvPr id="4" name="3 Rectángulo redondeado">
            <a:extLst>
              <a:ext uri="{FF2B5EF4-FFF2-40B4-BE49-F238E27FC236}">
                <a16:creationId xmlns:a16="http://schemas.microsoft.com/office/drawing/2014/main" id="{4D3598DB-F7C5-41D2-914F-13A1B780B86E}"/>
              </a:ext>
            </a:extLst>
          </p:cNvPr>
          <p:cNvSpPr/>
          <p:nvPr/>
        </p:nvSpPr>
        <p:spPr>
          <a:xfrm>
            <a:off x="250825" y="2133600"/>
            <a:ext cx="8505825" cy="719138"/>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s-CL" sz="3200" dirty="0"/>
              <a:t>se efectuará a través de CONCURSOS INTERNOS</a:t>
            </a:r>
          </a:p>
        </p:txBody>
      </p:sp>
      <p:sp>
        <p:nvSpPr>
          <p:cNvPr id="5" name="4 Rectángulo redondeado">
            <a:extLst>
              <a:ext uri="{FF2B5EF4-FFF2-40B4-BE49-F238E27FC236}">
                <a16:creationId xmlns:a16="http://schemas.microsoft.com/office/drawing/2014/main" id="{CC3E504B-1172-4FC7-9612-12ADECAE475E}"/>
              </a:ext>
            </a:extLst>
          </p:cNvPr>
          <p:cNvSpPr/>
          <p:nvPr/>
        </p:nvSpPr>
        <p:spPr>
          <a:xfrm>
            <a:off x="539552" y="4581128"/>
            <a:ext cx="4464496" cy="978396"/>
          </a:xfrm>
          <a:prstGeom prst="roundRect">
            <a:avLst/>
          </a:prstGeom>
          <a:solidFill>
            <a:schemeClr val="accent6">
              <a:lumMod val="50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1"/>
          </a:lnRef>
          <a:fillRef idx="3">
            <a:schemeClr val="accent1"/>
          </a:fillRef>
          <a:effectRef idx="2">
            <a:schemeClr val="accent1"/>
          </a:effectRef>
          <a:fontRef idx="minor">
            <a:schemeClr val="lt1"/>
          </a:fontRef>
        </p:style>
        <p:txBody>
          <a:bodyPr anchor="ctr"/>
          <a:lstStyle/>
          <a:p>
            <a:pPr>
              <a:defRPr/>
            </a:pPr>
            <a:r>
              <a:rPr lang="es-CL" sz="2800" dirty="0"/>
              <a:t>EVALUANDOSE</a:t>
            </a:r>
          </a:p>
        </p:txBody>
      </p:sp>
      <p:sp>
        <p:nvSpPr>
          <p:cNvPr id="6" name="5 Rectángulo redondeado">
            <a:extLst>
              <a:ext uri="{FF2B5EF4-FFF2-40B4-BE49-F238E27FC236}">
                <a16:creationId xmlns:a16="http://schemas.microsoft.com/office/drawing/2014/main" id="{20FE78E2-FB6F-4B71-BE0E-72CE135A6A85}"/>
              </a:ext>
            </a:extLst>
          </p:cNvPr>
          <p:cNvSpPr/>
          <p:nvPr/>
        </p:nvSpPr>
        <p:spPr>
          <a:xfrm>
            <a:off x="5004048" y="3248980"/>
            <a:ext cx="3384376" cy="756084"/>
          </a:xfrm>
          <a:prstGeom prst="roundRect">
            <a:avLst/>
          </a:prstGeom>
          <a:solidFill>
            <a:schemeClr val="accent6">
              <a:lumMod val="50000"/>
            </a:schemeClr>
          </a:solidFill>
          <a:scene3d>
            <a:camera prst="isometricOffAxis1Right"/>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defRPr/>
            </a:pPr>
            <a:r>
              <a:rPr lang="es-CL" dirty="0"/>
              <a:t>CAPACITACION PERTINENTE </a:t>
            </a:r>
          </a:p>
          <a:p>
            <a:pPr>
              <a:defRPr/>
            </a:pPr>
            <a:r>
              <a:rPr lang="es-CL" dirty="0"/>
              <a:t>25%</a:t>
            </a:r>
          </a:p>
        </p:txBody>
      </p:sp>
      <p:sp>
        <p:nvSpPr>
          <p:cNvPr id="7" name="6 Rectángulo redondeado">
            <a:extLst>
              <a:ext uri="{FF2B5EF4-FFF2-40B4-BE49-F238E27FC236}">
                <a16:creationId xmlns:a16="http://schemas.microsoft.com/office/drawing/2014/main" id="{3787D6B1-2F7B-44B3-B305-616B56EB99C1}"/>
              </a:ext>
            </a:extLst>
          </p:cNvPr>
          <p:cNvSpPr/>
          <p:nvPr/>
        </p:nvSpPr>
        <p:spPr>
          <a:xfrm>
            <a:off x="5156448" y="4119364"/>
            <a:ext cx="3384376" cy="643880"/>
          </a:xfrm>
          <a:prstGeom prst="roundRect">
            <a:avLst/>
          </a:prstGeom>
          <a:solidFill>
            <a:schemeClr val="accent6">
              <a:lumMod val="50000"/>
            </a:schemeClr>
          </a:solidFill>
          <a:scene3d>
            <a:camera prst="isometricOffAxis1Right"/>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EVALUACION DE DESEMPEÑO</a:t>
            </a:r>
          </a:p>
          <a:p>
            <a:pPr>
              <a:defRPr/>
            </a:pPr>
            <a:r>
              <a:rPr lang="es-MX" dirty="0"/>
              <a:t>25%</a:t>
            </a:r>
          </a:p>
        </p:txBody>
      </p:sp>
      <p:sp>
        <p:nvSpPr>
          <p:cNvPr id="8" name="7 Rectángulo redondeado">
            <a:extLst>
              <a:ext uri="{FF2B5EF4-FFF2-40B4-BE49-F238E27FC236}">
                <a16:creationId xmlns:a16="http://schemas.microsoft.com/office/drawing/2014/main" id="{3DB92EEA-323E-483D-AD48-2ADE5D6C65F0}"/>
              </a:ext>
            </a:extLst>
          </p:cNvPr>
          <p:cNvSpPr/>
          <p:nvPr/>
        </p:nvSpPr>
        <p:spPr>
          <a:xfrm>
            <a:off x="5156448" y="4915644"/>
            <a:ext cx="3384376" cy="643880"/>
          </a:xfrm>
          <a:prstGeom prst="roundRect">
            <a:avLst/>
          </a:prstGeom>
          <a:solidFill>
            <a:schemeClr val="accent6">
              <a:lumMod val="50000"/>
            </a:schemeClr>
          </a:solidFill>
          <a:scene3d>
            <a:camera prst="isometricOffAxis1Right"/>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EXPERIENCIA CALIFICADA </a:t>
            </a:r>
          </a:p>
          <a:p>
            <a:pPr>
              <a:defRPr/>
            </a:pPr>
            <a:r>
              <a:rPr lang="es-MX" dirty="0"/>
              <a:t>25%</a:t>
            </a:r>
          </a:p>
        </p:txBody>
      </p:sp>
      <p:sp>
        <p:nvSpPr>
          <p:cNvPr id="9" name="8 Rectángulo redondeado">
            <a:extLst>
              <a:ext uri="{FF2B5EF4-FFF2-40B4-BE49-F238E27FC236}">
                <a16:creationId xmlns:a16="http://schemas.microsoft.com/office/drawing/2014/main" id="{5A1D4A90-1985-414A-B413-3D6583CEE5A7}"/>
              </a:ext>
            </a:extLst>
          </p:cNvPr>
          <p:cNvSpPr/>
          <p:nvPr/>
        </p:nvSpPr>
        <p:spPr>
          <a:xfrm>
            <a:off x="5156448" y="5733256"/>
            <a:ext cx="3384376" cy="643880"/>
          </a:xfrm>
          <a:prstGeom prst="roundRect">
            <a:avLst/>
          </a:prstGeom>
          <a:solidFill>
            <a:schemeClr val="accent6">
              <a:lumMod val="50000"/>
            </a:schemeClr>
          </a:solidFill>
          <a:scene3d>
            <a:camera prst="isometricOffAxis1Right"/>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APTITUD PARA EL CARGO</a:t>
            </a:r>
          </a:p>
          <a:p>
            <a:pPr>
              <a:defRPr/>
            </a:pPr>
            <a:r>
              <a:rPr lang="es-MX" dirty="0"/>
              <a:t>25%</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ppt_x"/>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2 Rectángulo">
            <a:extLst>
              <a:ext uri="{FF2B5EF4-FFF2-40B4-BE49-F238E27FC236}">
                <a16:creationId xmlns:a16="http://schemas.microsoft.com/office/drawing/2014/main" id="{5D4E19EC-C9CA-4F39-A80F-14240B619D0E}"/>
              </a:ext>
            </a:extLst>
          </p:cNvPr>
          <p:cNvSpPr/>
          <p:nvPr/>
        </p:nvSpPr>
        <p:spPr>
          <a:xfrm>
            <a:off x="899592" y="404664"/>
            <a:ext cx="7200800" cy="1440160"/>
          </a:xfrm>
          <a:prstGeom prst="rect">
            <a:avLst/>
          </a:prstGeom>
          <a:solidFill>
            <a:schemeClr val="accent6">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r>
              <a:rPr lang="es-MX" sz="3200" b="1" dirty="0"/>
              <a:t>SE DEBERAN REALIZAR BASES PARA EL CONCURSO.</a:t>
            </a:r>
            <a:endParaRPr lang="es-CL" sz="3200" b="1" dirty="0"/>
          </a:p>
        </p:txBody>
      </p:sp>
      <p:sp>
        <p:nvSpPr>
          <p:cNvPr id="9" name="8 Rectángulo">
            <a:extLst>
              <a:ext uri="{FF2B5EF4-FFF2-40B4-BE49-F238E27FC236}">
                <a16:creationId xmlns:a16="http://schemas.microsoft.com/office/drawing/2014/main" id="{E22D7255-807D-4E28-AC3A-AAC1C8BA9292}"/>
              </a:ext>
            </a:extLst>
          </p:cNvPr>
          <p:cNvSpPr/>
          <p:nvPr/>
        </p:nvSpPr>
        <p:spPr>
          <a:xfrm>
            <a:off x="899592" y="2564904"/>
            <a:ext cx="7200800" cy="2376264"/>
          </a:xfrm>
          <a:prstGeom prst="rect">
            <a:avLst/>
          </a:prstGeom>
          <a:solidFill>
            <a:schemeClr val="accent6">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r>
              <a:rPr lang="es-MX" sz="3200" b="1" dirty="0"/>
              <a:t>EXISTIRA UN COMITÉ DE SELECCIÓN</a:t>
            </a:r>
          </a:p>
          <a:p>
            <a:pPr>
              <a:defRPr/>
            </a:pPr>
            <a:r>
              <a:rPr lang="es-MX" sz="3200" b="1" dirty="0"/>
              <a:t>JUNTA CALIFICADORA CENTRAL</a:t>
            </a:r>
          </a:p>
          <a:p>
            <a:pPr>
              <a:defRPr/>
            </a:pPr>
            <a:r>
              <a:rPr lang="es-MX" sz="3200" b="1" dirty="0"/>
              <a:t>REPRESENTANTE DE PROFESIONALES, CON DERECHO A VOZ.</a:t>
            </a:r>
            <a:endParaRPr lang="es-CL"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54C0381-ADB1-4AEC-9192-7984787DC441}"/>
              </a:ext>
            </a:extLst>
          </p:cNvPr>
          <p:cNvSpPr>
            <a:spLocks noGrp="1" noChangeArrowheads="1"/>
          </p:cNvSpPr>
          <p:nvPr>
            <p:ph type="ctrTitle"/>
          </p:nvPr>
        </p:nvSpPr>
        <p:spPr>
          <a:xfrm>
            <a:off x="214313" y="765175"/>
            <a:ext cx="6878637" cy="2071688"/>
          </a:xfrm>
        </p:spPr>
        <p:txBody>
          <a:bodyPr>
            <a:noAutofit/>
          </a:bodyPr>
          <a:lstStyle/>
          <a:p>
            <a:pPr eaLnBrk="1" hangingPunct="1">
              <a:defRPr/>
            </a:pPr>
            <a:r>
              <a:rPr lang="es-ES_tradnl" sz="6600" dirty="0">
                <a:solidFill>
                  <a:schemeClr val="bg1"/>
                </a:solidFill>
                <a:effectLst>
                  <a:outerShdw blurRad="38100" dist="38100" dir="2700000" algn="tl">
                    <a:srgbClr val="000000"/>
                  </a:outerShdw>
                </a:effectLst>
                <a:latin typeface="Bookman Old Style" pitchFamily="18" charset="0"/>
              </a:rPr>
              <a:t>LEY Nº 20.209</a:t>
            </a:r>
            <a:br>
              <a:rPr lang="es-ES_tradnl" sz="6600" dirty="0">
                <a:solidFill>
                  <a:schemeClr val="bg1"/>
                </a:solidFill>
                <a:effectLst>
                  <a:outerShdw blurRad="38100" dist="38100" dir="2700000" algn="tl">
                    <a:srgbClr val="000000"/>
                  </a:outerShdw>
                </a:effectLst>
                <a:latin typeface="Bookman Old Style" pitchFamily="18" charset="0"/>
              </a:rPr>
            </a:br>
            <a:r>
              <a:rPr lang="es-ES_tradnl" sz="3200" dirty="0">
                <a:solidFill>
                  <a:schemeClr val="bg1"/>
                </a:solidFill>
                <a:effectLst>
                  <a:outerShdw blurRad="38100" dist="38100" dir="2700000" algn="tl">
                    <a:srgbClr val="000000"/>
                  </a:outerShdw>
                </a:effectLst>
                <a:latin typeface="Bookman Old Style" pitchFamily="18" charset="0"/>
              </a:rPr>
              <a:t>PUBLICADA 30.07.2007</a:t>
            </a:r>
            <a:endParaRPr lang="es-ES_tradnl" sz="6600" dirty="0">
              <a:solidFill>
                <a:schemeClr val="bg1"/>
              </a:solidFill>
              <a:latin typeface="Bookman Old Style" pitchFamily="18" charset="0"/>
            </a:endParaRPr>
          </a:p>
        </p:txBody>
      </p:sp>
      <p:sp>
        <p:nvSpPr>
          <p:cNvPr id="83971" name="Rectangle 3">
            <a:extLst>
              <a:ext uri="{FF2B5EF4-FFF2-40B4-BE49-F238E27FC236}">
                <a16:creationId xmlns:a16="http://schemas.microsoft.com/office/drawing/2014/main" id="{C7C2223D-6D4E-4E1B-862A-F48C34AA8078}"/>
              </a:ext>
            </a:extLst>
          </p:cNvPr>
          <p:cNvSpPr>
            <a:spLocks noGrp="1" noChangeArrowheads="1"/>
          </p:cNvSpPr>
          <p:nvPr>
            <p:ph type="subTitle" idx="1"/>
          </p:nvPr>
        </p:nvSpPr>
        <p:spPr bwMode="auto">
          <a:xfrm>
            <a:off x="468313" y="3213100"/>
            <a:ext cx="6408737" cy="120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spcBef>
                <a:spcPct val="50000"/>
              </a:spcBef>
              <a:buFontTx/>
              <a:buChar char="•"/>
            </a:pPr>
            <a:r>
              <a:rPr lang="es-ES_tradnl" altLang="es-CL" sz="2400">
                <a:solidFill>
                  <a:schemeClr val="bg1"/>
                </a:solidFill>
                <a:latin typeface="Bookman Old Style" panose="02050604050505020204" pitchFamily="18" charset="0"/>
              </a:rPr>
              <a:t>Otorga Asignaciones especiales Modificación de la Carrera Funcionaria de Funcionarios del Sistema Nacional de Servicios de Salud.</a:t>
            </a:r>
            <a:endParaRPr lang="es-ES_tradnl" altLang="es-CL" sz="2400" b="1" i="1">
              <a:solidFill>
                <a:schemeClr val="bg1"/>
              </a:solidFill>
              <a:latin typeface="Bookman Old Style" panose="02050604050505020204" pitchFamily="18" charset="0"/>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Arc 17">
            <a:extLst>
              <a:ext uri="{FF2B5EF4-FFF2-40B4-BE49-F238E27FC236}">
                <a16:creationId xmlns:a16="http://schemas.microsoft.com/office/drawing/2014/main" id="{3A955C38-51AD-443C-87AC-EA4C6B92DD34}"/>
              </a:ext>
            </a:extLst>
          </p:cNvPr>
          <p:cNvSpPr>
            <a:spLocks/>
          </p:cNvSpPr>
          <p:nvPr/>
        </p:nvSpPr>
        <p:spPr bwMode="auto">
          <a:xfrm>
            <a:off x="3144838" y="4410075"/>
            <a:ext cx="284162" cy="533400"/>
          </a:xfrm>
          <a:custGeom>
            <a:avLst/>
            <a:gdLst>
              <a:gd name="T0" fmla="*/ 2147483646 w 22730"/>
              <a:gd name="T1" fmla="*/ 2147483646 h 43200"/>
              <a:gd name="T2" fmla="*/ 2147483646 w 22730"/>
              <a:gd name="T3" fmla="*/ 0 h 43200"/>
              <a:gd name="T4" fmla="*/ 2147483646 w 22730"/>
              <a:gd name="T5" fmla="*/ 2147483646 h 43200"/>
              <a:gd name="T6" fmla="*/ 0 60000 65536"/>
              <a:gd name="T7" fmla="*/ 0 60000 65536"/>
              <a:gd name="T8" fmla="*/ 0 60000 65536"/>
              <a:gd name="T9" fmla="*/ 0 w 22730"/>
              <a:gd name="T10" fmla="*/ 0 h 43200"/>
              <a:gd name="T11" fmla="*/ 22730 w 22730"/>
              <a:gd name="T12" fmla="*/ 43200 h 43200"/>
            </a:gdLst>
            <a:ahLst/>
            <a:cxnLst>
              <a:cxn ang="T6">
                <a:pos x="T0" y="T1"/>
              </a:cxn>
              <a:cxn ang="T7">
                <a:pos x="T2" y="T3"/>
              </a:cxn>
              <a:cxn ang="T8">
                <a:pos x="T4" y="T5"/>
              </a:cxn>
            </a:cxnLst>
            <a:rect l="T9" t="T10" r="T11" b="T12"/>
            <a:pathLst>
              <a:path w="22730" h="43200" fill="none" extrusionOk="0">
                <a:moveTo>
                  <a:pt x="22730" y="43170"/>
                </a:moveTo>
                <a:cubicBezTo>
                  <a:pt x="22353" y="43190"/>
                  <a:pt x="21976" y="43199"/>
                  <a:pt x="21600" y="43200"/>
                </a:cubicBezTo>
                <a:cubicBezTo>
                  <a:pt x="9670" y="43200"/>
                  <a:pt x="0" y="33529"/>
                  <a:pt x="0" y="21600"/>
                </a:cubicBezTo>
                <a:cubicBezTo>
                  <a:pt x="-1" y="9670"/>
                  <a:pt x="9670" y="0"/>
                  <a:pt x="21599" y="0"/>
                </a:cubicBezTo>
              </a:path>
              <a:path w="22730" h="43200" stroke="0" extrusionOk="0">
                <a:moveTo>
                  <a:pt x="22730" y="43170"/>
                </a:moveTo>
                <a:cubicBezTo>
                  <a:pt x="22353" y="43190"/>
                  <a:pt x="21976" y="43199"/>
                  <a:pt x="21600" y="43200"/>
                </a:cubicBezTo>
                <a:cubicBezTo>
                  <a:pt x="9670" y="43200"/>
                  <a:pt x="0" y="33529"/>
                  <a:pt x="0" y="21600"/>
                </a:cubicBezTo>
                <a:cubicBezTo>
                  <a:pt x="-1" y="9670"/>
                  <a:pt x="9670" y="0"/>
                  <a:pt x="21599" y="0"/>
                </a:cubicBezTo>
                <a:lnTo>
                  <a:pt x="21600" y="21600"/>
                </a:lnTo>
                <a:lnTo>
                  <a:pt x="22730" y="43170"/>
                </a:lnTo>
                <a:close/>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s-CL"/>
          </a:p>
        </p:txBody>
      </p:sp>
      <p:sp>
        <p:nvSpPr>
          <p:cNvPr id="84995" name="Rectangle 29">
            <a:extLst>
              <a:ext uri="{FF2B5EF4-FFF2-40B4-BE49-F238E27FC236}">
                <a16:creationId xmlns:a16="http://schemas.microsoft.com/office/drawing/2014/main" id="{04A47FD0-5A2E-4A35-B87B-130EF8F93060}"/>
              </a:ext>
            </a:extLst>
          </p:cNvPr>
          <p:cNvSpPr>
            <a:spLocks noChangeArrowheads="1"/>
          </p:cNvSpPr>
          <p:nvPr/>
        </p:nvSpPr>
        <p:spPr bwMode="auto">
          <a:xfrm>
            <a:off x="3055938" y="2800350"/>
            <a:ext cx="5326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eaLnBrk="1" hangingPunct="1">
              <a:spcBef>
                <a:spcPct val="50000"/>
              </a:spcBef>
              <a:buFontTx/>
              <a:buNone/>
            </a:pPr>
            <a:endParaRPr lang="es-ES" altLang="es-CL" sz="1800">
              <a:solidFill>
                <a:schemeClr val="tx1"/>
              </a:solidFill>
              <a:latin typeface="Arial" panose="020B0604020202020204" pitchFamily="34" charset="0"/>
            </a:endParaRPr>
          </a:p>
        </p:txBody>
      </p:sp>
      <p:sp>
        <p:nvSpPr>
          <p:cNvPr id="9" name="8 Rectángulo redondeado">
            <a:extLst>
              <a:ext uri="{FF2B5EF4-FFF2-40B4-BE49-F238E27FC236}">
                <a16:creationId xmlns:a16="http://schemas.microsoft.com/office/drawing/2014/main" id="{5224C9B9-5160-43A4-B87D-A929C8B7C549}"/>
              </a:ext>
            </a:extLst>
          </p:cNvPr>
          <p:cNvSpPr/>
          <p:nvPr/>
        </p:nvSpPr>
        <p:spPr>
          <a:xfrm>
            <a:off x="2945304" y="1663836"/>
            <a:ext cx="3371378" cy="2273027"/>
          </a:xfrm>
          <a:prstGeom prst="roundRect">
            <a:avLst/>
          </a:prstGeom>
          <a:solidFill>
            <a:schemeClr val="accent3">
              <a:lumMod val="20000"/>
              <a:lumOff val="80000"/>
            </a:schemeClr>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sz="3000" b="1" dirty="0">
                <a:solidFill>
                  <a:schemeClr val="tx2">
                    <a:lumMod val="75000"/>
                  </a:schemeClr>
                </a:solidFill>
              </a:rPr>
              <a:t>BONIFICACION DE DISPONIBILIDAD</a:t>
            </a:r>
            <a:endParaRPr lang="es-CL" sz="3000" b="1" dirty="0">
              <a:solidFill>
                <a:schemeClr val="tx2">
                  <a:lumMod val="75000"/>
                </a:schemeClr>
              </a:solidFill>
            </a:endParaRPr>
          </a:p>
        </p:txBody>
      </p:sp>
      <p:sp>
        <p:nvSpPr>
          <p:cNvPr id="10" name="9 Rectángulo redondeado">
            <a:extLst>
              <a:ext uri="{FF2B5EF4-FFF2-40B4-BE49-F238E27FC236}">
                <a16:creationId xmlns:a16="http://schemas.microsoft.com/office/drawing/2014/main" id="{428CD921-34E8-4625-A12C-25F910A2BB06}"/>
              </a:ext>
            </a:extLst>
          </p:cNvPr>
          <p:cNvSpPr/>
          <p:nvPr/>
        </p:nvSpPr>
        <p:spPr>
          <a:xfrm>
            <a:off x="3144838" y="-1"/>
            <a:ext cx="3260742" cy="1556791"/>
          </a:xfrm>
          <a:prstGeom prst="roundRect">
            <a:avLst/>
          </a:prstGeom>
          <a:solidFill>
            <a:schemeClr val="tx2"/>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PLANTA DE PROFESIONALES, TECNICOS, ADMINISTRATIVOS Y AUXILIARES</a:t>
            </a:r>
            <a:endParaRPr lang="es-CL" dirty="0"/>
          </a:p>
        </p:txBody>
      </p:sp>
      <p:sp>
        <p:nvSpPr>
          <p:cNvPr id="11" name="10 Rectángulo redondeado">
            <a:extLst>
              <a:ext uri="{FF2B5EF4-FFF2-40B4-BE49-F238E27FC236}">
                <a16:creationId xmlns:a16="http://schemas.microsoft.com/office/drawing/2014/main" id="{CED0203B-581F-4FC1-8D2B-56216737E52C}"/>
              </a:ext>
            </a:extLst>
          </p:cNvPr>
          <p:cNvSpPr/>
          <p:nvPr/>
        </p:nvSpPr>
        <p:spPr>
          <a:xfrm>
            <a:off x="6316682" y="912911"/>
            <a:ext cx="2827319" cy="2108448"/>
          </a:xfrm>
          <a:prstGeom prst="roundRect">
            <a:avLst/>
          </a:prstGeom>
          <a:solidFill>
            <a:schemeClr val="tx2"/>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QUE LABOREN EN PUESTOS DE TRABAJO QUE REQUIERAN DISPONIBILIDAD FUERA DE LA JORNADA ORDINARIA DE TRABAJO</a:t>
            </a:r>
            <a:endParaRPr lang="es-CL" dirty="0"/>
          </a:p>
        </p:txBody>
      </p:sp>
      <p:sp>
        <p:nvSpPr>
          <p:cNvPr id="12" name="11 Rectángulo redondeado">
            <a:extLst>
              <a:ext uri="{FF2B5EF4-FFF2-40B4-BE49-F238E27FC236}">
                <a16:creationId xmlns:a16="http://schemas.microsoft.com/office/drawing/2014/main" id="{263A864D-FA8A-4063-A9DC-97B02D897566}"/>
              </a:ext>
            </a:extLst>
          </p:cNvPr>
          <p:cNvSpPr/>
          <p:nvPr/>
        </p:nvSpPr>
        <p:spPr>
          <a:xfrm>
            <a:off x="6405580" y="0"/>
            <a:ext cx="2448828" cy="1155973"/>
          </a:xfrm>
          <a:prstGeom prst="roundRect">
            <a:avLst/>
          </a:prstGeom>
          <a:solidFill>
            <a:schemeClr val="tx2"/>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SOLO PARA ESTABLECIMIENTOS DE BAJA  COMPLEJIDAD</a:t>
            </a:r>
            <a:endParaRPr lang="es-CL" dirty="0"/>
          </a:p>
        </p:txBody>
      </p:sp>
      <p:sp>
        <p:nvSpPr>
          <p:cNvPr id="13" name="12 Rectángulo redondeado">
            <a:extLst>
              <a:ext uri="{FF2B5EF4-FFF2-40B4-BE49-F238E27FC236}">
                <a16:creationId xmlns:a16="http://schemas.microsoft.com/office/drawing/2014/main" id="{DC47068B-70A3-4402-AF50-48B94F4B26D9}"/>
              </a:ext>
            </a:extLst>
          </p:cNvPr>
          <p:cNvSpPr/>
          <p:nvPr/>
        </p:nvSpPr>
        <p:spPr>
          <a:xfrm>
            <a:off x="6316680" y="3021359"/>
            <a:ext cx="2827319" cy="1678061"/>
          </a:xfrm>
          <a:prstGeom prst="roundRect">
            <a:avLst/>
          </a:prstGeom>
          <a:solidFill>
            <a:schemeClr val="tx2"/>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DEBERAN SER DESIGNADOS MEDIANTE RESOLUCION DEL DIRECTOR DEL ESTABLECIMIENTO</a:t>
            </a:r>
            <a:endParaRPr lang="es-CL" dirty="0"/>
          </a:p>
        </p:txBody>
      </p:sp>
      <p:sp>
        <p:nvSpPr>
          <p:cNvPr id="14" name="13 Rectángulo redondeado">
            <a:extLst>
              <a:ext uri="{FF2B5EF4-FFF2-40B4-BE49-F238E27FC236}">
                <a16:creationId xmlns:a16="http://schemas.microsoft.com/office/drawing/2014/main" id="{ACA859E3-B108-4C00-99B9-D956B5141189}"/>
              </a:ext>
            </a:extLst>
          </p:cNvPr>
          <p:cNvSpPr/>
          <p:nvPr/>
        </p:nvSpPr>
        <p:spPr>
          <a:xfrm>
            <a:off x="4382476" y="4769421"/>
            <a:ext cx="2827319" cy="1033835"/>
          </a:xfrm>
          <a:prstGeom prst="roundRect">
            <a:avLst/>
          </a:prstGeom>
          <a:solidFill>
            <a:schemeClr val="tx2"/>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DEBERAN CONCURRIR CUANDO SE LES REQUIERA</a:t>
            </a:r>
            <a:endParaRPr lang="es-CL" dirty="0"/>
          </a:p>
        </p:txBody>
      </p:sp>
      <p:sp>
        <p:nvSpPr>
          <p:cNvPr id="15" name="14 Rectángulo redondeado">
            <a:extLst>
              <a:ext uri="{FF2B5EF4-FFF2-40B4-BE49-F238E27FC236}">
                <a16:creationId xmlns:a16="http://schemas.microsoft.com/office/drawing/2014/main" id="{510D855B-8033-487B-8C2F-728EACD757A4}"/>
              </a:ext>
            </a:extLst>
          </p:cNvPr>
          <p:cNvSpPr/>
          <p:nvPr/>
        </p:nvSpPr>
        <p:spPr>
          <a:xfrm>
            <a:off x="5444911" y="5104432"/>
            <a:ext cx="3699090" cy="1049238"/>
          </a:xfrm>
          <a:prstGeom prst="roundRect">
            <a:avLst>
              <a:gd name="adj" fmla="val 50000"/>
            </a:avLst>
          </a:prstGeom>
          <a:solidFill>
            <a:schemeClr val="tx2"/>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SE CANCELARA EN LOS MESES DE MARZO, JUNIO, SEPTIEMBRE Y DICIEMBRE DE CADA AÑO.</a:t>
            </a:r>
            <a:endParaRPr lang="es-CL" dirty="0"/>
          </a:p>
        </p:txBody>
      </p:sp>
      <p:sp>
        <p:nvSpPr>
          <p:cNvPr id="17" name="16 Rectángulo redondeado">
            <a:extLst>
              <a:ext uri="{FF2B5EF4-FFF2-40B4-BE49-F238E27FC236}">
                <a16:creationId xmlns:a16="http://schemas.microsoft.com/office/drawing/2014/main" id="{87DA704B-30F7-42AD-9189-B94EC5D36D54}"/>
              </a:ext>
            </a:extLst>
          </p:cNvPr>
          <p:cNvSpPr/>
          <p:nvPr/>
        </p:nvSpPr>
        <p:spPr>
          <a:xfrm>
            <a:off x="1041492" y="4302635"/>
            <a:ext cx="5364088" cy="983704"/>
          </a:xfrm>
          <a:prstGeom prst="roundRect">
            <a:avLst/>
          </a:prstGeom>
          <a:solidFill>
            <a:schemeClr val="tx2"/>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SE PAGARA PROPORCIONALMENTE DE ACUERDO A LO TRABAJADO EN EL TRIMESTRE.  </a:t>
            </a:r>
          </a:p>
        </p:txBody>
      </p:sp>
      <p:sp>
        <p:nvSpPr>
          <p:cNvPr id="19" name="18 Rectángulo redondeado">
            <a:extLst>
              <a:ext uri="{FF2B5EF4-FFF2-40B4-BE49-F238E27FC236}">
                <a16:creationId xmlns:a16="http://schemas.microsoft.com/office/drawing/2014/main" id="{5BA4474C-2905-4A71-B833-2F2F14EC7099}"/>
              </a:ext>
            </a:extLst>
          </p:cNvPr>
          <p:cNvSpPr/>
          <p:nvPr/>
        </p:nvSpPr>
        <p:spPr>
          <a:xfrm>
            <a:off x="1" y="2323156"/>
            <a:ext cx="3055938" cy="2781276"/>
          </a:xfrm>
          <a:prstGeom prst="roundRect">
            <a:avLst/>
          </a:prstGeom>
          <a:solidFill>
            <a:schemeClr val="tx2"/>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5  CUPOS  PARA PROFESIONALES Y 3 PARA TECNICOS, ADMINISTRATIVOS Y AUXILIARES EN SU CONJUNTO.</a:t>
            </a:r>
          </a:p>
        </p:txBody>
      </p:sp>
      <p:sp>
        <p:nvSpPr>
          <p:cNvPr id="21" name="20 Rectángulo redondeado">
            <a:extLst>
              <a:ext uri="{FF2B5EF4-FFF2-40B4-BE49-F238E27FC236}">
                <a16:creationId xmlns:a16="http://schemas.microsoft.com/office/drawing/2014/main" id="{1318B7D3-F8A9-4FB2-977E-382D54494FBB}"/>
              </a:ext>
            </a:extLst>
          </p:cNvPr>
          <p:cNvSpPr/>
          <p:nvPr/>
        </p:nvSpPr>
        <p:spPr>
          <a:xfrm>
            <a:off x="88901" y="-5605"/>
            <a:ext cx="3055937" cy="2323156"/>
          </a:xfrm>
          <a:prstGeom prst="roundRect">
            <a:avLst/>
          </a:prstGeom>
          <a:solidFill>
            <a:schemeClr val="tx2"/>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dirty="0"/>
              <a:t>EL DIRECTOR DEL SERVICIO PODRA REASIGNAR LOS CUPOS ENTRE ESTABLECIMIENTOS DE ACUERDO A LAS PLANTAS.</a:t>
            </a:r>
          </a:p>
        </p:txBody>
      </p:sp>
      <p:sp>
        <p:nvSpPr>
          <p:cNvPr id="2" name="Rectángulo 1">
            <a:extLst>
              <a:ext uri="{FF2B5EF4-FFF2-40B4-BE49-F238E27FC236}">
                <a16:creationId xmlns:a16="http://schemas.microsoft.com/office/drawing/2014/main" id="{35FFC726-C89F-472D-8BBC-1A0B7BA85BF9}"/>
              </a:ext>
            </a:extLst>
          </p:cNvPr>
          <p:cNvSpPr/>
          <p:nvPr/>
        </p:nvSpPr>
        <p:spPr>
          <a:xfrm>
            <a:off x="1908175" y="3808413"/>
            <a:ext cx="5759450" cy="2017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a:t>MONTOS TRIMESTRALES A PAGAR AÑO 2019</a:t>
            </a:r>
          </a:p>
          <a:p>
            <a:pPr algn="ctr">
              <a:defRPr/>
            </a:pPr>
            <a:endParaRPr lang="es-CL" dirty="0"/>
          </a:p>
          <a:p>
            <a:pPr>
              <a:defRPr/>
            </a:pPr>
            <a:r>
              <a:rPr lang="es-CL" dirty="0"/>
              <a:t>PROFESIONALES:	113,030 </a:t>
            </a:r>
          </a:p>
          <a:p>
            <a:pPr>
              <a:defRPr/>
            </a:pPr>
            <a:r>
              <a:rPr lang="es-CL" dirty="0"/>
              <a:t>TEC, ADM, AUX: 	  56,517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ox(in)">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ox(in)">
                                      <p:cBhvr>
                                        <p:cTn id="32" dur="500"/>
                                        <p:tgtEl>
                                          <p:spTgt spid="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ox(in)">
                                      <p:cBhvr>
                                        <p:cTn id="37" dur="500"/>
                                        <p:tgtEl>
                                          <p:spTgt spid="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ox(in)">
                                      <p:cBhvr>
                                        <p:cTn id="42" dur="500"/>
                                        <p:tgtEl>
                                          <p:spTgt spid="1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ox(in)">
                                      <p:cBhvr>
                                        <p:cTn id="47" dur="500"/>
                                        <p:tgtEl>
                                          <p:spTgt spid="1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ox(in)">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heel(1)">
                                      <p:cBhvr>
                                        <p:cTn id="5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Arc 17">
            <a:extLst>
              <a:ext uri="{FF2B5EF4-FFF2-40B4-BE49-F238E27FC236}">
                <a16:creationId xmlns:a16="http://schemas.microsoft.com/office/drawing/2014/main" id="{99CBD983-A757-40E9-833B-BC5BFF6546FF}"/>
              </a:ext>
            </a:extLst>
          </p:cNvPr>
          <p:cNvSpPr>
            <a:spLocks/>
          </p:cNvSpPr>
          <p:nvPr/>
        </p:nvSpPr>
        <p:spPr bwMode="auto">
          <a:xfrm>
            <a:off x="3144838" y="4410075"/>
            <a:ext cx="284162" cy="533400"/>
          </a:xfrm>
          <a:custGeom>
            <a:avLst/>
            <a:gdLst>
              <a:gd name="T0" fmla="*/ 2147483646 w 22730"/>
              <a:gd name="T1" fmla="*/ 2147483646 h 43200"/>
              <a:gd name="T2" fmla="*/ 2147483646 w 22730"/>
              <a:gd name="T3" fmla="*/ 0 h 43200"/>
              <a:gd name="T4" fmla="*/ 2147483646 w 22730"/>
              <a:gd name="T5" fmla="*/ 2147483646 h 43200"/>
              <a:gd name="T6" fmla="*/ 0 60000 65536"/>
              <a:gd name="T7" fmla="*/ 0 60000 65536"/>
              <a:gd name="T8" fmla="*/ 0 60000 65536"/>
              <a:gd name="T9" fmla="*/ 0 w 22730"/>
              <a:gd name="T10" fmla="*/ 0 h 43200"/>
              <a:gd name="T11" fmla="*/ 22730 w 22730"/>
              <a:gd name="T12" fmla="*/ 43200 h 43200"/>
            </a:gdLst>
            <a:ahLst/>
            <a:cxnLst>
              <a:cxn ang="T6">
                <a:pos x="T0" y="T1"/>
              </a:cxn>
              <a:cxn ang="T7">
                <a:pos x="T2" y="T3"/>
              </a:cxn>
              <a:cxn ang="T8">
                <a:pos x="T4" y="T5"/>
              </a:cxn>
            </a:cxnLst>
            <a:rect l="T9" t="T10" r="T11" b="T12"/>
            <a:pathLst>
              <a:path w="22730" h="43200" fill="none" extrusionOk="0">
                <a:moveTo>
                  <a:pt x="22730" y="43170"/>
                </a:moveTo>
                <a:cubicBezTo>
                  <a:pt x="22353" y="43190"/>
                  <a:pt x="21976" y="43199"/>
                  <a:pt x="21600" y="43200"/>
                </a:cubicBezTo>
                <a:cubicBezTo>
                  <a:pt x="9670" y="43200"/>
                  <a:pt x="0" y="33529"/>
                  <a:pt x="0" y="21600"/>
                </a:cubicBezTo>
                <a:cubicBezTo>
                  <a:pt x="-1" y="9670"/>
                  <a:pt x="9670" y="0"/>
                  <a:pt x="21599" y="0"/>
                </a:cubicBezTo>
              </a:path>
              <a:path w="22730" h="43200" stroke="0" extrusionOk="0">
                <a:moveTo>
                  <a:pt x="22730" y="43170"/>
                </a:moveTo>
                <a:cubicBezTo>
                  <a:pt x="22353" y="43190"/>
                  <a:pt x="21976" y="43199"/>
                  <a:pt x="21600" y="43200"/>
                </a:cubicBezTo>
                <a:cubicBezTo>
                  <a:pt x="9670" y="43200"/>
                  <a:pt x="0" y="33529"/>
                  <a:pt x="0" y="21600"/>
                </a:cubicBezTo>
                <a:cubicBezTo>
                  <a:pt x="-1" y="9670"/>
                  <a:pt x="9670" y="0"/>
                  <a:pt x="21599" y="0"/>
                </a:cubicBezTo>
                <a:lnTo>
                  <a:pt x="21600" y="21600"/>
                </a:lnTo>
                <a:lnTo>
                  <a:pt x="22730" y="43170"/>
                </a:lnTo>
                <a:close/>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s-CL"/>
          </a:p>
        </p:txBody>
      </p:sp>
      <p:sp>
        <p:nvSpPr>
          <p:cNvPr id="86019" name="Rectangle 29">
            <a:extLst>
              <a:ext uri="{FF2B5EF4-FFF2-40B4-BE49-F238E27FC236}">
                <a16:creationId xmlns:a16="http://schemas.microsoft.com/office/drawing/2014/main" id="{3899931B-C866-4AE6-BA65-97AB965C05F5}"/>
              </a:ext>
            </a:extLst>
          </p:cNvPr>
          <p:cNvSpPr>
            <a:spLocks noChangeArrowheads="1"/>
          </p:cNvSpPr>
          <p:nvPr/>
        </p:nvSpPr>
        <p:spPr bwMode="auto">
          <a:xfrm>
            <a:off x="3055938" y="2800350"/>
            <a:ext cx="5326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eaLnBrk="1" hangingPunct="1">
              <a:spcBef>
                <a:spcPct val="50000"/>
              </a:spcBef>
              <a:buFontTx/>
              <a:buNone/>
            </a:pPr>
            <a:endParaRPr lang="es-ES" altLang="es-CL" sz="1800">
              <a:solidFill>
                <a:schemeClr val="tx1"/>
              </a:solidFill>
              <a:latin typeface="Arial" panose="020B0604020202020204" pitchFamily="34" charset="0"/>
            </a:endParaRPr>
          </a:p>
        </p:txBody>
      </p:sp>
      <p:sp>
        <p:nvSpPr>
          <p:cNvPr id="7" name="6 Rectángulo redondeado">
            <a:extLst>
              <a:ext uri="{FF2B5EF4-FFF2-40B4-BE49-F238E27FC236}">
                <a16:creationId xmlns:a16="http://schemas.microsoft.com/office/drawing/2014/main" id="{702CDE35-AC76-469B-A6D5-FD118FCBFA7A}"/>
              </a:ext>
            </a:extLst>
          </p:cNvPr>
          <p:cNvSpPr/>
          <p:nvPr/>
        </p:nvSpPr>
        <p:spPr>
          <a:xfrm>
            <a:off x="0" y="836712"/>
            <a:ext cx="4499992" cy="5328592"/>
          </a:xfrm>
          <a:prstGeom prst="roundRect">
            <a:avLst/>
          </a:prstGeom>
          <a:solidFill>
            <a:schemeClr val="accent6">
              <a:lumMod val="75000"/>
            </a:schemeClr>
          </a:solidFill>
          <a:ln>
            <a:noFill/>
          </a:ln>
          <a:effectLst>
            <a:outerShdw blurRad="127000" dist="38100" dir="2700000" algn="ctr">
              <a:srgbClr val="000000">
                <a:alpha val="45000"/>
              </a:srgbClr>
            </a:outerShdw>
          </a:effectLst>
          <a:scene3d>
            <a:camera prst="isometricRightUp"/>
            <a:lightRig rig="soft" dir="t">
              <a:rot lat="0" lon="0" rev="0"/>
            </a:lightRig>
          </a:scene3d>
          <a:sp3d prstMaterial="translucentPowder">
            <a:bevelT w="203200" h="50800"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sz="4400" b="1" dirty="0"/>
              <a:t>BONIFICACION DE CONDUCTORES DE AMBULANCIA Y DE EQUIPOS DE SALUD</a:t>
            </a:r>
            <a:endParaRPr lang="es-CL" sz="4400" b="1" dirty="0"/>
          </a:p>
        </p:txBody>
      </p:sp>
      <p:sp>
        <p:nvSpPr>
          <p:cNvPr id="9" name="8 Elipse">
            <a:extLst>
              <a:ext uri="{FF2B5EF4-FFF2-40B4-BE49-F238E27FC236}">
                <a16:creationId xmlns:a16="http://schemas.microsoft.com/office/drawing/2014/main" id="{DB0184F8-85EE-4668-8E3F-3CC736915B30}"/>
              </a:ext>
            </a:extLst>
          </p:cNvPr>
          <p:cNvSpPr/>
          <p:nvPr/>
        </p:nvSpPr>
        <p:spPr>
          <a:xfrm>
            <a:off x="4205288" y="260350"/>
            <a:ext cx="4398962" cy="1874838"/>
          </a:xfrm>
          <a:prstGeom prst="ellipse">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es-MX" sz="2400" dirty="0"/>
              <a:t>BONIFICACIÓN MENSUAL PARA LA PLANTA DE AUXILIARES (CONDUCTORES)</a:t>
            </a:r>
            <a:endParaRPr lang="es-CL" sz="2400" dirty="0"/>
          </a:p>
        </p:txBody>
      </p:sp>
      <p:sp>
        <p:nvSpPr>
          <p:cNvPr id="10" name="9 Elipse">
            <a:extLst>
              <a:ext uri="{FF2B5EF4-FFF2-40B4-BE49-F238E27FC236}">
                <a16:creationId xmlns:a16="http://schemas.microsoft.com/office/drawing/2014/main" id="{7D1C4560-181B-4989-A6D4-98E36E68468D}"/>
              </a:ext>
            </a:extLst>
          </p:cNvPr>
          <p:cNvSpPr/>
          <p:nvPr/>
        </p:nvSpPr>
        <p:spPr>
          <a:xfrm>
            <a:off x="3917504" y="2255416"/>
            <a:ext cx="4686944" cy="2349227"/>
          </a:xfrm>
          <a:prstGeom prst="ellipse">
            <a:avLst/>
          </a:prstGeom>
          <a:solidFill>
            <a:schemeClr val="accent6">
              <a:lumMod val="60000"/>
              <a:lumOff val="40000"/>
            </a:schemeClr>
          </a:solidFill>
          <a:scene3d>
            <a:camera prst="orthographicFront"/>
            <a:lightRig rig="threePt" dir="t"/>
          </a:scene3d>
          <a:sp3d>
            <a:bevelT w="139700" prst="cross"/>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QUE POSEAN LICENCIA DE ENSEÑANZA MEDIA O EQUIVALENTE</a:t>
            </a:r>
            <a:endParaRPr lang="es-CL"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1" name="10 Elipse">
            <a:extLst>
              <a:ext uri="{FF2B5EF4-FFF2-40B4-BE49-F238E27FC236}">
                <a16:creationId xmlns:a16="http://schemas.microsoft.com/office/drawing/2014/main" id="{AFB0F98D-5282-4EA8-842D-0E45720495CF}"/>
              </a:ext>
            </a:extLst>
          </p:cNvPr>
          <p:cNvSpPr/>
          <p:nvPr/>
        </p:nvSpPr>
        <p:spPr>
          <a:xfrm>
            <a:off x="3917504" y="4725144"/>
            <a:ext cx="4686944" cy="1872208"/>
          </a:xfrm>
          <a:prstGeom prst="ellipse">
            <a:avLst/>
          </a:prstGeom>
          <a:solidFill>
            <a:schemeClr val="accent6">
              <a:lumMod val="75000"/>
            </a:schemeClr>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sz="2800" b="1" dirty="0">
                <a:ln w="9525">
                  <a:solidFill>
                    <a:schemeClr val="bg1"/>
                  </a:solidFill>
                  <a:prstDash val="solid"/>
                </a:ln>
                <a:solidFill>
                  <a:schemeClr val="tx1"/>
                </a:solidFill>
                <a:effectLst>
                  <a:outerShdw blurRad="12700" dist="38100" dir="2700000" algn="tl" rotWithShape="0">
                    <a:schemeClr val="bg1">
                      <a:lumMod val="50000"/>
                    </a:schemeClr>
                  </a:outerShdw>
                </a:effectLst>
              </a:rPr>
              <a:t>CON LICENCIA DE CONDUCIR TIPO A2 o A3 </a:t>
            </a:r>
            <a:endParaRPr lang="es-CL" sz="2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Arc 17">
            <a:extLst>
              <a:ext uri="{FF2B5EF4-FFF2-40B4-BE49-F238E27FC236}">
                <a16:creationId xmlns:a16="http://schemas.microsoft.com/office/drawing/2014/main" id="{99AB490E-B628-4494-9952-E2710BAC0CAA}"/>
              </a:ext>
            </a:extLst>
          </p:cNvPr>
          <p:cNvSpPr>
            <a:spLocks/>
          </p:cNvSpPr>
          <p:nvPr/>
        </p:nvSpPr>
        <p:spPr bwMode="auto">
          <a:xfrm>
            <a:off x="3144838" y="4410075"/>
            <a:ext cx="284162" cy="533400"/>
          </a:xfrm>
          <a:custGeom>
            <a:avLst/>
            <a:gdLst>
              <a:gd name="T0" fmla="*/ 2147483646 w 22730"/>
              <a:gd name="T1" fmla="*/ 2147483646 h 43200"/>
              <a:gd name="T2" fmla="*/ 2147483646 w 22730"/>
              <a:gd name="T3" fmla="*/ 0 h 43200"/>
              <a:gd name="T4" fmla="*/ 2147483646 w 22730"/>
              <a:gd name="T5" fmla="*/ 2147483646 h 43200"/>
              <a:gd name="T6" fmla="*/ 0 60000 65536"/>
              <a:gd name="T7" fmla="*/ 0 60000 65536"/>
              <a:gd name="T8" fmla="*/ 0 60000 65536"/>
              <a:gd name="T9" fmla="*/ 0 w 22730"/>
              <a:gd name="T10" fmla="*/ 0 h 43200"/>
              <a:gd name="T11" fmla="*/ 22730 w 22730"/>
              <a:gd name="T12" fmla="*/ 43200 h 43200"/>
            </a:gdLst>
            <a:ahLst/>
            <a:cxnLst>
              <a:cxn ang="T6">
                <a:pos x="T0" y="T1"/>
              </a:cxn>
              <a:cxn ang="T7">
                <a:pos x="T2" y="T3"/>
              </a:cxn>
              <a:cxn ang="T8">
                <a:pos x="T4" y="T5"/>
              </a:cxn>
            </a:cxnLst>
            <a:rect l="T9" t="T10" r="T11" b="T12"/>
            <a:pathLst>
              <a:path w="22730" h="43200" fill="none" extrusionOk="0">
                <a:moveTo>
                  <a:pt x="22730" y="43170"/>
                </a:moveTo>
                <a:cubicBezTo>
                  <a:pt x="22353" y="43190"/>
                  <a:pt x="21976" y="43199"/>
                  <a:pt x="21600" y="43200"/>
                </a:cubicBezTo>
                <a:cubicBezTo>
                  <a:pt x="9670" y="43200"/>
                  <a:pt x="0" y="33529"/>
                  <a:pt x="0" y="21600"/>
                </a:cubicBezTo>
                <a:cubicBezTo>
                  <a:pt x="-1" y="9670"/>
                  <a:pt x="9670" y="0"/>
                  <a:pt x="21599" y="0"/>
                </a:cubicBezTo>
              </a:path>
              <a:path w="22730" h="43200" stroke="0" extrusionOk="0">
                <a:moveTo>
                  <a:pt x="22730" y="43170"/>
                </a:moveTo>
                <a:cubicBezTo>
                  <a:pt x="22353" y="43190"/>
                  <a:pt x="21976" y="43199"/>
                  <a:pt x="21600" y="43200"/>
                </a:cubicBezTo>
                <a:cubicBezTo>
                  <a:pt x="9670" y="43200"/>
                  <a:pt x="0" y="33529"/>
                  <a:pt x="0" y="21600"/>
                </a:cubicBezTo>
                <a:cubicBezTo>
                  <a:pt x="-1" y="9670"/>
                  <a:pt x="9670" y="0"/>
                  <a:pt x="21599" y="0"/>
                </a:cubicBezTo>
                <a:lnTo>
                  <a:pt x="21600" y="21600"/>
                </a:lnTo>
                <a:lnTo>
                  <a:pt x="22730" y="43170"/>
                </a:lnTo>
                <a:close/>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s-CL"/>
          </a:p>
        </p:txBody>
      </p:sp>
      <p:sp>
        <p:nvSpPr>
          <p:cNvPr id="87043" name="Rectangle 29">
            <a:extLst>
              <a:ext uri="{FF2B5EF4-FFF2-40B4-BE49-F238E27FC236}">
                <a16:creationId xmlns:a16="http://schemas.microsoft.com/office/drawing/2014/main" id="{13C1AB94-CB94-4AC8-88E7-BEF748EE46BD}"/>
              </a:ext>
            </a:extLst>
          </p:cNvPr>
          <p:cNvSpPr>
            <a:spLocks noChangeArrowheads="1"/>
          </p:cNvSpPr>
          <p:nvPr/>
        </p:nvSpPr>
        <p:spPr bwMode="auto">
          <a:xfrm>
            <a:off x="3055938" y="2800350"/>
            <a:ext cx="5326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eaLnBrk="1" hangingPunct="1">
              <a:spcBef>
                <a:spcPct val="50000"/>
              </a:spcBef>
              <a:buFontTx/>
              <a:buNone/>
            </a:pPr>
            <a:endParaRPr lang="es-ES" altLang="es-CL" sz="1800">
              <a:solidFill>
                <a:schemeClr val="tx1"/>
              </a:solidFill>
              <a:latin typeface="Arial" panose="020B0604020202020204" pitchFamily="34" charset="0"/>
            </a:endParaRPr>
          </a:p>
        </p:txBody>
      </p:sp>
      <p:sp>
        <p:nvSpPr>
          <p:cNvPr id="9" name="8 Elipse">
            <a:extLst>
              <a:ext uri="{FF2B5EF4-FFF2-40B4-BE49-F238E27FC236}">
                <a16:creationId xmlns:a16="http://schemas.microsoft.com/office/drawing/2014/main" id="{725660B2-5B57-45D4-8EB7-21536F9C789C}"/>
              </a:ext>
            </a:extLst>
          </p:cNvPr>
          <p:cNvSpPr/>
          <p:nvPr/>
        </p:nvSpPr>
        <p:spPr>
          <a:xfrm>
            <a:off x="611560" y="107716"/>
            <a:ext cx="7770440" cy="2169155"/>
          </a:xfrm>
          <a:prstGeom prst="ellipse">
            <a:avLst/>
          </a:prstGeom>
          <a:solidFill>
            <a:schemeClr val="accent6">
              <a:lumMod val="60000"/>
              <a:lumOff val="40000"/>
            </a:schemeClr>
          </a:solidFill>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anchor="ctr"/>
          <a:lstStyle/>
          <a:p>
            <a:pPr>
              <a:defRPr/>
            </a:pPr>
            <a:r>
              <a:rPr lang="en-US" altLang="es-CL" sz="2400" dirty="0">
                <a:solidFill>
                  <a:srgbClr val="666666"/>
                </a:solidFill>
                <a:ea typeface="ヒラギノ角ゴ Pro W3" charset="-128"/>
              </a:rPr>
              <a:t>Para </a:t>
            </a:r>
            <a:r>
              <a:rPr lang="en-US" altLang="es-CL" sz="2400" dirty="0" err="1">
                <a:solidFill>
                  <a:srgbClr val="666666"/>
                </a:solidFill>
                <a:ea typeface="ヒラギノ角ゴ Pro W3" charset="-128"/>
              </a:rPr>
              <a:t>tener</a:t>
            </a:r>
            <a:r>
              <a:rPr lang="en-US" altLang="es-CL" sz="2400" dirty="0">
                <a:solidFill>
                  <a:srgbClr val="666666"/>
                </a:solidFill>
                <a:ea typeface="ヒラギノ角ゴ Pro W3" charset="-128"/>
              </a:rPr>
              <a:t> derecho a </a:t>
            </a:r>
            <a:r>
              <a:rPr lang="en-US" altLang="es-CL" sz="2400" dirty="0" err="1">
                <a:solidFill>
                  <a:srgbClr val="666666"/>
                </a:solidFill>
                <a:ea typeface="ヒラギノ角ゴ Pro W3" charset="-128"/>
              </a:rPr>
              <a:t>esta</a:t>
            </a:r>
            <a:r>
              <a:rPr lang="en-US" altLang="es-CL" sz="2400" dirty="0">
                <a:solidFill>
                  <a:srgbClr val="666666"/>
                </a:solidFill>
                <a:ea typeface="ヒラギノ角ゴ Pro W3" charset="-128"/>
              </a:rPr>
              <a:t> </a:t>
            </a:r>
            <a:r>
              <a:rPr lang="en-US" altLang="es-CL" sz="2400" dirty="0" err="1">
                <a:solidFill>
                  <a:srgbClr val="666666"/>
                </a:solidFill>
                <a:ea typeface="ヒラギノ角ゴ Pro W3" charset="-128"/>
              </a:rPr>
              <a:t>bonificación</a:t>
            </a:r>
            <a:r>
              <a:rPr lang="en-US" altLang="es-CL" sz="2400" dirty="0">
                <a:solidFill>
                  <a:srgbClr val="666666"/>
                </a:solidFill>
                <a:ea typeface="ヒラギノ角ゴ Pro W3" charset="-128"/>
              </a:rPr>
              <a:t>, </a:t>
            </a:r>
            <a:r>
              <a:rPr lang="en-US" altLang="es-CL" sz="2400" dirty="0" err="1">
                <a:solidFill>
                  <a:srgbClr val="666666"/>
                </a:solidFill>
                <a:ea typeface="ヒラギノ角ゴ Pro W3" charset="-128"/>
              </a:rPr>
              <a:t>los</a:t>
            </a:r>
            <a:r>
              <a:rPr lang="en-US" altLang="es-CL" sz="2400" dirty="0">
                <a:solidFill>
                  <a:srgbClr val="666666"/>
                </a:solidFill>
                <a:ea typeface="ヒラギノ角ゴ Pro W3" charset="-128"/>
              </a:rPr>
              <a:t> </a:t>
            </a:r>
            <a:br>
              <a:rPr lang="en-US" altLang="es-CL" sz="2400" dirty="0">
                <a:solidFill>
                  <a:srgbClr val="666666"/>
                </a:solidFill>
                <a:ea typeface="ヒラギノ角ゴ Pro W3" charset="-128"/>
              </a:rPr>
            </a:br>
            <a:r>
              <a:rPr lang="en-US" altLang="es-CL" sz="2400" dirty="0" err="1">
                <a:solidFill>
                  <a:srgbClr val="666666"/>
                </a:solidFill>
                <a:ea typeface="ヒラギノ角ゴ Pro W3" charset="-128"/>
              </a:rPr>
              <a:t>funcionarios</a:t>
            </a:r>
            <a:r>
              <a:rPr lang="en-US" altLang="es-CL" sz="2400" dirty="0">
                <a:solidFill>
                  <a:srgbClr val="666666"/>
                </a:solidFill>
                <a:ea typeface="ヒラギノ角ゴ Pro W3" charset="-128"/>
              </a:rPr>
              <a:t> </a:t>
            </a:r>
            <a:r>
              <a:rPr lang="en-US" altLang="es-CL" sz="2400" dirty="0" err="1">
                <a:solidFill>
                  <a:srgbClr val="666666"/>
                </a:solidFill>
                <a:ea typeface="ヒラギノ角ゴ Pro W3" charset="-128"/>
              </a:rPr>
              <a:t>deberán</a:t>
            </a:r>
            <a:r>
              <a:rPr lang="en-US" altLang="es-CL" sz="2400" dirty="0">
                <a:solidFill>
                  <a:srgbClr val="666666"/>
                </a:solidFill>
                <a:ea typeface="ヒラギノ角ゴ Pro W3" charset="-128"/>
              </a:rPr>
              <a:t> </a:t>
            </a:r>
            <a:r>
              <a:rPr lang="en-US" altLang="es-CL" sz="2400" dirty="0" err="1">
                <a:solidFill>
                  <a:srgbClr val="666666"/>
                </a:solidFill>
                <a:ea typeface="ヒラギノ角ゴ Pro W3" charset="-128"/>
              </a:rPr>
              <a:t>estar</a:t>
            </a:r>
            <a:r>
              <a:rPr lang="en-US" altLang="es-CL" sz="2400" dirty="0">
                <a:solidFill>
                  <a:srgbClr val="666666"/>
                </a:solidFill>
                <a:ea typeface="ヒラギノ角ゴ Pro W3" charset="-128"/>
              </a:rPr>
              <a:t> </a:t>
            </a:r>
            <a:r>
              <a:rPr lang="en-US" altLang="es-CL" sz="2400" dirty="0" err="1">
                <a:solidFill>
                  <a:srgbClr val="666666"/>
                </a:solidFill>
                <a:ea typeface="ヒラギノ角ゴ Pro W3" charset="-128"/>
              </a:rPr>
              <a:t>asignados</a:t>
            </a:r>
            <a:r>
              <a:rPr lang="en-US" altLang="es-CL" sz="2400" dirty="0">
                <a:solidFill>
                  <a:srgbClr val="666666"/>
                </a:solidFill>
                <a:ea typeface="ヒラギノ角ゴ Pro W3" charset="-128"/>
              </a:rPr>
              <a:t> a </a:t>
            </a:r>
            <a:r>
              <a:rPr lang="en-US" altLang="es-CL" sz="2400" dirty="0" err="1">
                <a:solidFill>
                  <a:srgbClr val="666666"/>
                </a:solidFill>
                <a:ea typeface="ヒラギノ角ゴ Pro W3" charset="-128"/>
              </a:rPr>
              <a:t>prestar</a:t>
            </a:r>
            <a:r>
              <a:rPr lang="en-US" altLang="es-CL" sz="2400" dirty="0">
                <a:solidFill>
                  <a:srgbClr val="666666"/>
                </a:solidFill>
                <a:ea typeface="ヒラギノ角ゴ Pro W3" charset="-128"/>
              </a:rPr>
              <a:t> </a:t>
            </a:r>
            <a:r>
              <a:rPr lang="en-US" altLang="es-CL" sz="2400" dirty="0" err="1">
                <a:solidFill>
                  <a:srgbClr val="666666"/>
                </a:solidFill>
                <a:ea typeface="ヒラギノ角ゴ Pro W3" charset="-128"/>
              </a:rPr>
              <a:t>dichos</a:t>
            </a:r>
            <a:r>
              <a:rPr lang="en-US" altLang="es-CL" sz="2400" dirty="0">
                <a:solidFill>
                  <a:srgbClr val="666666"/>
                </a:solidFill>
                <a:ea typeface="ヒラギノ角ゴ Pro W3" charset="-128"/>
              </a:rPr>
              <a:t> </a:t>
            </a:r>
            <a:r>
              <a:rPr lang="en-US" altLang="es-CL" sz="2400" dirty="0" err="1">
                <a:solidFill>
                  <a:srgbClr val="666666"/>
                </a:solidFill>
                <a:ea typeface="ヒラギノ角ゴ Pro W3" charset="-128"/>
              </a:rPr>
              <a:t>servicios</a:t>
            </a:r>
            <a:r>
              <a:rPr lang="en-US" altLang="es-CL" sz="2400" dirty="0">
                <a:solidFill>
                  <a:srgbClr val="666666"/>
                </a:solidFill>
                <a:ea typeface="ヒラギノ角ゴ Pro W3" charset="-128"/>
              </a:rPr>
              <a:t> </a:t>
            </a:r>
            <a:r>
              <a:rPr lang="en-US" altLang="es-CL" sz="2400" dirty="0" err="1">
                <a:solidFill>
                  <a:srgbClr val="666666"/>
                </a:solidFill>
                <a:ea typeface="ヒラギノ角ゴ Pro W3" charset="-128"/>
              </a:rPr>
              <a:t>mediante</a:t>
            </a:r>
            <a:r>
              <a:rPr lang="en-US" altLang="es-CL" sz="2400" dirty="0">
                <a:solidFill>
                  <a:srgbClr val="666666"/>
                </a:solidFill>
                <a:ea typeface="ヒラギノ角ゴ Pro W3" charset="-128"/>
              </a:rPr>
              <a:t> </a:t>
            </a:r>
            <a:r>
              <a:rPr lang="en-US" altLang="es-CL" sz="2400" dirty="0" err="1">
                <a:solidFill>
                  <a:srgbClr val="666666"/>
                </a:solidFill>
                <a:ea typeface="ヒラギノ角ゴ Pro W3" charset="-128"/>
              </a:rPr>
              <a:t>resolución</a:t>
            </a:r>
            <a:r>
              <a:rPr lang="en-US" altLang="es-CL" sz="2400" dirty="0">
                <a:solidFill>
                  <a:srgbClr val="666666"/>
                </a:solidFill>
                <a:ea typeface="ヒラギノ角ゴ Pro W3" charset="-128"/>
              </a:rPr>
              <a:t> del director.</a:t>
            </a:r>
            <a:r>
              <a:rPr lang="en-US" altLang="es-CL" sz="800" dirty="0">
                <a:solidFill>
                  <a:schemeClr val="tx1"/>
                </a:solidFill>
                <a:ea typeface="ヒラギノ角ゴ Pro W3" charset="-128"/>
              </a:rPr>
              <a:t> </a:t>
            </a:r>
            <a:endParaRPr lang="en-US" altLang="es-CL" sz="5400" dirty="0">
              <a:solidFill>
                <a:schemeClr val="tx1"/>
              </a:solidFill>
              <a:ea typeface="ヒラギノ角ゴ Pro W3" charset="-128"/>
            </a:endParaRPr>
          </a:p>
        </p:txBody>
      </p:sp>
      <p:sp>
        <p:nvSpPr>
          <p:cNvPr id="12" name="8 Elipse">
            <a:extLst>
              <a:ext uri="{FF2B5EF4-FFF2-40B4-BE49-F238E27FC236}">
                <a16:creationId xmlns:a16="http://schemas.microsoft.com/office/drawing/2014/main" id="{00007DBE-22DE-40B8-812E-8E5FD2A5591F}"/>
              </a:ext>
            </a:extLst>
          </p:cNvPr>
          <p:cNvSpPr/>
          <p:nvPr/>
        </p:nvSpPr>
        <p:spPr>
          <a:xfrm>
            <a:off x="179512" y="2348880"/>
            <a:ext cx="8784976" cy="4320480"/>
          </a:xfrm>
          <a:prstGeom prst="ellipse">
            <a:avLst/>
          </a:prstGeom>
          <a:solidFill>
            <a:schemeClr val="accent6">
              <a:lumMod val="60000"/>
              <a:lumOff val="40000"/>
            </a:schemeClr>
          </a:solidFill>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anchor="ctr"/>
          <a:lstStyle/>
          <a:p>
            <a:pPr algn="just">
              <a:defRPr/>
            </a:pPr>
            <a:r>
              <a:rPr lang="en-US" altLang="es-CL" sz="2400" dirty="0">
                <a:solidFill>
                  <a:srgbClr val="666666"/>
                </a:solidFill>
                <a:ea typeface="ヒラギノ角ゴ Pro W3" charset="-128"/>
                <a:cs typeface="Courier New" panose="02070309020205020404" pitchFamily="49" charset="0"/>
              </a:rPr>
              <a:t>Se </a:t>
            </a:r>
            <a:r>
              <a:rPr lang="en-US" altLang="es-CL" sz="2400" dirty="0" err="1">
                <a:solidFill>
                  <a:srgbClr val="666666"/>
                </a:solidFill>
                <a:ea typeface="ヒラギノ角ゴ Pro W3" charset="-128"/>
                <a:cs typeface="Courier New" panose="02070309020205020404" pitchFamily="49" charset="0"/>
              </a:rPr>
              <a:t>percibirá</a:t>
            </a:r>
            <a:r>
              <a:rPr lang="en-US" altLang="es-CL" sz="2400" dirty="0">
                <a:solidFill>
                  <a:srgbClr val="666666"/>
                </a:solidFill>
                <a:ea typeface="ヒラギノ角ゴ Pro W3" charset="-128"/>
                <a:cs typeface="Courier New" panose="02070309020205020404" pitchFamily="49" charset="0"/>
              </a:rPr>
              <a:t> </a:t>
            </a:r>
          </a:p>
          <a:p>
            <a:pPr marL="342900" indent="-342900" algn="just">
              <a:buFontTx/>
              <a:buChar char="-"/>
              <a:defRPr/>
            </a:pPr>
            <a:r>
              <a:rPr lang="en-US" altLang="es-CL" sz="2400" dirty="0" err="1">
                <a:solidFill>
                  <a:srgbClr val="666666"/>
                </a:solidFill>
                <a:ea typeface="ヒラギノ角ゴ Pro W3" charset="-128"/>
                <a:cs typeface="Courier New" panose="02070309020205020404" pitchFamily="49" charset="0"/>
              </a:rPr>
              <a:t>sólo</a:t>
            </a:r>
            <a:r>
              <a:rPr lang="en-US" altLang="es-CL" sz="2400" dirty="0">
                <a:solidFill>
                  <a:srgbClr val="666666"/>
                </a:solidFill>
                <a:ea typeface="ヒラギノ角ゴ Pro W3" charset="-128"/>
                <a:cs typeface="Courier New" panose="02070309020205020404" pitchFamily="49" charset="0"/>
              </a:rPr>
              <a:t> </a:t>
            </a:r>
            <a:r>
              <a:rPr lang="en-US" altLang="es-CL" sz="2400" dirty="0" err="1">
                <a:solidFill>
                  <a:srgbClr val="666666"/>
                </a:solidFill>
                <a:ea typeface="ヒラギノ角ゴ Pro W3" charset="-128"/>
                <a:cs typeface="Courier New" panose="02070309020205020404" pitchFamily="49" charset="0"/>
              </a:rPr>
              <a:t>mientras</a:t>
            </a:r>
            <a:r>
              <a:rPr lang="en-US" altLang="es-CL" sz="2400" dirty="0">
                <a:solidFill>
                  <a:srgbClr val="666666"/>
                </a:solidFill>
                <a:ea typeface="ヒラギノ角ゴ Pro W3" charset="-128"/>
                <a:cs typeface="Courier New" panose="02070309020205020404" pitchFamily="49" charset="0"/>
              </a:rPr>
              <a:t> el </a:t>
            </a:r>
            <a:r>
              <a:rPr lang="en-US" altLang="es-CL" sz="2400" dirty="0" err="1">
                <a:solidFill>
                  <a:srgbClr val="666666"/>
                </a:solidFill>
                <a:ea typeface="ヒラギノ角ゴ Pro W3" charset="-128"/>
                <a:cs typeface="Courier New" panose="02070309020205020404" pitchFamily="49" charset="0"/>
              </a:rPr>
              <a:t>funcionario</a:t>
            </a:r>
            <a:r>
              <a:rPr lang="en-US" altLang="es-CL" sz="2400" dirty="0">
                <a:solidFill>
                  <a:srgbClr val="666666"/>
                </a:solidFill>
                <a:ea typeface="ヒラギノ角ゴ Pro W3" charset="-128"/>
                <a:cs typeface="Courier New" panose="02070309020205020404" pitchFamily="49" charset="0"/>
              </a:rPr>
              <a:t> se </a:t>
            </a:r>
            <a:r>
              <a:rPr lang="en-US" altLang="es-CL" sz="2400" dirty="0" err="1">
                <a:solidFill>
                  <a:srgbClr val="666666"/>
                </a:solidFill>
                <a:ea typeface="ヒラギノ角ゴ Pro W3" charset="-128"/>
                <a:cs typeface="Courier New" panose="02070309020205020404" pitchFamily="49" charset="0"/>
              </a:rPr>
              <a:t>encuentre</a:t>
            </a:r>
            <a:r>
              <a:rPr lang="en-US" altLang="es-CL" sz="2400" dirty="0">
                <a:solidFill>
                  <a:srgbClr val="666666"/>
                </a:solidFill>
                <a:ea typeface="ヒラギノ角ゴ Pro W3" charset="-128"/>
                <a:cs typeface="Courier New" panose="02070309020205020404" pitchFamily="49" charset="0"/>
              </a:rPr>
              <a:t> </a:t>
            </a:r>
            <a:r>
              <a:rPr lang="en-US" altLang="es-CL" sz="2400" dirty="0" err="1">
                <a:solidFill>
                  <a:srgbClr val="666666"/>
                </a:solidFill>
                <a:ea typeface="ヒラギノ角ゴ Pro W3" charset="-128"/>
                <a:cs typeface="Courier New" panose="02070309020205020404" pitchFamily="49" charset="0"/>
              </a:rPr>
              <a:t>en</a:t>
            </a:r>
            <a:r>
              <a:rPr lang="en-US" altLang="es-CL" sz="2400" dirty="0">
                <a:solidFill>
                  <a:srgbClr val="666666"/>
                </a:solidFill>
                <a:ea typeface="ヒラギノ角ゴ Pro W3" charset="-128"/>
                <a:cs typeface="Courier New" panose="02070309020205020404" pitchFamily="49" charset="0"/>
              </a:rPr>
              <a:t> </a:t>
            </a:r>
            <a:r>
              <a:rPr lang="en-US" altLang="es-CL" sz="2400" dirty="0" err="1">
                <a:solidFill>
                  <a:srgbClr val="666666"/>
                </a:solidFill>
                <a:ea typeface="ヒラギノ角ゴ Pro W3" charset="-128"/>
                <a:cs typeface="Courier New" panose="02070309020205020404" pitchFamily="49" charset="0"/>
              </a:rPr>
              <a:t>funciones</a:t>
            </a:r>
            <a:r>
              <a:rPr lang="en-US" altLang="es-CL" sz="2400" dirty="0">
                <a:solidFill>
                  <a:srgbClr val="666666"/>
                </a:solidFill>
                <a:ea typeface="ヒラギノ角ゴ Pro W3" charset="-128"/>
                <a:cs typeface="Courier New" panose="02070309020205020404" pitchFamily="49" charset="0"/>
              </a:rPr>
              <a:t> de conductor de </a:t>
            </a:r>
            <a:r>
              <a:rPr lang="en-US" altLang="es-CL" sz="2400" dirty="0" err="1">
                <a:solidFill>
                  <a:srgbClr val="666666"/>
                </a:solidFill>
                <a:ea typeface="ヒラギノ角ゴ Pro W3" charset="-128"/>
                <a:cs typeface="Courier New" panose="02070309020205020404" pitchFamily="49" charset="0"/>
              </a:rPr>
              <a:t>ambulancia</a:t>
            </a:r>
            <a:r>
              <a:rPr lang="en-US" altLang="es-CL" sz="2400" dirty="0">
                <a:solidFill>
                  <a:srgbClr val="666666"/>
                </a:solidFill>
                <a:ea typeface="ヒラギノ角ゴ Pro W3" charset="-128"/>
                <a:cs typeface="Courier New" panose="02070309020205020404" pitchFamily="49" charset="0"/>
              </a:rPr>
              <a:t> </a:t>
            </a:r>
          </a:p>
          <a:p>
            <a:pPr marL="342900" indent="-342900" algn="just">
              <a:buFontTx/>
              <a:buChar char="-"/>
              <a:defRPr/>
            </a:pPr>
            <a:r>
              <a:rPr lang="en-US" altLang="es-CL" sz="2400" dirty="0">
                <a:solidFill>
                  <a:srgbClr val="666666"/>
                </a:solidFill>
                <a:ea typeface="ヒラギノ角ゴ Pro W3" charset="-128"/>
                <a:cs typeface="Courier New" panose="02070309020205020404" pitchFamily="49" charset="0"/>
              </a:rPr>
              <a:t>o de conductor de </a:t>
            </a:r>
            <a:r>
              <a:rPr lang="en-US" altLang="es-CL" sz="2400" dirty="0" err="1">
                <a:solidFill>
                  <a:srgbClr val="666666"/>
                </a:solidFill>
                <a:ea typeface="ヒラギノ角ゴ Pro W3" charset="-128"/>
                <a:cs typeface="Courier New" panose="02070309020205020404" pitchFamily="49" charset="0"/>
              </a:rPr>
              <a:t>vehículos</a:t>
            </a:r>
            <a:r>
              <a:rPr lang="en-US" altLang="es-CL" sz="2400" dirty="0">
                <a:solidFill>
                  <a:srgbClr val="666666"/>
                </a:solidFill>
                <a:ea typeface="ヒラギノ角ゴ Pro W3" charset="-128"/>
                <a:cs typeface="Courier New" panose="02070309020205020404" pitchFamily="49" charset="0"/>
              </a:rPr>
              <a:t> que </a:t>
            </a:r>
            <a:r>
              <a:rPr lang="en-US" altLang="es-CL" sz="2400" dirty="0" err="1">
                <a:solidFill>
                  <a:srgbClr val="666666"/>
                </a:solidFill>
                <a:ea typeface="ヒラギノ角ゴ Pro W3" charset="-128"/>
                <a:cs typeface="Courier New" panose="02070309020205020404" pitchFamily="49" charset="0"/>
              </a:rPr>
              <a:t>transporten</a:t>
            </a:r>
            <a:r>
              <a:rPr lang="en-US" altLang="es-CL" sz="2400" dirty="0">
                <a:solidFill>
                  <a:srgbClr val="666666"/>
                </a:solidFill>
                <a:ea typeface="ヒラギノ角ゴ Pro W3" charset="-128"/>
                <a:cs typeface="Courier New" panose="02070309020205020404" pitchFamily="49" charset="0"/>
              </a:rPr>
              <a:t> </a:t>
            </a:r>
            <a:r>
              <a:rPr lang="en-US" altLang="es-CL" sz="2400" dirty="0" err="1">
                <a:solidFill>
                  <a:srgbClr val="666666"/>
                </a:solidFill>
                <a:ea typeface="ヒラギノ角ゴ Pro W3" charset="-128"/>
                <a:cs typeface="Courier New" panose="02070309020205020404" pitchFamily="49" charset="0"/>
              </a:rPr>
              <a:t>equipos</a:t>
            </a:r>
            <a:r>
              <a:rPr lang="en-US" altLang="es-CL" sz="2400" dirty="0">
                <a:solidFill>
                  <a:srgbClr val="666666"/>
                </a:solidFill>
                <a:ea typeface="ヒラギノ角ゴ Pro W3" charset="-128"/>
                <a:cs typeface="Courier New" panose="02070309020205020404" pitchFamily="49" charset="0"/>
              </a:rPr>
              <a:t> de </a:t>
            </a:r>
            <a:r>
              <a:rPr lang="en-US" altLang="es-CL" sz="2400" dirty="0" err="1">
                <a:solidFill>
                  <a:srgbClr val="666666"/>
                </a:solidFill>
                <a:ea typeface="ヒラギノ角ゴ Pro W3" charset="-128"/>
                <a:cs typeface="Courier New" panose="02070309020205020404" pitchFamily="49" charset="0"/>
              </a:rPr>
              <a:t>salud</a:t>
            </a:r>
            <a:r>
              <a:rPr lang="en-US" altLang="es-CL" sz="2400" dirty="0">
                <a:solidFill>
                  <a:srgbClr val="666666"/>
                </a:solidFill>
                <a:ea typeface="ヒラギノ角ゴ Pro W3" charset="-128"/>
                <a:cs typeface="Courier New" panose="02070309020205020404" pitchFamily="49" charset="0"/>
              </a:rPr>
              <a:t>, </a:t>
            </a:r>
          </a:p>
          <a:p>
            <a:pPr marL="342900" indent="-342900" algn="just">
              <a:buFontTx/>
              <a:buChar char="-"/>
              <a:defRPr/>
            </a:pPr>
            <a:r>
              <a:rPr lang="en-US" altLang="es-CL" sz="2400" dirty="0" err="1">
                <a:solidFill>
                  <a:srgbClr val="666666"/>
                </a:solidFill>
                <a:ea typeface="ヒラギノ角ゴ Pro W3" charset="-128"/>
                <a:cs typeface="Courier New" panose="02070309020205020404" pitchFamily="49" charset="0"/>
              </a:rPr>
              <a:t>manteniendo</a:t>
            </a:r>
            <a:r>
              <a:rPr lang="en-US" altLang="es-CL" sz="2400" dirty="0">
                <a:solidFill>
                  <a:srgbClr val="666666"/>
                </a:solidFill>
                <a:ea typeface="ヒラギノ角ゴ Pro W3" charset="-128"/>
                <a:cs typeface="Courier New" panose="02070309020205020404" pitchFamily="49" charset="0"/>
              </a:rPr>
              <a:t> el derecho a </a:t>
            </a:r>
            <a:r>
              <a:rPr lang="en-US" altLang="es-CL" sz="2400" dirty="0" err="1">
                <a:solidFill>
                  <a:srgbClr val="666666"/>
                </a:solidFill>
                <a:ea typeface="ヒラギノ角ゴ Pro W3" charset="-128"/>
                <a:cs typeface="Courier New" panose="02070309020205020404" pitchFamily="49" charset="0"/>
              </a:rPr>
              <a:t>percibirla</a:t>
            </a:r>
            <a:r>
              <a:rPr lang="en-US" altLang="es-CL" sz="2400" dirty="0">
                <a:solidFill>
                  <a:srgbClr val="666666"/>
                </a:solidFill>
                <a:ea typeface="ヒラギノ角ゴ Pro W3" charset="-128"/>
                <a:cs typeface="Courier New" panose="02070309020205020404" pitchFamily="49" charset="0"/>
              </a:rPr>
              <a:t> </a:t>
            </a:r>
            <a:r>
              <a:rPr lang="en-US" altLang="es-CL" sz="2400" dirty="0" err="1">
                <a:solidFill>
                  <a:srgbClr val="666666"/>
                </a:solidFill>
                <a:ea typeface="ヒラギノ角ゴ Pro W3" charset="-128"/>
                <a:cs typeface="Courier New" panose="02070309020205020404" pitchFamily="49" charset="0"/>
              </a:rPr>
              <a:t>durante</a:t>
            </a:r>
            <a:r>
              <a:rPr lang="en-US" altLang="es-CL" sz="2400" dirty="0">
                <a:solidFill>
                  <a:srgbClr val="666666"/>
                </a:solidFill>
                <a:ea typeface="ヒラギノ角ゴ Pro W3" charset="-128"/>
                <a:cs typeface="Courier New" panose="02070309020205020404" pitchFamily="49" charset="0"/>
              </a:rPr>
              <a:t> </a:t>
            </a:r>
            <a:r>
              <a:rPr lang="en-US" altLang="es-CL" sz="2400" dirty="0" err="1">
                <a:solidFill>
                  <a:srgbClr val="666666"/>
                </a:solidFill>
                <a:ea typeface="ヒラギノ角ゴ Pro W3" charset="-128"/>
                <a:cs typeface="Courier New" panose="02070309020205020404" pitchFamily="49" charset="0"/>
              </a:rPr>
              <a:t>los</a:t>
            </a:r>
            <a:r>
              <a:rPr lang="en-US" altLang="es-CL" sz="2400" dirty="0">
                <a:solidFill>
                  <a:srgbClr val="666666"/>
                </a:solidFill>
                <a:ea typeface="ヒラギノ角ゴ Pro W3" charset="-128"/>
                <a:cs typeface="Courier New" panose="02070309020205020404" pitchFamily="49" charset="0"/>
              </a:rPr>
              <a:t> </a:t>
            </a:r>
            <a:r>
              <a:rPr lang="en-US" altLang="es-CL" sz="2400" dirty="0" err="1">
                <a:solidFill>
                  <a:srgbClr val="666666"/>
                </a:solidFill>
                <a:ea typeface="ヒラギノ角ゴ Pro W3" charset="-128"/>
                <a:cs typeface="Courier New" panose="02070309020205020404" pitchFamily="49" charset="0"/>
              </a:rPr>
              <a:t>períodos</a:t>
            </a:r>
            <a:r>
              <a:rPr lang="en-US" altLang="es-CL" sz="2400" dirty="0">
                <a:solidFill>
                  <a:srgbClr val="666666"/>
                </a:solidFill>
                <a:ea typeface="ヒラギノ角ゴ Pro W3" charset="-128"/>
                <a:cs typeface="Courier New" panose="02070309020205020404" pitchFamily="49" charset="0"/>
              </a:rPr>
              <a:t> de </a:t>
            </a:r>
            <a:r>
              <a:rPr lang="en-US" altLang="es-CL" sz="2400" dirty="0" err="1">
                <a:solidFill>
                  <a:srgbClr val="666666"/>
                </a:solidFill>
                <a:ea typeface="ヒラギノ角ゴ Pro W3" charset="-128"/>
                <a:cs typeface="Courier New" panose="02070309020205020404" pitchFamily="49" charset="0"/>
              </a:rPr>
              <a:t>ausencia</a:t>
            </a:r>
            <a:r>
              <a:rPr lang="en-US" altLang="es-CL" sz="2400" dirty="0">
                <a:solidFill>
                  <a:srgbClr val="666666"/>
                </a:solidFill>
                <a:ea typeface="ヒラギノ角ゴ Pro W3" charset="-128"/>
                <a:cs typeface="Courier New" panose="02070309020205020404" pitchFamily="49" charset="0"/>
              </a:rPr>
              <a:t> con </a:t>
            </a:r>
            <a:r>
              <a:rPr lang="en-US" altLang="es-CL" sz="2400" dirty="0" err="1">
                <a:solidFill>
                  <a:srgbClr val="666666"/>
                </a:solidFill>
                <a:ea typeface="ヒラギノ角ゴ Pro W3" charset="-128"/>
                <a:cs typeface="Courier New" panose="02070309020205020404" pitchFamily="49" charset="0"/>
              </a:rPr>
              <a:t>goce</a:t>
            </a:r>
            <a:r>
              <a:rPr lang="en-US" altLang="es-CL" sz="2400" dirty="0">
                <a:solidFill>
                  <a:srgbClr val="666666"/>
                </a:solidFill>
                <a:ea typeface="ヒラギノ角ゴ Pro W3" charset="-128"/>
                <a:cs typeface="Courier New" panose="02070309020205020404" pitchFamily="49" charset="0"/>
              </a:rPr>
              <a:t> de </a:t>
            </a:r>
            <a:r>
              <a:rPr lang="en-US" altLang="es-CL" sz="2400" dirty="0" err="1">
                <a:solidFill>
                  <a:srgbClr val="666666"/>
                </a:solidFill>
                <a:ea typeface="ヒラギノ角ゴ Pro W3" charset="-128"/>
                <a:cs typeface="Courier New" panose="02070309020205020404" pitchFamily="49" charset="0"/>
              </a:rPr>
              <a:t>remuneraciones</a:t>
            </a:r>
            <a:r>
              <a:rPr lang="en-US" altLang="es-CL" sz="2400" dirty="0">
                <a:solidFill>
                  <a:srgbClr val="666666"/>
                </a:solidFill>
                <a:ea typeface="ヒラギノ角ゴ Pro W3" charset="-128"/>
                <a:cs typeface="Courier New" panose="02070309020205020404" pitchFamily="49" charset="0"/>
              </a:rPr>
              <a:t> </a:t>
            </a:r>
            <a:r>
              <a:rPr lang="en-US" altLang="es-CL" sz="2400" dirty="0" err="1">
                <a:solidFill>
                  <a:srgbClr val="666666"/>
                </a:solidFill>
                <a:ea typeface="ヒラギノ角ゴ Pro W3" charset="-128"/>
                <a:cs typeface="Courier New" panose="02070309020205020404" pitchFamily="49" charset="0"/>
              </a:rPr>
              <a:t>originados</a:t>
            </a:r>
            <a:r>
              <a:rPr lang="en-US" altLang="es-CL" sz="2400" dirty="0">
                <a:solidFill>
                  <a:srgbClr val="666666"/>
                </a:solidFill>
                <a:ea typeface="ヒラギノ角ゴ Pro W3" charset="-128"/>
                <a:cs typeface="Courier New" panose="02070309020205020404" pitchFamily="49" charset="0"/>
              </a:rPr>
              <a:t> </a:t>
            </a:r>
            <a:r>
              <a:rPr lang="en-US" altLang="es-CL" sz="2400" dirty="0" err="1">
                <a:solidFill>
                  <a:srgbClr val="666666"/>
                </a:solidFill>
                <a:ea typeface="ヒラギノ角ゴ Pro W3" charset="-128"/>
                <a:cs typeface="Courier New" panose="02070309020205020404" pitchFamily="49" charset="0"/>
              </a:rPr>
              <a:t>en</a:t>
            </a:r>
            <a:r>
              <a:rPr lang="en-US" altLang="es-CL" sz="2400" dirty="0">
                <a:solidFill>
                  <a:srgbClr val="666666"/>
                </a:solidFill>
                <a:ea typeface="ヒラギノ角ゴ Pro W3" charset="-128"/>
                <a:cs typeface="Courier New" panose="02070309020205020404" pitchFamily="49" charset="0"/>
              </a:rPr>
              <a:t> </a:t>
            </a:r>
            <a:r>
              <a:rPr lang="en-US" altLang="es-CL" sz="2400" dirty="0" err="1">
                <a:solidFill>
                  <a:srgbClr val="666666"/>
                </a:solidFill>
                <a:ea typeface="ヒラギノ角ゴ Pro W3" charset="-128"/>
                <a:cs typeface="Courier New" panose="02070309020205020404" pitchFamily="49" charset="0"/>
              </a:rPr>
              <a:t>permisos</a:t>
            </a:r>
            <a:r>
              <a:rPr lang="en-US" altLang="es-CL" sz="2400" dirty="0">
                <a:solidFill>
                  <a:srgbClr val="666666"/>
                </a:solidFill>
                <a:ea typeface="ヒラギノ角ゴ Pro W3" charset="-128"/>
                <a:cs typeface="Courier New" panose="02070309020205020404" pitchFamily="49" charset="0"/>
              </a:rPr>
              <a:t>, </a:t>
            </a:r>
            <a:r>
              <a:rPr lang="en-US" altLang="es-CL" sz="2400" dirty="0" err="1">
                <a:solidFill>
                  <a:srgbClr val="666666"/>
                </a:solidFill>
                <a:ea typeface="ヒラギノ角ゴ Pro W3" charset="-128"/>
                <a:cs typeface="Courier New" panose="02070309020205020404" pitchFamily="49" charset="0"/>
              </a:rPr>
              <a:t>licencias</a:t>
            </a:r>
            <a:r>
              <a:rPr lang="en-US" altLang="es-CL" sz="2400" dirty="0">
                <a:solidFill>
                  <a:srgbClr val="666666"/>
                </a:solidFill>
                <a:ea typeface="ヒラギノ角ゴ Pro W3" charset="-128"/>
                <a:cs typeface="Courier New" panose="02070309020205020404" pitchFamily="49" charset="0"/>
              </a:rPr>
              <a:t> y </a:t>
            </a:r>
            <a:r>
              <a:rPr lang="en-US" altLang="es-CL" sz="2400" dirty="0" err="1">
                <a:solidFill>
                  <a:srgbClr val="666666"/>
                </a:solidFill>
                <a:ea typeface="ヒラギノ角ゴ Pro W3" charset="-128"/>
                <a:cs typeface="Courier New" panose="02070309020205020404" pitchFamily="49" charset="0"/>
              </a:rPr>
              <a:t>feriado</a:t>
            </a:r>
            <a:r>
              <a:rPr lang="en-US" altLang="es-CL" sz="2400" dirty="0">
                <a:solidFill>
                  <a:srgbClr val="666666"/>
                </a:solidFill>
                <a:ea typeface="ヒラギノ角ゴ Pro W3" charset="-128"/>
                <a:cs typeface="Courier New" panose="02070309020205020404" pitchFamily="49" charset="0"/>
              </a:rPr>
              <a:t> legal.</a:t>
            </a:r>
            <a:r>
              <a:rPr lang="en-US" altLang="es-CL" sz="2400" dirty="0">
                <a:solidFill>
                  <a:schemeClr val="tx1"/>
                </a:solidFill>
                <a:ea typeface="ヒラギノ角ゴ Pro W3" charset="-128"/>
              </a:rPr>
              <a:t> </a:t>
            </a:r>
          </a:p>
        </p:txBody>
      </p:sp>
      <p:sp>
        <p:nvSpPr>
          <p:cNvPr id="87050" name="Rectangle 3">
            <a:extLst>
              <a:ext uri="{FF2B5EF4-FFF2-40B4-BE49-F238E27FC236}">
                <a16:creationId xmlns:a16="http://schemas.microsoft.com/office/drawing/2014/main" id="{C3B4E812-ACAC-4DF5-BA22-C968B25D015A}"/>
              </a:ext>
            </a:extLst>
          </p:cNvPr>
          <p:cNvSpPr>
            <a:spLocks noChangeArrowheads="1"/>
          </p:cNvSpPr>
          <p:nvPr/>
        </p:nvSpPr>
        <p:spPr bwMode="auto">
          <a:xfrm>
            <a:off x="0" y="90488"/>
            <a:ext cx="0" cy="276225"/>
          </a:xfrm>
          <a:prstGeom prst="rect">
            <a:avLst/>
          </a:prstGeom>
          <a:solidFill>
            <a:srgbClr val="FFFFFF"/>
          </a:solidFill>
          <a:ln>
            <a:noFill/>
          </a:ln>
          <a:effectLst>
            <a:prstShdw prst="shdw17" dist="17961" dir="2700000">
              <a:srgbClr val="999999"/>
            </a:prstShdw>
          </a:effectLst>
          <a:extLst>
            <a:ext uri="{91240B29-F687-4F45-9708-019B960494DF}">
              <a14:hiddenLine xmlns:a14="http://schemas.microsoft.com/office/drawing/2010/main" w="9525">
                <a:solidFill>
                  <a:schemeClr val="tx1"/>
                </a:solidFill>
                <a:miter lim="800000"/>
                <a:headEnd/>
                <a:tailEnd/>
              </a14:hiddenLine>
            </a:ext>
          </a:extLst>
        </p:spPr>
        <p:txBody>
          <a:bodyPr wrap="none" lIns="0" tIns="0" rIns="0" bIns="0" anchor="ctr">
            <a:spAutoFit/>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endParaRPr lang="en-US" altLang="es-CL"/>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Arc 17">
            <a:extLst>
              <a:ext uri="{FF2B5EF4-FFF2-40B4-BE49-F238E27FC236}">
                <a16:creationId xmlns:a16="http://schemas.microsoft.com/office/drawing/2014/main" id="{6CE09749-F7C9-413D-978B-A5A528850E44}"/>
              </a:ext>
            </a:extLst>
          </p:cNvPr>
          <p:cNvSpPr>
            <a:spLocks/>
          </p:cNvSpPr>
          <p:nvPr/>
        </p:nvSpPr>
        <p:spPr bwMode="auto">
          <a:xfrm>
            <a:off x="3144838" y="4410075"/>
            <a:ext cx="284162" cy="533400"/>
          </a:xfrm>
          <a:custGeom>
            <a:avLst/>
            <a:gdLst>
              <a:gd name="T0" fmla="*/ 2147483646 w 22730"/>
              <a:gd name="T1" fmla="*/ 2147483646 h 43200"/>
              <a:gd name="T2" fmla="*/ 2147483646 w 22730"/>
              <a:gd name="T3" fmla="*/ 0 h 43200"/>
              <a:gd name="T4" fmla="*/ 2147483646 w 22730"/>
              <a:gd name="T5" fmla="*/ 2147483646 h 43200"/>
              <a:gd name="T6" fmla="*/ 0 60000 65536"/>
              <a:gd name="T7" fmla="*/ 0 60000 65536"/>
              <a:gd name="T8" fmla="*/ 0 60000 65536"/>
              <a:gd name="T9" fmla="*/ 0 w 22730"/>
              <a:gd name="T10" fmla="*/ 0 h 43200"/>
              <a:gd name="T11" fmla="*/ 22730 w 22730"/>
              <a:gd name="T12" fmla="*/ 43200 h 43200"/>
            </a:gdLst>
            <a:ahLst/>
            <a:cxnLst>
              <a:cxn ang="T6">
                <a:pos x="T0" y="T1"/>
              </a:cxn>
              <a:cxn ang="T7">
                <a:pos x="T2" y="T3"/>
              </a:cxn>
              <a:cxn ang="T8">
                <a:pos x="T4" y="T5"/>
              </a:cxn>
            </a:cxnLst>
            <a:rect l="T9" t="T10" r="T11" b="T12"/>
            <a:pathLst>
              <a:path w="22730" h="43200" fill="none" extrusionOk="0">
                <a:moveTo>
                  <a:pt x="22730" y="43170"/>
                </a:moveTo>
                <a:cubicBezTo>
                  <a:pt x="22353" y="43190"/>
                  <a:pt x="21976" y="43199"/>
                  <a:pt x="21600" y="43200"/>
                </a:cubicBezTo>
                <a:cubicBezTo>
                  <a:pt x="9670" y="43200"/>
                  <a:pt x="0" y="33529"/>
                  <a:pt x="0" y="21600"/>
                </a:cubicBezTo>
                <a:cubicBezTo>
                  <a:pt x="-1" y="9670"/>
                  <a:pt x="9670" y="0"/>
                  <a:pt x="21599" y="0"/>
                </a:cubicBezTo>
              </a:path>
              <a:path w="22730" h="43200" stroke="0" extrusionOk="0">
                <a:moveTo>
                  <a:pt x="22730" y="43170"/>
                </a:moveTo>
                <a:cubicBezTo>
                  <a:pt x="22353" y="43190"/>
                  <a:pt x="21976" y="43199"/>
                  <a:pt x="21600" y="43200"/>
                </a:cubicBezTo>
                <a:cubicBezTo>
                  <a:pt x="9670" y="43200"/>
                  <a:pt x="0" y="33529"/>
                  <a:pt x="0" y="21600"/>
                </a:cubicBezTo>
                <a:cubicBezTo>
                  <a:pt x="-1" y="9670"/>
                  <a:pt x="9670" y="0"/>
                  <a:pt x="21599" y="0"/>
                </a:cubicBezTo>
                <a:lnTo>
                  <a:pt x="21600" y="21600"/>
                </a:lnTo>
                <a:lnTo>
                  <a:pt x="22730" y="43170"/>
                </a:lnTo>
                <a:close/>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s-CL"/>
          </a:p>
        </p:txBody>
      </p:sp>
      <p:sp>
        <p:nvSpPr>
          <p:cNvPr id="88067" name="Rectangle 29">
            <a:extLst>
              <a:ext uri="{FF2B5EF4-FFF2-40B4-BE49-F238E27FC236}">
                <a16:creationId xmlns:a16="http://schemas.microsoft.com/office/drawing/2014/main" id="{923B85F6-2406-4277-9650-2A99881F88D2}"/>
              </a:ext>
            </a:extLst>
          </p:cNvPr>
          <p:cNvSpPr>
            <a:spLocks noChangeArrowheads="1"/>
          </p:cNvSpPr>
          <p:nvPr/>
        </p:nvSpPr>
        <p:spPr bwMode="auto">
          <a:xfrm>
            <a:off x="3055938" y="2800350"/>
            <a:ext cx="5326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eaLnBrk="1" hangingPunct="1">
              <a:spcBef>
                <a:spcPct val="50000"/>
              </a:spcBef>
              <a:buFontTx/>
              <a:buNone/>
            </a:pPr>
            <a:endParaRPr lang="es-ES" altLang="es-CL" sz="1800">
              <a:solidFill>
                <a:schemeClr val="tx1"/>
              </a:solidFill>
              <a:latin typeface="Arial" panose="020B0604020202020204" pitchFamily="34" charset="0"/>
            </a:endParaRPr>
          </a:p>
        </p:txBody>
      </p:sp>
      <p:sp>
        <p:nvSpPr>
          <p:cNvPr id="7" name="6 Rectángulo redondeado">
            <a:extLst>
              <a:ext uri="{FF2B5EF4-FFF2-40B4-BE49-F238E27FC236}">
                <a16:creationId xmlns:a16="http://schemas.microsoft.com/office/drawing/2014/main" id="{9B8C59E6-3ED6-4319-B02B-FC8DC51CCE0F}"/>
              </a:ext>
            </a:extLst>
          </p:cNvPr>
          <p:cNvSpPr/>
          <p:nvPr/>
        </p:nvSpPr>
        <p:spPr>
          <a:xfrm>
            <a:off x="3144838" y="70784"/>
            <a:ext cx="1912367" cy="1152128"/>
          </a:xfrm>
          <a:prstGeom prst="roundRect">
            <a:avLst/>
          </a:prstGeom>
          <a:solidFill>
            <a:schemeClr val="accent6">
              <a:lumMod val="75000"/>
            </a:schemeClr>
          </a:solidFill>
          <a:ln>
            <a:noFill/>
          </a:ln>
          <a:effectLst>
            <a:outerShdw blurRad="127000" dist="38100" dir="2700000" algn="ctr">
              <a:srgbClr val="000000">
                <a:alpha val="45000"/>
              </a:srgbClr>
            </a:outerShdw>
          </a:effectLst>
          <a:scene3d>
            <a:camera prst="isometricRightUp"/>
            <a:lightRig rig="soft" dir="t">
              <a:rot lat="0" lon="0" rev="0"/>
            </a:lightRig>
          </a:scene3d>
          <a:sp3d prstMaterial="translucentPowder">
            <a:bevelT w="203200" h="50800" prst="softRound"/>
          </a:sp3d>
        </p:spPr>
        <p:style>
          <a:lnRef idx="1">
            <a:schemeClr val="accent1"/>
          </a:lnRef>
          <a:fillRef idx="3">
            <a:schemeClr val="accent1"/>
          </a:fillRef>
          <a:effectRef idx="2">
            <a:schemeClr val="accent1"/>
          </a:effectRef>
          <a:fontRef idx="minor">
            <a:schemeClr val="lt1"/>
          </a:fontRef>
        </p:style>
        <p:txBody>
          <a:bodyPr anchor="ctr"/>
          <a:lstStyle/>
          <a:p>
            <a:pPr>
              <a:defRPr/>
            </a:pPr>
            <a:r>
              <a:rPr lang="es-MX" sz="4400" b="1" dirty="0"/>
              <a:t>CUPOS</a:t>
            </a:r>
            <a:endParaRPr lang="es-CL" sz="4400" b="1" dirty="0"/>
          </a:p>
        </p:txBody>
      </p:sp>
      <p:graphicFrame>
        <p:nvGraphicFramePr>
          <p:cNvPr id="2" name="Tabla 1">
            <a:extLst>
              <a:ext uri="{FF2B5EF4-FFF2-40B4-BE49-F238E27FC236}">
                <a16:creationId xmlns:a16="http://schemas.microsoft.com/office/drawing/2014/main" id="{90499A60-885F-4A3F-9E8A-F2D8EE96CB20}"/>
              </a:ext>
            </a:extLst>
          </p:cNvPr>
          <p:cNvGraphicFramePr>
            <a:graphicFrameLocks noGrp="1"/>
          </p:cNvGraphicFramePr>
          <p:nvPr/>
        </p:nvGraphicFramePr>
        <p:xfrm>
          <a:off x="504825" y="1657350"/>
          <a:ext cx="7632700" cy="3200400"/>
        </p:xfrm>
        <a:graphic>
          <a:graphicData uri="http://schemas.openxmlformats.org/drawingml/2006/table">
            <a:tbl>
              <a:tblPr/>
              <a:tblGrid>
                <a:gridCol w="5441950">
                  <a:extLst>
                    <a:ext uri="{9D8B030D-6E8A-4147-A177-3AD203B41FA5}">
                      <a16:colId xmlns:a16="http://schemas.microsoft.com/office/drawing/2014/main" val="3491918493"/>
                    </a:ext>
                  </a:extLst>
                </a:gridCol>
                <a:gridCol w="2190750">
                  <a:extLst>
                    <a:ext uri="{9D8B030D-6E8A-4147-A177-3AD203B41FA5}">
                      <a16:colId xmlns:a16="http://schemas.microsoft.com/office/drawing/2014/main" val="3577198887"/>
                    </a:ext>
                  </a:extLst>
                </a:gridCol>
              </a:tblGrid>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ESTABLECIMIENTO</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N° CUPOS ASIGNADOS</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8034647"/>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Dirección Servicio de Salud</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2</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4856641"/>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Hospital San Camilo de San Felipe </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4</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4065862"/>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Hospital San Juan de Dios de Los Andes</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5</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15922155"/>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Hospital San Antonio de Putaendo</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3</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3209935"/>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Hospital San Francisco de Llay Llay </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rgbClr val="000000"/>
                          </a:solidFill>
                          <a:effectLst/>
                          <a:latin typeface="Century Gothic" panose="020B0502020202020204" pitchFamily="34" charset="0"/>
                          <a:ea typeface="ヒラギノ角ゴ Pro W3" charset="-128"/>
                          <a:cs typeface="Times New Roman" panose="02020603050405020304" pitchFamily="18" charset="0"/>
                        </a:rPr>
                        <a:t>1</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31582715"/>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Hospital Psiquiátrico Dr. Philippe Pinel</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6</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71459548"/>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Cesfam San Felipe El Real</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2</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1837431"/>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Cesfam Cordillera Andina</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2</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25784221"/>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Cesfam Llay Llay</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1</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99898620"/>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Base Samu Hospital San Camilo de San Felipe</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13</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53851324"/>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Base Samu Hospital San Juan de Dios de Los Andes</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10</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674248"/>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Base Samu Hospital San Antonio de Putaendo</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7</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1953544"/>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Base Samu Hospital San Francisco de Llay Llay</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8</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80123678"/>
                  </a:ext>
                </a:extLst>
              </a:tr>
              <a:tr h="198438">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TOTAL CUPOS</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defRPr sz="24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defRPr sz="14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defRPr sz="12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defRPr sz="1200">
                          <a:solidFill>
                            <a:srgbClr val="595959"/>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_tradnl" altLang="es-CL" sz="1400" b="1" i="0" u="none" strike="noStrike" cap="none" normalizeH="0" baseline="0">
                          <a:ln>
                            <a:noFill/>
                          </a:ln>
                          <a:solidFill>
                            <a:schemeClr val="tx1"/>
                          </a:solidFill>
                          <a:effectLst/>
                          <a:latin typeface="Century Gothic" panose="020B0502020202020204" pitchFamily="34" charset="0"/>
                          <a:ea typeface="ヒラギノ角ゴ Pro W3" charset="-128"/>
                          <a:cs typeface="Times New Roman" panose="02020603050405020304" pitchFamily="18" charset="0"/>
                        </a:rPr>
                        <a:t>64</a:t>
                      </a:r>
                      <a:endParaRPr kumimoji="0" lang="es-CL" altLang="es-CL" sz="1400" b="1" i="0" u="none" strike="noStrike" cap="none" normalizeH="0" baseline="0">
                        <a:ln>
                          <a:noFill/>
                        </a:ln>
                        <a:solidFill>
                          <a:schemeClr val="tx1"/>
                        </a:solidFill>
                        <a:effectLst/>
                        <a:latin typeface="Times New Roman" panose="02020603050405020304" pitchFamily="18" charset="0"/>
                        <a:ea typeface="ヒラギノ角ゴ Pro W3"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0050947"/>
                  </a:ext>
                </a:extLst>
              </a:tr>
            </a:tbl>
          </a:graphicData>
        </a:graphic>
      </p:graphicFrame>
      <p:sp>
        <p:nvSpPr>
          <p:cNvPr id="12" name="6 Rectángulo redondeado">
            <a:extLst>
              <a:ext uri="{FF2B5EF4-FFF2-40B4-BE49-F238E27FC236}">
                <a16:creationId xmlns:a16="http://schemas.microsoft.com/office/drawing/2014/main" id="{E58070F5-1DF5-4ABF-A3D2-BD00DF6A016F}"/>
              </a:ext>
            </a:extLst>
          </p:cNvPr>
          <p:cNvSpPr/>
          <p:nvPr/>
        </p:nvSpPr>
        <p:spPr>
          <a:xfrm>
            <a:off x="273050" y="5241925"/>
            <a:ext cx="8120063" cy="1150938"/>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a:defRPr/>
            </a:pPr>
            <a:r>
              <a:rPr lang="es-MX" sz="4400" b="1" dirty="0"/>
              <a:t>MONTO MENSUAL 2019: $52.748</a:t>
            </a:r>
            <a:endParaRPr lang="es-CL" sz="4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1860A52-81A0-4BC6-97D4-812212FABE16}"/>
              </a:ext>
            </a:extLst>
          </p:cNvPr>
          <p:cNvSpPr>
            <a:spLocks noChangeArrowheads="1"/>
          </p:cNvSpPr>
          <p:nvPr>
            <p:ph type="title"/>
          </p:nvPr>
        </p:nvSpPr>
        <p:spPr>
          <a:xfrm>
            <a:off x="90488" y="188913"/>
            <a:ext cx="7772400" cy="1143000"/>
          </a:xfrm>
          <a:noFill/>
        </p:spPr>
        <p:txBody>
          <a:bodyPr/>
          <a:lstStyle/>
          <a:p>
            <a:pPr algn="ctr"/>
            <a:r>
              <a:rPr lang="es-ES" altLang="es-CL" b="1" u="sng">
                <a:latin typeface="Verdana" panose="020B0604030504040204" pitchFamily="34" charset="0"/>
                <a:cs typeface="Verdana" panose="020B0604030504040204" pitchFamily="34" charset="0"/>
              </a:rPr>
              <a:t>ART. 3º</a:t>
            </a:r>
            <a:endParaRPr lang="es-ES" altLang="es-CL">
              <a:latin typeface="Verdana" panose="020B0604030504040204" pitchFamily="34" charset="0"/>
              <a:cs typeface="Verdana" panose="020B0604030504040204" pitchFamily="34" charset="0"/>
            </a:endParaRPr>
          </a:p>
        </p:txBody>
      </p:sp>
      <p:sp>
        <p:nvSpPr>
          <p:cNvPr id="8195" name="Rectangle 3">
            <a:extLst>
              <a:ext uri="{FF2B5EF4-FFF2-40B4-BE49-F238E27FC236}">
                <a16:creationId xmlns:a16="http://schemas.microsoft.com/office/drawing/2014/main" id="{B8F9F2E4-7296-4FAF-A466-9C0F4EF85569}"/>
              </a:ext>
            </a:extLst>
          </p:cNvPr>
          <p:cNvSpPr>
            <a:spLocks noChangeArrowheads="1"/>
          </p:cNvSpPr>
          <p:nvPr>
            <p:ph type="body" idx="1"/>
          </p:nvPr>
        </p:nvSpPr>
        <p:spPr>
          <a:xfrm>
            <a:off x="395288" y="1143000"/>
            <a:ext cx="7467600" cy="4878388"/>
          </a:xfrm>
          <a:noFill/>
        </p:spPr>
        <p:txBody>
          <a:bodyPr/>
          <a:lstStyle/>
          <a:p>
            <a:pPr algn="just"/>
            <a:r>
              <a:rPr lang="es-ES" altLang="es-CL" sz="2200"/>
              <a:t>El personal a que se refiere el artículo 1º tendrá derecho, además, a optar por uno de los siguientes beneficios.  Esta opción deberá realizarla el funcionario antes del 30 de Junio de cada año, para regir el año calendario siguiente.</a:t>
            </a:r>
          </a:p>
          <a:p>
            <a:pPr algn="just"/>
            <a:endParaRPr lang="es-ES" altLang="es-CL" sz="2200"/>
          </a:p>
          <a:p>
            <a:pPr algn="just"/>
            <a:r>
              <a:rPr lang="es-ES" altLang="es-CL" sz="2200"/>
              <a:t>Los Hospitales dejarán constancia en la resolución respectiva que reconocen el beneficio. Si no manifestare su voluntad dentro de dicho plazo,  se entenderá que opta por el descanso compensatorio.</a:t>
            </a:r>
          </a:p>
          <a:p>
            <a:pPr algn="just"/>
            <a:endParaRPr lang="es-ES" altLang="es-CL" sz="2200"/>
          </a:p>
          <a:p>
            <a:pPr algn="just"/>
            <a:r>
              <a:rPr lang="es-ES" altLang="es-CL" sz="2200"/>
              <a:t>Estos beneficios rigen del 1º de Enero al 31 de Diciembre de cada año calendario.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randombar(horizontal)">
                                      <p:cBhvr>
                                        <p:cTn id="7" dur="500"/>
                                        <p:tgtEl>
                                          <p:spTgt spid="8194"/>
                                        </p:tgtEl>
                                      </p:cBhvr>
                                    </p:animEffect>
                                  </p:childTnLst>
                                  <p:subTnLst>
                                    <p:audio>
                                      <p:cMediaNode>
                                        <p:cTn display="0" masterRel="sameClick">
                                          <p:stCondLst>
                                            <p:cond evt="begin" delay="0">
                                              <p:tn val="5"/>
                                            </p:cond>
                                          </p:stCondLst>
                                          <p:endCondLst>
                                            <p:cond evt="onStopAudio" delay="0">
                                              <p:tgtEl>
                                                <p:sldTgt/>
                                              </p:tgtEl>
                                            </p:cond>
                                          </p:endCondLst>
                                        </p:cTn>
                                        <p:tgtEl>
                                          <p:sndTgt r:embed="rId2" name="CLIC.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randombar(horizontal)">
                                      <p:cBhvr>
                                        <p:cTn id="12" dur="500"/>
                                        <p:tgtEl>
                                          <p:spTgt spid="819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randombar(horizontal)">
                                      <p:cBhvr>
                                        <p:cTn id="17" dur="500"/>
                                        <p:tgtEl>
                                          <p:spTgt spid="819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LIC.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195">
                                            <p:txEl>
                                              <p:pRg st="4" end="4"/>
                                            </p:txEl>
                                          </p:spTgt>
                                        </p:tgtEl>
                                        <p:attrNameLst>
                                          <p:attrName>style.visibility</p:attrName>
                                        </p:attrNameLst>
                                      </p:cBhvr>
                                      <p:to>
                                        <p:strVal val="visible"/>
                                      </p:to>
                                    </p:set>
                                    <p:animEffect transition="in" filter="randombar(horizontal)">
                                      <p:cBhvr>
                                        <p:cTn id="22" dur="500"/>
                                        <p:tgtEl>
                                          <p:spTgt spid="8195">
                                            <p:txEl>
                                              <p:pRg st="4" end="4"/>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C84C77D-B80C-4051-A6BF-08FB3E12746B}"/>
              </a:ext>
            </a:extLst>
          </p:cNvPr>
          <p:cNvSpPr>
            <a:spLocks noGrp="1" noChangeArrowheads="1"/>
          </p:cNvSpPr>
          <p:nvPr>
            <p:ph type="ctrTitle"/>
          </p:nvPr>
        </p:nvSpPr>
        <p:spPr>
          <a:xfrm>
            <a:off x="214313" y="765175"/>
            <a:ext cx="6878637" cy="2071688"/>
          </a:xfrm>
        </p:spPr>
        <p:txBody>
          <a:bodyPr>
            <a:noAutofit/>
          </a:bodyPr>
          <a:lstStyle/>
          <a:p>
            <a:pPr eaLnBrk="1" hangingPunct="1">
              <a:defRPr/>
            </a:pPr>
            <a:r>
              <a:rPr lang="es-ES_tradnl" sz="6600" dirty="0">
                <a:solidFill>
                  <a:schemeClr val="bg1"/>
                </a:solidFill>
                <a:effectLst>
                  <a:outerShdw blurRad="38100" dist="38100" dir="2700000" algn="tl">
                    <a:srgbClr val="000000"/>
                  </a:outerShdw>
                </a:effectLst>
                <a:latin typeface="Bookman Old Style" pitchFamily="18" charset="0"/>
              </a:rPr>
              <a:t>LEY Nº 20.646</a:t>
            </a:r>
            <a:br>
              <a:rPr lang="es-ES_tradnl" sz="6600" dirty="0">
                <a:solidFill>
                  <a:schemeClr val="bg1"/>
                </a:solidFill>
                <a:effectLst>
                  <a:outerShdw blurRad="38100" dist="38100" dir="2700000" algn="tl">
                    <a:srgbClr val="000000"/>
                  </a:outerShdw>
                </a:effectLst>
                <a:latin typeface="Bookman Old Style" pitchFamily="18" charset="0"/>
              </a:rPr>
            </a:br>
            <a:r>
              <a:rPr lang="es-ES_tradnl" sz="3200" dirty="0">
                <a:solidFill>
                  <a:schemeClr val="bg1"/>
                </a:solidFill>
                <a:effectLst>
                  <a:outerShdw blurRad="38100" dist="38100" dir="2700000" algn="tl">
                    <a:srgbClr val="000000"/>
                  </a:outerShdw>
                </a:effectLst>
                <a:latin typeface="Bookman Old Style" pitchFamily="18" charset="0"/>
              </a:rPr>
              <a:t>PUBLICADA 15.12.2012</a:t>
            </a:r>
            <a:endParaRPr lang="es-ES_tradnl" sz="6600" dirty="0">
              <a:solidFill>
                <a:schemeClr val="bg1"/>
              </a:solidFill>
              <a:latin typeface="Bookman Old Style" pitchFamily="18" charset="0"/>
            </a:endParaRPr>
          </a:p>
        </p:txBody>
      </p:sp>
      <p:sp>
        <p:nvSpPr>
          <p:cNvPr id="54275" name="Rectangle 3">
            <a:extLst>
              <a:ext uri="{FF2B5EF4-FFF2-40B4-BE49-F238E27FC236}">
                <a16:creationId xmlns:a16="http://schemas.microsoft.com/office/drawing/2014/main" id="{0C97DF93-2C12-4796-B0CD-7A802E165F35}"/>
              </a:ext>
            </a:extLst>
          </p:cNvPr>
          <p:cNvSpPr>
            <a:spLocks noGrp="1" noChangeArrowheads="1"/>
          </p:cNvSpPr>
          <p:nvPr>
            <p:ph type="subTitle" idx="1"/>
          </p:nvPr>
        </p:nvSpPr>
        <p:spPr bwMode="auto">
          <a:xfrm>
            <a:off x="107950" y="3213100"/>
            <a:ext cx="6911975" cy="1209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s-CL" sz="2400" dirty="0">
                <a:solidFill>
                  <a:schemeClr val="bg1">
                    <a:lumMod val="95000"/>
                  </a:schemeClr>
                </a:solidFill>
              </a:rPr>
              <a:t>OTORGA ASIGNACIÓN ASOCIADA AL MEJORAMIENTO DE TRATO A LOS USUARIOS, PARA LOS FUNCIONARIOS PERTENECIENTES A LAS PLANTAS DE TÉCNICOS, ADMINISTRATIVOS Y AUXILIARES DE LOS ESTABLECIMIENTOS DE LOS SERVICIOS DE SALUD</a:t>
            </a:r>
            <a:endParaRPr lang="es-ES_tradnl" sz="1800" b="1" dirty="0">
              <a:solidFill>
                <a:schemeClr val="bg1">
                  <a:lumMod val="95000"/>
                </a:schemeClr>
              </a:solidFill>
              <a:latin typeface="Verdana" pitchFamily="34" charset="0"/>
              <a:sym typeface="Verdana Bold" charset="0"/>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5742D2D6-3407-4F5E-8694-35BA379A64C0}"/>
              </a:ext>
            </a:extLst>
          </p:cNvPr>
          <p:cNvSpPr>
            <a:spLocks noGrp="1" noChangeArrowheads="1"/>
          </p:cNvSpPr>
          <p:nvPr>
            <p:ph type="ctrTitle"/>
          </p:nvPr>
        </p:nvSpPr>
        <p:spPr>
          <a:xfrm>
            <a:off x="142875" y="69850"/>
            <a:ext cx="7956550" cy="406400"/>
          </a:xfrm>
        </p:spPr>
        <p:txBody>
          <a:bodyPr/>
          <a:lstStyle/>
          <a:p>
            <a:r>
              <a:rPr lang="es-ES" altLang="es-CL" b="1" i="1">
                <a:latin typeface="Verdana" panose="020B0604030504040204" pitchFamily="34" charset="0"/>
                <a:cs typeface="Verdana" panose="020B0604030504040204" pitchFamily="34" charset="0"/>
              </a:rPr>
              <a:t>DESCRIPCIÓN DEL BENEFICIO</a:t>
            </a:r>
            <a:endParaRPr lang="es-CL" altLang="es-CL" b="1">
              <a:latin typeface="Verdana" panose="020B0604030504040204" pitchFamily="34" charset="0"/>
              <a:cs typeface="Verdana" panose="020B0604030504040204" pitchFamily="34" charset="0"/>
            </a:endParaRPr>
          </a:p>
        </p:txBody>
      </p:sp>
      <p:sp>
        <p:nvSpPr>
          <p:cNvPr id="26627" name="Rectangle 3">
            <a:extLst>
              <a:ext uri="{FF2B5EF4-FFF2-40B4-BE49-F238E27FC236}">
                <a16:creationId xmlns:a16="http://schemas.microsoft.com/office/drawing/2014/main" id="{23CC7226-4860-468D-9BA3-3A69CC413DB2}"/>
              </a:ext>
            </a:extLst>
          </p:cNvPr>
          <p:cNvSpPr>
            <a:spLocks noGrp="1" noChangeArrowheads="1"/>
          </p:cNvSpPr>
          <p:nvPr>
            <p:ph type="subTitle" idx="1"/>
          </p:nvPr>
        </p:nvSpPr>
        <p:spPr>
          <a:xfrm>
            <a:off x="-1588" y="836613"/>
            <a:ext cx="8821738" cy="4968875"/>
          </a:xfrm>
        </p:spPr>
        <p:txBody>
          <a:bodyPr/>
          <a:lstStyle/>
          <a:p>
            <a:pPr algn="just">
              <a:spcBef>
                <a:spcPct val="0"/>
              </a:spcBef>
              <a:defRPr/>
            </a:pPr>
            <a:r>
              <a:rPr lang="es-ES_tradnl" sz="4800" b="1" dirty="0">
                <a:solidFill>
                  <a:schemeClr val="tx2">
                    <a:lumMod val="75000"/>
                  </a:schemeClr>
                </a:solidFill>
              </a:rPr>
              <a:t>Consiste en una asignación </a:t>
            </a:r>
            <a:r>
              <a:rPr lang="en-US" altLang="es-CL" sz="4800" b="1" dirty="0" err="1">
                <a:solidFill>
                  <a:schemeClr val="tx2">
                    <a:lumMod val="75000"/>
                  </a:schemeClr>
                </a:solidFill>
                <a:cs typeface="Courier New" panose="02070309020205020404" pitchFamily="49" charset="0"/>
              </a:rPr>
              <a:t>anual</a:t>
            </a:r>
            <a:r>
              <a:rPr lang="en-US" altLang="es-CL" sz="4800" b="1" dirty="0">
                <a:solidFill>
                  <a:schemeClr val="tx2">
                    <a:lumMod val="75000"/>
                  </a:schemeClr>
                </a:solidFill>
                <a:cs typeface="Courier New" panose="02070309020205020404" pitchFamily="49" charset="0"/>
              </a:rPr>
              <a:t> </a:t>
            </a:r>
            <a:r>
              <a:rPr lang="en-US" altLang="es-CL" sz="4800" b="1" dirty="0" err="1">
                <a:solidFill>
                  <a:schemeClr val="tx2">
                    <a:lumMod val="75000"/>
                  </a:schemeClr>
                </a:solidFill>
                <a:cs typeface="Courier New" panose="02070309020205020404" pitchFamily="49" charset="0"/>
              </a:rPr>
              <a:t>en</a:t>
            </a:r>
            <a:r>
              <a:rPr lang="en-US" altLang="es-CL" sz="4800" b="1" dirty="0">
                <a:solidFill>
                  <a:schemeClr val="tx2">
                    <a:lumMod val="75000"/>
                  </a:schemeClr>
                </a:solidFill>
                <a:cs typeface="Courier New" panose="02070309020205020404" pitchFamily="49" charset="0"/>
              </a:rPr>
              <a:t> </a:t>
            </a:r>
            <a:r>
              <a:rPr lang="en-US" altLang="es-CL" sz="4800" b="1" dirty="0" err="1">
                <a:solidFill>
                  <a:schemeClr val="tx2">
                    <a:lumMod val="75000"/>
                  </a:schemeClr>
                </a:solidFill>
                <a:cs typeface="Courier New" panose="02070309020205020404" pitchFamily="49" charset="0"/>
              </a:rPr>
              <a:t>relación</a:t>
            </a:r>
            <a:r>
              <a:rPr lang="en-US" altLang="es-CL" sz="4800" b="1" dirty="0">
                <a:solidFill>
                  <a:schemeClr val="tx2">
                    <a:lumMod val="75000"/>
                  </a:schemeClr>
                </a:solidFill>
                <a:cs typeface="Courier New" panose="02070309020205020404" pitchFamily="49" charset="0"/>
              </a:rPr>
              <a:t> a </a:t>
            </a:r>
            <a:r>
              <a:rPr lang="en-US" altLang="es-CL" sz="4800" b="1" dirty="0" err="1">
                <a:solidFill>
                  <a:schemeClr val="tx2">
                    <a:lumMod val="75000"/>
                  </a:schemeClr>
                </a:solidFill>
                <a:cs typeface="Courier New" panose="02070309020205020404" pitchFamily="49" charset="0"/>
              </a:rPr>
              <a:t>los</a:t>
            </a:r>
            <a:r>
              <a:rPr lang="en-US" altLang="es-CL" sz="4800" b="1" dirty="0">
                <a:solidFill>
                  <a:schemeClr val="tx2">
                    <a:lumMod val="75000"/>
                  </a:schemeClr>
                </a:solidFill>
                <a:cs typeface="Courier New" panose="02070309020205020404" pitchFamily="49" charset="0"/>
              </a:rPr>
              <a:t> </a:t>
            </a:r>
            <a:r>
              <a:rPr lang="en-US" altLang="es-CL" sz="4800" b="1" dirty="0" err="1">
                <a:solidFill>
                  <a:schemeClr val="tx2">
                    <a:lumMod val="75000"/>
                  </a:schemeClr>
                </a:solidFill>
                <a:cs typeface="Courier New" panose="02070309020205020404" pitchFamily="49" charset="0"/>
              </a:rPr>
              <a:t>resultados</a:t>
            </a:r>
            <a:r>
              <a:rPr lang="en-US" altLang="es-CL" sz="4800" b="1" dirty="0">
                <a:solidFill>
                  <a:schemeClr val="tx2">
                    <a:lumMod val="75000"/>
                  </a:schemeClr>
                </a:solidFill>
                <a:cs typeface="Courier New" panose="02070309020205020404" pitchFamily="49" charset="0"/>
              </a:rPr>
              <a:t> </a:t>
            </a:r>
            <a:r>
              <a:rPr lang="en-US" altLang="es-CL" sz="4800" b="1" dirty="0" err="1">
                <a:solidFill>
                  <a:schemeClr val="tx2">
                    <a:lumMod val="75000"/>
                  </a:schemeClr>
                </a:solidFill>
                <a:cs typeface="Courier New" panose="02070309020205020404" pitchFamily="49" charset="0"/>
              </a:rPr>
              <a:t>obtenidos</a:t>
            </a:r>
            <a:r>
              <a:rPr lang="en-US" altLang="es-CL" sz="4800" b="1" dirty="0">
                <a:solidFill>
                  <a:schemeClr val="tx2">
                    <a:lumMod val="75000"/>
                  </a:schemeClr>
                </a:solidFill>
                <a:cs typeface="Courier New" panose="02070309020205020404" pitchFamily="49" charset="0"/>
              </a:rPr>
              <a:t> </a:t>
            </a:r>
            <a:r>
              <a:rPr lang="en-US" altLang="es-CL" sz="4800" b="1" dirty="0" err="1">
                <a:solidFill>
                  <a:schemeClr val="tx2">
                    <a:lumMod val="75000"/>
                  </a:schemeClr>
                </a:solidFill>
                <a:cs typeface="Courier New" panose="02070309020205020404" pitchFamily="49" charset="0"/>
              </a:rPr>
              <a:t>en</a:t>
            </a:r>
            <a:r>
              <a:rPr lang="en-US" altLang="es-CL" sz="4800" b="1" dirty="0">
                <a:solidFill>
                  <a:schemeClr val="tx2">
                    <a:lumMod val="75000"/>
                  </a:schemeClr>
                </a:solidFill>
                <a:cs typeface="Courier New" panose="02070309020205020404" pitchFamily="49" charset="0"/>
              </a:rPr>
              <a:t> el </a:t>
            </a:r>
            <a:r>
              <a:rPr lang="en-US" altLang="es-CL" sz="4800" b="1" dirty="0" err="1">
                <a:solidFill>
                  <a:schemeClr val="tx2">
                    <a:lumMod val="75000"/>
                  </a:schemeClr>
                </a:solidFill>
                <a:cs typeface="Courier New" panose="02070309020205020404" pitchFamily="49" charset="0"/>
              </a:rPr>
              <a:t>proceso</a:t>
            </a:r>
            <a:r>
              <a:rPr lang="en-US" altLang="es-CL" sz="4800" b="1" dirty="0">
                <a:solidFill>
                  <a:schemeClr val="tx2">
                    <a:lumMod val="75000"/>
                  </a:schemeClr>
                </a:solidFill>
                <a:cs typeface="Courier New" panose="02070309020205020404" pitchFamily="49" charset="0"/>
              </a:rPr>
              <a:t> de </a:t>
            </a:r>
            <a:r>
              <a:rPr lang="en-US" altLang="es-CL" sz="4800" b="1" dirty="0" err="1">
                <a:solidFill>
                  <a:schemeClr val="tx2">
                    <a:lumMod val="75000"/>
                  </a:schemeClr>
                </a:solidFill>
                <a:cs typeface="Courier New" panose="02070309020205020404" pitchFamily="49" charset="0"/>
              </a:rPr>
              <a:t>evaluación</a:t>
            </a:r>
            <a:r>
              <a:rPr lang="en-US" altLang="es-CL" sz="4800" b="1" dirty="0">
                <a:solidFill>
                  <a:schemeClr val="tx2">
                    <a:lumMod val="75000"/>
                  </a:schemeClr>
                </a:solidFill>
                <a:cs typeface="Courier New" panose="02070309020205020404" pitchFamily="49" charset="0"/>
              </a:rPr>
              <a:t> de la </a:t>
            </a:r>
            <a:r>
              <a:rPr lang="en-US" altLang="es-CL" sz="4800" b="1" dirty="0" err="1">
                <a:solidFill>
                  <a:schemeClr val="tx2">
                    <a:lumMod val="75000"/>
                  </a:schemeClr>
                </a:solidFill>
                <a:cs typeface="Courier New" panose="02070309020205020404" pitchFamily="49" charset="0"/>
              </a:rPr>
              <a:t>calidad</a:t>
            </a:r>
            <a:r>
              <a:rPr lang="en-US" altLang="es-CL" sz="4800" b="1" dirty="0">
                <a:solidFill>
                  <a:schemeClr val="tx2">
                    <a:lumMod val="75000"/>
                  </a:schemeClr>
                </a:solidFill>
                <a:cs typeface="Courier New" panose="02070309020205020404" pitchFamily="49" charset="0"/>
              </a:rPr>
              <a:t> del </a:t>
            </a:r>
            <a:r>
              <a:rPr lang="en-US" altLang="es-CL" sz="4800" b="1" dirty="0" err="1">
                <a:solidFill>
                  <a:schemeClr val="tx2">
                    <a:lumMod val="75000"/>
                  </a:schemeClr>
                </a:solidFill>
                <a:cs typeface="Courier New" panose="02070309020205020404" pitchFamily="49" charset="0"/>
              </a:rPr>
              <a:t>trato</a:t>
            </a:r>
            <a:r>
              <a:rPr lang="en-US" altLang="es-CL" sz="4800" b="1" dirty="0">
                <a:solidFill>
                  <a:schemeClr val="tx2">
                    <a:lumMod val="75000"/>
                  </a:schemeClr>
                </a:solidFill>
                <a:cs typeface="Courier New" panose="02070309020205020404" pitchFamily="49" charset="0"/>
              </a:rPr>
              <a:t> a </a:t>
            </a:r>
            <a:r>
              <a:rPr lang="en-US" altLang="es-CL" sz="4800" b="1" dirty="0" err="1">
                <a:solidFill>
                  <a:schemeClr val="tx2">
                    <a:lumMod val="75000"/>
                  </a:schemeClr>
                </a:solidFill>
                <a:cs typeface="Courier New" panose="02070309020205020404" pitchFamily="49" charset="0"/>
              </a:rPr>
              <a:t>los</a:t>
            </a:r>
            <a:r>
              <a:rPr lang="en-US" altLang="es-CL" sz="4800" b="1" dirty="0">
                <a:solidFill>
                  <a:schemeClr val="tx2">
                    <a:lumMod val="75000"/>
                  </a:schemeClr>
                </a:solidFill>
                <a:cs typeface="Courier New" panose="02070309020205020404" pitchFamily="49" charset="0"/>
              </a:rPr>
              <a:t> </a:t>
            </a:r>
            <a:r>
              <a:rPr lang="en-US" altLang="es-CL" sz="4800" b="1" dirty="0" err="1">
                <a:solidFill>
                  <a:schemeClr val="tx2">
                    <a:lumMod val="75000"/>
                  </a:schemeClr>
                </a:solidFill>
                <a:cs typeface="Courier New" panose="02070309020205020404" pitchFamily="49" charset="0"/>
              </a:rPr>
              <a:t>usuarios</a:t>
            </a:r>
            <a:r>
              <a:rPr lang="en-US" altLang="es-CL" sz="4800" b="1" dirty="0">
                <a:solidFill>
                  <a:schemeClr val="tx2">
                    <a:lumMod val="75000"/>
                  </a:schemeClr>
                </a:solidFill>
                <a:cs typeface="Courier New" panose="02070309020205020404" pitchFamily="49" charset="0"/>
              </a:rPr>
              <a:t> </a:t>
            </a:r>
            <a:r>
              <a:rPr lang="en-US" altLang="es-CL" sz="4800" b="1" dirty="0" err="1">
                <a:solidFill>
                  <a:schemeClr val="tx2">
                    <a:lumMod val="75000"/>
                  </a:schemeClr>
                </a:solidFill>
                <a:cs typeface="Courier New" panose="02070309020205020404" pitchFamily="49" charset="0"/>
              </a:rPr>
              <a:t>en</a:t>
            </a:r>
            <a:r>
              <a:rPr lang="en-US" altLang="es-CL" sz="4800" b="1" dirty="0">
                <a:solidFill>
                  <a:schemeClr val="tx2">
                    <a:lumMod val="75000"/>
                  </a:schemeClr>
                </a:solidFill>
                <a:cs typeface="Courier New" panose="02070309020205020404" pitchFamily="49" charset="0"/>
              </a:rPr>
              <a:t> </a:t>
            </a:r>
            <a:r>
              <a:rPr lang="en-US" altLang="es-CL" sz="4800" b="1" dirty="0" err="1">
                <a:solidFill>
                  <a:schemeClr val="tx2">
                    <a:lumMod val="75000"/>
                  </a:schemeClr>
                </a:solidFill>
                <a:cs typeface="Courier New" panose="02070309020205020404" pitchFamily="49" charset="0"/>
              </a:rPr>
              <a:t>los</a:t>
            </a:r>
            <a:r>
              <a:rPr lang="en-US" altLang="es-CL" sz="4800" b="1" dirty="0">
                <a:solidFill>
                  <a:schemeClr val="tx2">
                    <a:lumMod val="75000"/>
                  </a:schemeClr>
                </a:solidFill>
                <a:cs typeface="Courier New" panose="02070309020205020404" pitchFamily="49" charset="0"/>
              </a:rPr>
              <a:t> </a:t>
            </a:r>
            <a:r>
              <a:rPr lang="en-US" altLang="es-CL" sz="4800" b="1" dirty="0" err="1">
                <a:solidFill>
                  <a:schemeClr val="tx2">
                    <a:lumMod val="75000"/>
                  </a:schemeClr>
                </a:solidFill>
                <a:cs typeface="Courier New" panose="02070309020205020404" pitchFamily="49" charset="0"/>
              </a:rPr>
              <a:t>establecimientos</a:t>
            </a:r>
            <a:r>
              <a:rPr lang="en-US" altLang="es-CL" sz="4800" b="1" dirty="0">
                <a:solidFill>
                  <a:schemeClr val="tx2">
                    <a:lumMod val="75000"/>
                  </a:schemeClr>
                </a:solidFill>
                <a:cs typeface="Courier New" panose="02070309020205020404" pitchFamily="49" charset="0"/>
              </a:rPr>
              <a:t> de </a:t>
            </a:r>
            <a:r>
              <a:rPr lang="en-US" altLang="es-CL" sz="4800" b="1" dirty="0" err="1">
                <a:solidFill>
                  <a:schemeClr val="tx2">
                    <a:lumMod val="75000"/>
                  </a:schemeClr>
                </a:solidFill>
                <a:cs typeface="Courier New" panose="02070309020205020404" pitchFamily="49" charset="0"/>
              </a:rPr>
              <a:t>salud</a:t>
            </a:r>
            <a:r>
              <a:rPr lang="en-US" altLang="es-CL" sz="4800" b="1" dirty="0">
                <a:solidFill>
                  <a:schemeClr val="tx2">
                    <a:lumMod val="75000"/>
                  </a:schemeClr>
                </a:solidFill>
                <a:cs typeface="Courier New" panose="02070309020205020404" pitchFamily="49" charset="0"/>
              </a:rPr>
              <a:t> </a:t>
            </a:r>
            <a:r>
              <a:rPr lang="en-US" altLang="es-CL" sz="4800" b="1" dirty="0" err="1">
                <a:solidFill>
                  <a:schemeClr val="tx2">
                    <a:lumMod val="75000"/>
                  </a:schemeClr>
                </a:solidFill>
                <a:cs typeface="Courier New" panose="02070309020205020404" pitchFamily="49" charset="0"/>
              </a:rPr>
              <a:t>dependientes</a:t>
            </a:r>
            <a:r>
              <a:rPr lang="en-US" altLang="es-CL" sz="4800" b="1" dirty="0">
                <a:solidFill>
                  <a:schemeClr val="tx2">
                    <a:lumMod val="75000"/>
                  </a:schemeClr>
                </a:solidFill>
                <a:cs typeface="Courier New" panose="02070309020205020404" pitchFamily="49" charset="0"/>
              </a:rPr>
              <a:t> del </a:t>
            </a:r>
            <a:r>
              <a:rPr lang="en-US" altLang="es-CL" sz="4800" b="1" dirty="0" err="1">
                <a:solidFill>
                  <a:schemeClr val="tx2">
                    <a:lumMod val="75000"/>
                  </a:schemeClr>
                </a:solidFill>
                <a:cs typeface="Courier New" panose="02070309020205020404" pitchFamily="49" charset="0"/>
              </a:rPr>
              <a:t>Servicio</a:t>
            </a:r>
            <a:r>
              <a:rPr lang="en-US" altLang="es-CL" sz="4800" b="1" dirty="0">
                <a:solidFill>
                  <a:schemeClr val="tx2">
                    <a:lumMod val="75000"/>
                  </a:schemeClr>
                </a:solidFill>
                <a:cs typeface="Courier New" panose="02070309020205020404" pitchFamily="49" charset="0"/>
              </a:rPr>
              <a:t>. </a:t>
            </a:r>
            <a:endParaRPr lang="en-US" altLang="es-CL" sz="4800" b="1" dirty="0">
              <a:solidFill>
                <a:schemeClr val="tx2">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checkerboard(across)">
                                      <p:cBhvr>
                                        <p:cTn id="7" dur="500"/>
                                        <p:tgtEl>
                                          <p:spTgt spid="26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75EE0D15-031A-40D9-9607-D4A18305F03C}"/>
              </a:ext>
            </a:extLst>
          </p:cNvPr>
          <p:cNvSpPr>
            <a:spLocks noGrp="1" noChangeArrowheads="1"/>
          </p:cNvSpPr>
          <p:nvPr>
            <p:ph type="ctrTitle"/>
          </p:nvPr>
        </p:nvSpPr>
        <p:spPr>
          <a:xfrm>
            <a:off x="142875" y="69850"/>
            <a:ext cx="7956550" cy="406400"/>
          </a:xfrm>
        </p:spPr>
        <p:txBody>
          <a:bodyPr/>
          <a:lstStyle/>
          <a:p>
            <a:r>
              <a:rPr lang="es-ES" altLang="es-CL" b="1" i="1">
                <a:latin typeface="Verdana" panose="020B0604030504040204" pitchFamily="34" charset="0"/>
                <a:cs typeface="Verdana" panose="020B0604030504040204" pitchFamily="34" charset="0"/>
              </a:rPr>
              <a:t>A quienes les corresponde</a:t>
            </a:r>
            <a:endParaRPr lang="es-CL" altLang="es-CL" b="1">
              <a:latin typeface="Verdana" panose="020B0604030504040204" pitchFamily="34" charset="0"/>
              <a:cs typeface="Verdana" panose="020B0604030504040204" pitchFamily="34" charset="0"/>
            </a:endParaRPr>
          </a:p>
        </p:txBody>
      </p:sp>
      <p:sp>
        <p:nvSpPr>
          <p:cNvPr id="26627" name="Rectangle 3">
            <a:extLst>
              <a:ext uri="{FF2B5EF4-FFF2-40B4-BE49-F238E27FC236}">
                <a16:creationId xmlns:a16="http://schemas.microsoft.com/office/drawing/2014/main" id="{5C0083E6-06FD-44F3-9273-74C5546ABCE5}"/>
              </a:ext>
            </a:extLst>
          </p:cNvPr>
          <p:cNvSpPr>
            <a:spLocks noGrp="1" noChangeArrowheads="1"/>
          </p:cNvSpPr>
          <p:nvPr>
            <p:ph type="subTitle" idx="1"/>
          </p:nvPr>
        </p:nvSpPr>
        <p:spPr>
          <a:xfrm>
            <a:off x="14288" y="476250"/>
            <a:ext cx="8570912" cy="4968875"/>
          </a:xfrm>
        </p:spPr>
        <p:txBody>
          <a:bodyPr/>
          <a:lstStyle/>
          <a:p>
            <a:pPr algn="just">
              <a:defRPr/>
            </a:pPr>
            <a:r>
              <a:rPr lang="es-CL" sz="3600" b="1" dirty="0">
                <a:solidFill>
                  <a:schemeClr val="tx2">
                    <a:lumMod val="75000"/>
                  </a:schemeClr>
                </a:solidFill>
              </a:rPr>
              <a:t>Al personal que se encuentre en servicio en cada uno de los establecimientos a la fecha de pago de aquélla y que haya prestado servicios para una o más de las entidades señaladas en el artículo anterior, sin solución de continuidad, durante los once meses anteriores a dicha fecha.</a:t>
            </a:r>
          </a:p>
        </p:txBody>
      </p:sp>
      <p:sp>
        <p:nvSpPr>
          <p:cNvPr id="4" name="Rectangle 3">
            <a:extLst>
              <a:ext uri="{FF2B5EF4-FFF2-40B4-BE49-F238E27FC236}">
                <a16:creationId xmlns:a16="http://schemas.microsoft.com/office/drawing/2014/main" id="{BCCA122F-1CE9-4751-8047-2020DDA065D8}"/>
              </a:ext>
            </a:extLst>
          </p:cNvPr>
          <p:cNvSpPr txBox="1">
            <a:spLocks noChangeArrowheads="1"/>
          </p:cNvSpPr>
          <p:nvPr/>
        </p:nvSpPr>
        <p:spPr bwMode="auto">
          <a:xfrm>
            <a:off x="195263" y="5157788"/>
            <a:ext cx="856932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defTabSz="457200"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ヒラギノ角ゴ Pro W3" charset="-128"/>
                <a:cs typeface="ヒラギノ角ゴ Pro W3" charset="-128"/>
              </a:defRPr>
            </a:lvl1pPr>
            <a:lvl2pPr marL="457200" indent="0" algn="ctr" defTabSz="457200"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ヒラギノ角ゴ Pro W3" charset="-128"/>
                <a:cs typeface="ヒラギノ角ゴ Pro W3" charset="0"/>
              </a:defRPr>
            </a:lvl2pPr>
            <a:lvl3pPr marL="914400" indent="0" algn="ctr" defTabSz="457200"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mn-lt"/>
                <a:ea typeface="ヒラギノ角ゴ Pro W3" charset="-128"/>
                <a:cs typeface="ヒラギノ角ゴ Pro W3" charset="0"/>
              </a:defRPr>
            </a:lvl3pPr>
            <a:lvl4pPr marL="1371600" indent="0" algn="ctr" defTabSz="457200" rtl="0" eaLnBrk="0" fontAlgn="base" hangingPunct="0">
              <a:spcBef>
                <a:spcPct val="20000"/>
              </a:spcBef>
              <a:spcAft>
                <a:spcPct val="0"/>
              </a:spcAft>
              <a:buFont typeface="Arial" panose="020B0604020202020204" pitchFamily="34" charset="0"/>
              <a:buNone/>
              <a:defRPr sz="1400" kern="1200">
                <a:solidFill>
                  <a:schemeClr val="tx1">
                    <a:tint val="75000"/>
                  </a:schemeClr>
                </a:solidFill>
                <a:latin typeface="+mn-lt"/>
                <a:ea typeface="ヒラギノ角ゴ Pro W3" charset="-128"/>
                <a:cs typeface="ヒラギノ角ゴ Pro W3" charset="0"/>
              </a:defRPr>
            </a:lvl4pPr>
            <a:lvl5pPr marL="1828800" indent="0" algn="ctr" defTabSz="457200" rtl="0" eaLnBrk="0" fontAlgn="base" hangingPunct="0">
              <a:spcBef>
                <a:spcPct val="20000"/>
              </a:spcBef>
              <a:spcAft>
                <a:spcPct val="0"/>
              </a:spcAft>
              <a:buFont typeface="Arial" panose="020B0604020202020204" pitchFamily="34" charset="0"/>
              <a:buNone/>
              <a:defRPr sz="1400" kern="1200">
                <a:solidFill>
                  <a:schemeClr val="tx1">
                    <a:tint val="75000"/>
                  </a:schemeClr>
                </a:solidFill>
                <a:latin typeface="+mn-lt"/>
                <a:ea typeface="ヒラギノ角ゴ Pro W3" charset="-128"/>
                <a:cs typeface="ヒラギノ角ゴ Pro W3"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defRPr/>
            </a:pPr>
            <a:r>
              <a:rPr lang="es-CL" sz="4000" b="1" dirty="0">
                <a:solidFill>
                  <a:schemeClr val="tx2">
                    <a:lumMod val="75000"/>
                  </a:schemeClr>
                </a:solidFill>
              </a:rPr>
              <a:t>La ley indica que se pagará a más tardar el 30 de noviembre de cada año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checkerboard(across)">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4"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E95820A0-7237-4CB1-A7BC-EF636E51239E}"/>
              </a:ext>
            </a:extLst>
          </p:cNvPr>
          <p:cNvSpPr>
            <a:spLocks noGrp="1" noChangeArrowheads="1"/>
          </p:cNvSpPr>
          <p:nvPr>
            <p:ph type="ctrTitle"/>
          </p:nvPr>
        </p:nvSpPr>
        <p:spPr>
          <a:xfrm>
            <a:off x="142875" y="69850"/>
            <a:ext cx="7956550" cy="406400"/>
          </a:xfrm>
        </p:spPr>
        <p:txBody>
          <a:bodyPr/>
          <a:lstStyle/>
          <a:p>
            <a:r>
              <a:rPr lang="es-ES" altLang="es-CL" b="1" i="1">
                <a:latin typeface="Verdana" panose="020B0604030504040204" pitchFamily="34" charset="0"/>
                <a:cs typeface="Verdana" panose="020B0604030504040204" pitchFamily="34" charset="0"/>
              </a:rPr>
              <a:t>Del Otorgamiento:</a:t>
            </a:r>
            <a:endParaRPr lang="es-CL" altLang="es-CL" b="1">
              <a:latin typeface="Verdana" panose="020B0604030504040204" pitchFamily="34" charset="0"/>
              <a:cs typeface="Verdana" panose="020B0604030504040204" pitchFamily="34" charset="0"/>
            </a:endParaRPr>
          </a:p>
        </p:txBody>
      </p:sp>
      <p:sp>
        <p:nvSpPr>
          <p:cNvPr id="26627" name="Rectangle 3">
            <a:extLst>
              <a:ext uri="{FF2B5EF4-FFF2-40B4-BE49-F238E27FC236}">
                <a16:creationId xmlns:a16="http://schemas.microsoft.com/office/drawing/2014/main" id="{A7EC658C-2A79-4A2A-9410-1F1A02E4DC91}"/>
              </a:ext>
            </a:extLst>
          </p:cNvPr>
          <p:cNvSpPr>
            <a:spLocks noGrp="1" noChangeArrowheads="1"/>
          </p:cNvSpPr>
          <p:nvPr>
            <p:ph type="subTitle" idx="1"/>
          </p:nvPr>
        </p:nvSpPr>
        <p:spPr>
          <a:xfrm>
            <a:off x="142875" y="620713"/>
            <a:ext cx="8570913" cy="2016125"/>
          </a:xfrm>
        </p:spPr>
        <p:txBody>
          <a:bodyPr/>
          <a:lstStyle/>
          <a:p>
            <a:pPr algn="just">
              <a:spcBef>
                <a:spcPct val="0"/>
              </a:spcBef>
            </a:pPr>
            <a:r>
              <a:rPr lang="es-CL" altLang="es-CL" sz="3200">
                <a:solidFill>
                  <a:srgbClr val="666666"/>
                </a:solidFill>
                <a:latin typeface="Arial Unicode MS" pitchFamily="34" charset="-128"/>
                <a:cs typeface="Courier New" panose="02070309020205020404" pitchFamily="49" charset="0"/>
              </a:rPr>
              <a:t>- Se determinar</a:t>
            </a:r>
            <a:r>
              <a:rPr lang="es-CL" altLang="es-CL" sz="3200">
                <a:solidFill>
                  <a:srgbClr val="666666"/>
                </a:solidFill>
                <a:latin typeface="Arial" panose="020B0604020202020204" pitchFamily="34" charset="0"/>
                <a:cs typeface="Courier New" panose="02070309020205020404" pitchFamily="49" charset="0"/>
              </a:rPr>
              <a:t>á</a:t>
            </a:r>
            <a:r>
              <a:rPr lang="es-CL" altLang="es-CL" sz="3200">
                <a:solidFill>
                  <a:srgbClr val="666666"/>
                </a:solidFill>
                <a:latin typeface="Arial Unicode MS" pitchFamily="34" charset="-128"/>
                <a:cs typeface="Courier New" panose="02070309020205020404" pitchFamily="49" charset="0"/>
              </a:rPr>
              <a:t> mediante el resultado obtenido de la aplicaci</a:t>
            </a:r>
            <a:r>
              <a:rPr lang="es-CL" altLang="es-CL" sz="3200">
                <a:solidFill>
                  <a:srgbClr val="666666"/>
                </a:solidFill>
                <a:latin typeface="Arial" panose="020B0604020202020204" pitchFamily="34" charset="0"/>
                <a:cs typeface="Courier New" panose="02070309020205020404" pitchFamily="49" charset="0"/>
              </a:rPr>
              <a:t>ó</a:t>
            </a:r>
            <a:r>
              <a:rPr lang="es-CL" altLang="es-CL" sz="3200">
                <a:solidFill>
                  <a:srgbClr val="666666"/>
                </a:solidFill>
                <a:latin typeface="Arial Unicode MS" pitchFamily="34" charset="-128"/>
                <a:cs typeface="Courier New" panose="02070309020205020404" pitchFamily="49" charset="0"/>
              </a:rPr>
              <a:t>n de un instrumento de evaluaci</a:t>
            </a:r>
            <a:r>
              <a:rPr lang="es-CL" altLang="es-CL" sz="3200">
                <a:solidFill>
                  <a:srgbClr val="666666"/>
                </a:solidFill>
                <a:latin typeface="Arial" panose="020B0604020202020204" pitchFamily="34" charset="0"/>
                <a:cs typeface="Courier New" panose="02070309020205020404" pitchFamily="49" charset="0"/>
              </a:rPr>
              <a:t>ó</a:t>
            </a:r>
            <a:r>
              <a:rPr lang="es-CL" altLang="es-CL" sz="3200">
                <a:solidFill>
                  <a:srgbClr val="666666"/>
                </a:solidFill>
                <a:latin typeface="Arial Unicode MS" pitchFamily="34" charset="-128"/>
                <a:cs typeface="Courier New" panose="02070309020205020404" pitchFamily="49" charset="0"/>
              </a:rPr>
              <a:t>n contemplado en los literales siguientes.</a:t>
            </a:r>
            <a:r>
              <a:rPr lang="es-CL" altLang="es-CL" sz="3200">
                <a:solidFill>
                  <a:schemeClr val="tx1"/>
                </a:solidFill>
                <a:latin typeface="Arial" panose="020B0604020202020204" pitchFamily="34" charset="0"/>
              </a:rPr>
              <a:t> </a:t>
            </a:r>
          </a:p>
        </p:txBody>
      </p:sp>
      <p:sp>
        <p:nvSpPr>
          <p:cNvPr id="4" name="Rectangle 3">
            <a:extLst>
              <a:ext uri="{FF2B5EF4-FFF2-40B4-BE49-F238E27FC236}">
                <a16:creationId xmlns:a16="http://schemas.microsoft.com/office/drawing/2014/main" id="{531851C4-CE5F-4900-9ACE-0DDB1801E94A}"/>
              </a:ext>
            </a:extLst>
          </p:cNvPr>
          <p:cNvSpPr txBox="1">
            <a:spLocks noChangeArrowheads="1"/>
          </p:cNvSpPr>
          <p:nvPr/>
        </p:nvSpPr>
        <p:spPr bwMode="auto">
          <a:xfrm>
            <a:off x="111125" y="2754313"/>
            <a:ext cx="87820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just">
              <a:spcBef>
                <a:spcPct val="0"/>
              </a:spcBef>
              <a:buFont typeface="Arial" panose="020B0604020202020204" pitchFamily="34" charset="0"/>
              <a:buNone/>
            </a:pPr>
            <a:r>
              <a:rPr lang="en-US" altLang="es-CL" sz="3600">
                <a:solidFill>
                  <a:srgbClr val="666666"/>
                </a:solidFill>
                <a:cs typeface="Courier New" panose="02070309020205020404" pitchFamily="49" charset="0"/>
              </a:rPr>
              <a:t>- Una </a:t>
            </a:r>
            <a:r>
              <a:rPr lang="en-US" altLang="es-CL" sz="3600" b="1">
                <a:solidFill>
                  <a:srgbClr val="666666"/>
                </a:solidFill>
                <a:cs typeface="Courier New" panose="02070309020205020404" pitchFamily="49" charset="0"/>
              </a:rPr>
              <a:t>encuesta</a:t>
            </a:r>
            <a:r>
              <a:rPr lang="en-US" altLang="es-CL" sz="3600">
                <a:solidFill>
                  <a:srgbClr val="666666"/>
                </a:solidFill>
                <a:cs typeface="Courier New" panose="02070309020205020404" pitchFamily="49" charset="0"/>
              </a:rPr>
              <a:t> de percepción del trato a los usuarios en cada uno de los establecimientos. </a:t>
            </a:r>
          </a:p>
          <a:p>
            <a:pPr algn="just">
              <a:spcBef>
                <a:spcPct val="0"/>
              </a:spcBef>
              <a:buFont typeface="Arial" panose="020B0604020202020204" pitchFamily="34" charset="0"/>
              <a:buNone/>
            </a:pPr>
            <a:endParaRPr lang="en-US" altLang="es-CL" sz="3600">
              <a:solidFill>
                <a:srgbClr val="666666"/>
              </a:solidFill>
              <a:cs typeface="Courier New" panose="02070309020205020404" pitchFamily="49" charset="0"/>
            </a:endParaRPr>
          </a:p>
          <a:p>
            <a:pPr algn="just">
              <a:spcBef>
                <a:spcPct val="0"/>
              </a:spcBef>
              <a:buFont typeface="Arial" panose="020B0604020202020204" pitchFamily="34" charset="0"/>
              <a:buNone/>
            </a:pPr>
            <a:r>
              <a:rPr lang="en-US" altLang="es-CL" sz="3600">
                <a:solidFill>
                  <a:srgbClr val="666666"/>
                </a:solidFill>
                <a:cs typeface="Courier New" panose="02070309020205020404" pitchFamily="49" charset="0"/>
              </a:rPr>
              <a:t>- (Para tener derecho deberán obtener a lo menos un 65% o su equivalente) </a:t>
            </a:r>
            <a:endParaRPr lang="en-US" altLang="es-CL" sz="3600">
              <a:solidFill>
                <a:schemeClr val="tx1"/>
              </a:solidFill>
            </a:endParaRPr>
          </a:p>
        </p:txBody>
      </p:sp>
      <p:sp>
        <p:nvSpPr>
          <p:cNvPr id="92165" name="Rectangle 2">
            <a:extLst>
              <a:ext uri="{FF2B5EF4-FFF2-40B4-BE49-F238E27FC236}">
                <a16:creationId xmlns:a16="http://schemas.microsoft.com/office/drawing/2014/main" id="{B9FE1446-BD2B-4D77-B409-9390A7B0E779}"/>
              </a:ext>
            </a:extLst>
          </p:cNvPr>
          <p:cNvSpPr>
            <a:spLocks noChangeArrowheads="1"/>
          </p:cNvSpPr>
          <p:nvPr/>
        </p:nvSpPr>
        <p:spPr bwMode="auto">
          <a:xfrm>
            <a:off x="0" y="66675"/>
            <a:ext cx="184150" cy="323850"/>
          </a:xfrm>
          <a:prstGeom prst="rect">
            <a:avLst/>
          </a:prstGeom>
          <a:solidFill>
            <a:srgbClr val="FFFFFF"/>
          </a:solidFill>
          <a:ln>
            <a:noFill/>
          </a:ln>
          <a:effectLst>
            <a:prstShdw prst="shdw17" dist="17961" dir="2700000">
              <a:srgbClr val="999999"/>
            </a:prstShdw>
          </a:effectLst>
          <a:extLst>
            <a:ext uri="{91240B29-F687-4F45-9708-019B960494DF}">
              <a14:hiddenLine xmlns:a14="http://schemas.microsoft.com/office/drawing/2010/main" w="9525">
                <a:solidFill>
                  <a:schemeClr val="tx1"/>
                </a:solidFill>
                <a:miter lim="800000"/>
                <a:headEnd/>
                <a:tailEnd/>
              </a14:hiddenLine>
            </a:ext>
          </a:extLst>
        </p:spPr>
        <p:txBody>
          <a:bodyPr wrap="none" bIns="0" anchor="ctr">
            <a:spAutoFit/>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endParaRPr lang="es-CL" altLang="es-CL"/>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checkerboard(across)">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4"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32F8D98E-D30B-4356-B8FC-70C3813212B2}"/>
              </a:ext>
            </a:extLst>
          </p:cNvPr>
          <p:cNvSpPr>
            <a:spLocks noGrp="1" noChangeArrowheads="1"/>
          </p:cNvSpPr>
          <p:nvPr>
            <p:ph type="ctrTitle"/>
          </p:nvPr>
        </p:nvSpPr>
        <p:spPr>
          <a:xfrm>
            <a:off x="184150" y="187325"/>
            <a:ext cx="7956550" cy="406400"/>
          </a:xfrm>
        </p:spPr>
        <p:txBody>
          <a:bodyPr/>
          <a:lstStyle/>
          <a:p>
            <a:r>
              <a:rPr lang="es-ES" altLang="es-CL" b="1" i="1">
                <a:latin typeface="Verdana" panose="020B0604030504040204" pitchFamily="34" charset="0"/>
                <a:cs typeface="Verdana" panose="020B0604030504040204" pitchFamily="34" charset="0"/>
              </a:rPr>
              <a:t>De los pagos</a:t>
            </a:r>
            <a:endParaRPr lang="es-CL" altLang="es-CL" b="1">
              <a:latin typeface="Verdana" panose="020B0604030504040204" pitchFamily="34" charset="0"/>
              <a:cs typeface="Verdana" panose="020B0604030504040204" pitchFamily="34" charset="0"/>
            </a:endParaRPr>
          </a:p>
        </p:txBody>
      </p:sp>
      <p:sp>
        <p:nvSpPr>
          <p:cNvPr id="93187" name="Rectangle 3">
            <a:extLst>
              <a:ext uri="{FF2B5EF4-FFF2-40B4-BE49-F238E27FC236}">
                <a16:creationId xmlns:a16="http://schemas.microsoft.com/office/drawing/2014/main" id="{6B87B0A8-5049-493C-A354-7E4FC7C44C66}"/>
              </a:ext>
            </a:extLst>
          </p:cNvPr>
          <p:cNvSpPr>
            <a:spLocks noGrp="1" noChangeArrowheads="1"/>
          </p:cNvSpPr>
          <p:nvPr>
            <p:ph type="subTitle" idx="1"/>
          </p:nvPr>
        </p:nvSpPr>
        <p:spPr>
          <a:xfrm>
            <a:off x="142875" y="620713"/>
            <a:ext cx="8570913" cy="2016125"/>
          </a:xfrm>
        </p:spPr>
        <p:txBody>
          <a:bodyPr/>
          <a:lstStyle/>
          <a:p>
            <a:pPr algn="just">
              <a:spcBef>
                <a:spcPct val="0"/>
              </a:spcBef>
            </a:pPr>
            <a:r>
              <a:rPr lang="es-CL" altLang="es-CL" sz="3200">
                <a:solidFill>
                  <a:schemeClr val="tx1"/>
                </a:solidFill>
                <a:latin typeface="Arial" panose="020B0604020202020204" pitchFamily="34" charset="0"/>
              </a:rPr>
              <a:t>JORNADA DE 44 HORAS SEMANALES</a:t>
            </a:r>
          </a:p>
          <a:p>
            <a:pPr algn="just">
              <a:spcBef>
                <a:spcPct val="0"/>
              </a:spcBef>
            </a:pPr>
            <a:endParaRPr lang="es-CL" altLang="es-CL" sz="3200">
              <a:solidFill>
                <a:schemeClr val="tx1"/>
              </a:solidFill>
              <a:latin typeface="Arial" panose="020B0604020202020204" pitchFamily="34" charset="0"/>
            </a:endParaRPr>
          </a:p>
          <a:p>
            <a:pPr algn="just">
              <a:spcBef>
                <a:spcPct val="0"/>
              </a:spcBef>
            </a:pPr>
            <a:r>
              <a:rPr lang="es-CL" altLang="es-CL" sz="3200">
                <a:solidFill>
                  <a:schemeClr val="tx1"/>
                </a:solidFill>
                <a:latin typeface="Arial" panose="020B0604020202020204" pitchFamily="34" charset="0"/>
              </a:rPr>
              <a:t>PRIMER TRAMO  		33%			$323.466</a:t>
            </a:r>
          </a:p>
          <a:p>
            <a:pPr algn="just">
              <a:spcBef>
                <a:spcPct val="0"/>
              </a:spcBef>
            </a:pPr>
            <a:r>
              <a:rPr lang="es-CL" altLang="es-CL" sz="3200">
                <a:solidFill>
                  <a:schemeClr val="tx1"/>
                </a:solidFill>
                <a:latin typeface="Arial" panose="020B0604020202020204" pitchFamily="34" charset="0"/>
              </a:rPr>
              <a:t>SEGUNDO TRAMO		33%			$241.014</a:t>
            </a:r>
          </a:p>
          <a:p>
            <a:pPr algn="just">
              <a:spcBef>
                <a:spcPct val="0"/>
              </a:spcBef>
            </a:pPr>
            <a:r>
              <a:rPr lang="es-CL" altLang="es-CL" sz="3200">
                <a:solidFill>
                  <a:schemeClr val="tx1"/>
                </a:solidFill>
                <a:latin typeface="Arial" panose="020B0604020202020204" pitchFamily="34" charset="0"/>
              </a:rPr>
              <a:t>TERCER TRAMO		34%			$158.563</a:t>
            </a:r>
          </a:p>
          <a:p>
            <a:pPr algn="just">
              <a:spcBef>
                <a:spcPct val="0"/>
              </a:spcBef>
            </a:pPr>
            <a:endParaRPr lang="es-CL" altLang="es-CL" sz="3200">
              <a:solidFill>
                <a:schemeClr val="tx1"/>
              </a:solidFill>
              <a:latin typeface="Arial" panose="020B0604020202020204" pitchFamily="34" charset="0"/>
            </a:endParaRPr>
          </a:p>
          <a:p>
            <a:pPr algn="just">
              <a:spcBef>
                <a:spcPct val="0"/>
              </a:spcBef>
            </a:pPr>
            <a:r>
              <a:rPr lang="es-CL" altLang="es-CL" sz="3200">
                <a:solidFill>
                  <a:schemeClr val="tx1"/>
                </a:solidFill>
                <a:latin typeface="Arial" panose="020B0604020202020204" pitchFamily="34" charset="0"/>
              </a:rPr>
              <a:t>SE PAGARÁ PROPORCIONAL A LA JORNADA DE TRABAJO.</a:t>
            </a:r>
          </a:p>
          <a:p>
            <a:pPr algn="just">
              <a:spcBef>
                <a:spcPct val="0"/>
              </a:spcBef>
            </a:pPr>
            <a:endParaRPr lang="es-CL" altLang="es-CL" sz="3200">
              <a:solidFill>
                <a:schemeClr val="tx1"/>
              </a:solidFill>
              <a:latin typeface="Arial" panose="020B0604020202020204" pitchFamily="34" charset="0"/>
            </a:endParaRPr>
          </a:p>
          <a:p>
            <a:pPr algn="just">
              <a:spcBef>
                <a:spcPct val="0"/>
              </a:spcBef>
            </a:pPr>
            <a:endParaRPr lang="es-CL" altLang="es-CL" sz="3200">
              <a:solidFill>
                <a:schemeClr val="tx1"/>
              </a:solidFill>
              <a:latin typeface="Arial" panose="020B0604020202020204" pitchFamily="34" charset="0"/>
            </a:endParaRPr>
          </a:p>
        </p:txBody>
      </p:sp>
      <p:sp>
        <p:nvSpPr>
          <p:cNvPr id="93188" name="Rectangle 2">
            <a:extLst>
              <a:ext uri="{FF2B5EF4-FFF2-40B4-BE49-F238E27FC236}">
                <a16:creationId xmlns:a16="http://schemas.microsoft.com/office/drawing/2014/main" id="{EB4E4300-415F-4EBA-AF06-1437FFA308D9}"/>
              </a:ext>
            </a:extLst>
          </p:cNvPr>
          <p:cNvSpPr>
            <a:spLocks noChangeArrowheads="1"/>
          </p:cNvSpPr>
          <p:nvPr/>
        </p:nvSpPr>
        <p:spPr bwMode="auto">
          <a:xfrm>
            <a:off x="0" y="66675"/>
            <a:ext cx="184150" cy="323850"/>
          </a:xfrm>
          <a:prstGeom prst="rect">
            <a:avLst/>
          </a:prstGeom>
          <a:solidFill>
            <a:srgbClr val="FFFFFF"/>
          </a:solidFill>
          <a:ln>
            <a:noFill/>
          </a:ln>
          <a:effectLst>
            <a:prstShdw prst="shdw17" dist="17961" dir="2700000">
              <a:srgbClr val="999999"/>
            </a:prstShdw>
          </a:effectLst>
          <a:extLst>
            <a:ext uri="{91240B29-F687-4F45-9708-019B960494DF}">
              <a14:hiddenLine xmlns:a14="http://schemas.microsoft.com/office/drawing/2010/main" w="9525">
                <a:solidFill>
                  <a:schemeClr val="tx1"/>
                </a:solidFill>
                <a:miter lim="800000"/>
                <a:headEnd/>
                <a:tailEnd/>
              </a14:hiddenLine>
            </a:ext>
          </a:extLst>
        </p:spPr>
        <p:txBody>
          <a:bodyPr wrap="none" bIns="0" anchor="ctr">
            <a:spAutoFit/>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endParaRPr lang="es-CL" altLang="es-CL"/>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CC861325-F4A4-43F4-B30C-24BF29CFBE50}"/>
              </a:ext>
            </a:extLst>
          </p:cNvPr>
          <p:cNvSpPr>
            <a:spLocks noGrp="1" noChangeArrowheads="1"/>
          </p:cNvSpPr>
          <p:nvPr>
            <p:ph type="ctrTitle"/>
          </p:nvPr>
        </p:nvSpPr>
        <p:spPr>
          <a:xfrm>
            <a:off x="184150" y="187325"/>
            <a:ext cx="8204200" cy="406400"/>
          </a:xfrm>
        </p:spPr>
        <p:txBody>
          <a:bodyPr/>
          <a:lstStyle/>
          <a:p>
            <a:r>
              <a:rPr lang="es-ES" altLang="es-CL" b="1" i="1">
                <a:latin typeface="Verdana" panose="020B0604030504040204" pitchFamily="34" charset="0"/>
                <a:cs typeface="Verdana" panose="020B0604030504040204" pitchFamily="34" charset="0"/>
              </a:rPr>
              <a:t>QUIENES NO TIENEN DERECHO A PERCIBIRLA</a:t>
            </a:r>
            <a:endParaRPr lang="es-CL" altLang="es-CL" b="1">
              <a:latin typeface="Verdana" panose="020B0604030504040204" pitchFamily="34" charset="0"/>
              <a:cs typeface="Verdana" panose="020B0604030504040204" pitchFamily="34" charset="0"/>
            </a:endParaRPr>
          </a:p>
        </p:txBody>
      </p:sp>
      <p:sp>
        <p:nvSpPr>
          <p:cNvPr id="94211" name="Rectangle 2">
            <a:extLst>
              <a:ext uri="{FF2B5EF4-FFF2-40B4-BE49-F238E27FC236}">
                <a16:creationId xmlns:a16="http://schemas.microsoft.com/office/drawing/2014/main" id="{567CD610-3CA7-4751-AA7B-84A379F617D1}"/>
              </a:ext>
            </a:extLst>
          </p:cNvPr>
          <p:cNvSpPr>
            <a:spLocks noChangeArrowheads="1"/>
          </p:cNvSpPr>
          <p:nvPr/>
        </p:nvSpPr>
        <p:spPr bwMode="auto">
          <a:xfrm>
            <a:off x="0" y="66675"/>
            <a:ext cx="184150" cy="323850"/>
          </a:xfrm>
          <a:prstGeom prst="rect">
            <a:avLst/>
          </a:prstGeom>
          <a:solidFill>
            <a:srgbClr val="FFFFFF"/>
          </a:solidFill>
          <a:ln>
            <a:noFill/>
          </a:ln>
          <a:effectLst>
            <a:prstShdw prst="shdw17" dist="17961" dir="2700000">
              <a:srgbClr val="999999"/>
            </a:prstShdw>
          </a:effectLst>
          <a:extLst>
            <a:ext uri="{91240B29-F687-4F45-9708-019B960494DF}">
              <a14:hiddenLine xmlns:a14="http://schemas.microsoft.com/office/drawing/2010/main" w="9525">
                <a:solidFill>
                  <a:schemeClr val="tx1"/>
                </a:solidFill>
                <a:miter lim="800000"/>
                <a:headEnd/>
                <a:tailEnd/>
              </a14:hiddenLine>
            </a:ext>
          </a:extLst>
        </p:spPr>
        <p:txBody>
          <a:bodyPr wrap="none" bIns="0" anchor="ctr">
            <a:spAutoFit/>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endParaRPr lang="es-CL" altLang="es-CL"/>
          </a:p>
        </p:txBody>
      </p:sp>
      <p:sp>
        <p:nvSpPr>
          <p:cNvPr id="94212" name="Rectángulo 3">
            <a:extLst>
              <a:ext uri="{FF2B5EF4-FFF2-40B4-BE49-F238E27FC236}">
                <a16:creationId xmlns:a16="http://schemas.microsoft.com/office/drawing/2014/main" id="{35F2319D-F89F-4293-9056-6A36EBFA3983}"/>
              </a:ext>
            </a:extLst>
          </p:cNvPr>
          <p:cNvSpPr>
            <a:spLocks noChangeArrowheads="1"/>
          </p:cNvSpPr>
          <p:nvPr/>
        </p:nvSpPr>
        <p:spPr bwMode="auto">
          <a:xfrm>
            <a:off x="254000" y="908050"/>
            <a:ext cx="8064500" cy="542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solidFill>
                  <a:schemeClr val="tx1"/>
                </a:solidFill>
                <a:latin typeface="Arial" panose="020B0604020202020204" pitchFamily="34" charset="0"/>
                <a:ea typeface="ヒラギノ角ゴ Pro W3" charset="-128"/>
              </a:defRPr>
            </a:lvl1pPr>
            <a:lvl2pPr marL="742950" indent="-285750">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solidFill>
                  <a:schemeClr val="tx1"/>
                </a:solidFill>
                <a:latin typeface="Arial" panose="020B0604020202020204" pitchFamily="34" charset="0"/>
                <a:ea typeface="ヒラギノ角ゴ Pro W3" charset="-128"/>
              </a:defRPr>
            </a:lvl2pPr>
            <a:lvl3pPr marL="1143000" indent="-228600">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solidFill>
                  <a:schemeClr val="tx1"/>
                </a:solidFill>
                <a:latin typeface="Arial" panose="020B0604020202020204" pitchFamily="34" charset="0"/>
                <a:ea typeface="ヒラギノ角ゴ Pro W3" charset="-128"/>
              </a:defRPr>
            </a:lvl3pPr>
            <a:lvl4pPr marL="1600200" indent="-228600">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solidFill>
                  <a:schemeClr val="tx1"/>
                </a:solidFill>
                <a:latin typeface="Arial" panose="020B0604020202020204" pitchFamily="34" charset="0"/>
                <a:ea typeface="ヒラギノ角ゴ Pro W3" charset="-128"/>
              </a:defRPr>
            </a:lvl4pPr>
            <a:lvl5pPr marL="2057400" indent="-228600">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solidFill>
                  <a:schemeClr val="tx1"/>
                </a:solidFill>
                <a:latin typeface="Arial" panose="020B0604020202020204" pitchFamily="34" charset="0"/>
                <a:ea typeface="ヒラギノ角ゴ Pro W3" charset="-128"/>
              </a:defRPr>
            </a:lvl9pPr>
          </a:lstStyle>
          <a:p>
            <a:pPr algn="just">
              <a:lnSpc>
                <a:spcPct val="107000"/>
              </a:lnSpc>
            </a:pPr>
            <a:r>
              <a:rPr lang="es-CL" altLang="es-CL">
                <a:solidFill>
                  <a:srgbClr val="666666"/>
                </a:solidFill>
                <a:latin typeface="Calibri" panose="020F0502020204030204" pitchFamily="34" charset="0"/>
                <a:ea typeface="Times New Roman" panose="02020603050405020304" pitchFamily="18" charset="0"/>
                <a:cs typeface="Courier New" panose="02070309020205020404" pitchFamily="49" charset="0"/>
              </a:rPr>
              <a:t>No tendrán derecho a percibir la asignación que establece esta ley </a:t>
            </a:r>
            <a:endParaRPr lang="es-CL" altLang="es-C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s-CL" altLang="es-CL">
                <a:solidFill>
                  <a:srgbClr val="666666"/>
                </a:solidFill>
                <a:latin typeface="Calibri" panose="020F0502020204030204" pitchFamily="34" charset="0"/>
                <a:ea typeface="Times New Roman" panose="02020603050405020304" pitchFamily="18" charset="0"/>
                <a:cs typeface="Courier New" panose="02070309020205020404" pitchFamily="49" charset="0"/>
              </a:rPr>
              <a:t> </a:t>
            </a:r>
            <a:endParaRPr lang="es-CL" altLang="es-C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s-CL" altLang="es-CL">
                <a:solidFill>
                  <a:srgbClr val="666666"/>
                </a:solidFill>
                <a:latin typeface="Calibri" panose="020F0502020204030204" pitchFamily="34" charset="0"/>
                <a:ea typeface="Times New Roman" panose="02020603050405020304" pitchFamily="18" charset="0"/>
                <a:cs typeface="Courier New" panose="02070309020205020404" pitchFamily="49" charset="0"/>
              </a:rPr>
              <a:t>Los funcionarios que sean calificados en lista 3, condicional, o lista 4, de eliminación, en el período calificatorio inmediatamente anterior a la fecha del pago de la asignación. </a:t>
            </a:r>
            <a:endParaRPr lang="es-CL" altLang="es-C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s-CL" altLang="es-CL">
                <a:solidFill>
                  <a:srgbClr val="666666"/>
                </a:solidFill>
                <a:latin typeface="Calibri" panose="020F0502020204030204" pitchFamily="34" charset="0"/>
                <a:ea typeface="Times New Roman" panose="02020603050405020304" pitchFamily="18" charset="0"/>
                <a:cs typeface="Courier New" panose="02070309020205020404" pitchFamily="49" charset="0"/>
              </a:rPr>
              <a:t> </a:t>
            </a:r>
            <a:endParaRPr lang="es-CL" altLang="es-C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s-CL" altLang="es-CL">
                <a:solidFill>
                  <a:srgbClr val="666666"/>
                </a:solidFill>
                <a:latin typeface="Calibri" panose="020F0502020204030204" pitchFamily="34" charset="0"/>
                <a:ea typeface="Times New Roman" panose="02020603050405020304" pitchFamily="18" charset="0"/>
                <a:cs typeface="Courier New" panose="02070309020205020404" pitchFamily="49" charset="0"/>
              </a:rPr>
              <a:t>Los funcionarios que hayan tenido ausencias injustificadas conforme a lo establecido en la ley Nº 18.834, sobre Estatuto Administrativo, en los once meses anteriores al pago de la asignación. (días de licencias médicas rechazadas o reducidas)</a:t>
            </a:r>
            <a:endParaRPr lang="es-CL" altLang="es-C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s-CL" altLang="es-CL">
                <a:latin typeface="Calibri" panose="020F0502020204030204" pitchFamily="34" charset="0"/>
                <a:ea typeface="Times New Roman" panose="02020603050405020304" pitchFamily="18" charset="0"/>
                <a:cs typeface="Courier New" panose="02070309020205020404" pitchFamily="49" charset="0"/>
              </a:rPr>
              <a:t> </a:t>
            </a:r>
            <a:endParaRPr lang="es-CL" altLang="es-CL">
              <a:latin typeface="Calibri" panose="020F0502020204030204" pitchFamily="34" charset="0"/>
              <a:cs typeface="Calibri" panose="020F0502020204030204" pitchFamily="34" charset="0"/>
            </a:endParaRPr>
          </a:p>
          <a:p>
            <a:pPr algn="just">
              <a:lnSpc>
                <a:spcPct val="107000"/>
              </a:lnSpc>
            </a:pPr>
            <a:r>
              <a:rPr lang="es-CL" altLang="es-CL">
                <a:solidFill>
                  <a:srgbClr val="666666"/>
                </a:solidFill>
                <a:latin typeface="Calibri" panose="020F0502020204030204" pitchFamily="34" charset="0"/>
                <a:cs typeface="Times New Roman" panose="02020603050405020304" pitchFamily="18" charset="0"/>
              </a:rPr>
              <a:t>Respecto de los funcionarios que, de conformidad al artículo 110 del mencionado Estatuto Administrativo, hayan hecho uso de un permiso sin goce de remuneraciones durante los once meses anteriores al pago de la asignación, ésta será pagada proporcionalmente a los meses completos efectivamente trabajados.</a:t>
            </a:r>
            <a:endParaRPr lang="es-CL" altLang="es-CL">
              <a:latin typeface="Calibri" panose="020F0502020204030204" pitchFamily="34" charset="0"/>
              <a:cs typeface="Calibri" panose="020F0502020204030204" pitchFamily="34" charset="0"/>
            </a:endParaRPr>
          </a:p>
          <a:p>
            <a:pPr algn="just">
              <a:lnSpc>
                <a:spcPct val="107000"/>
              </a:lnSpc>
            </a:pPr>
            <a:r>
              <a:rPr lang="es-CL" altLang="es-CL">
                <a:latin typeface="Calibri" panose="020F0502020204030204" pitchFamily="34" charset="0"/>
                <a:cs typeface="Times New Roman" panose="02020603050405020304" pitchFamily="18" charset="0"/>
              </a:rPr>
              <a:t> </a:t>
            </a:r>
            <a:endParaRPr lang="es-CL" altLang="es-CL">
              <a:latin typeface="Calibri" panose="020F0502020204030204" pitchFamily="34" charset="0"/>
              <a:cs typeface="Calibri" panose="020F0502020204030204" pitchFamily="34" charset="0"/>
            </a:endParaRPr>
          </a:p>
          <a:p>
            <a:pPr algn="just">
              <a:lnSpc>
                <a:spcPct val="107000"/>
              </a:lnSpc>
            </a:pPr>
            <a:r>
              <a:rPr lang="es-CL" altLang="es-CL">
                <a:solidFill>
                  <a:srgbClr val="666666"/>
                </a:solidFill>
                <a:latin typeface="Calibri" panose="020F0502020204030204" pitchFamily="34" charset="0"/>
                <a:cs typeface="Times New Roman" panose="02020603050405020304" pitchFamily="18" charset="0"/>
              </a:rPr>
              <a:t>     Esta asignación no servirá de base de cálculo para ninguna otra remuneración o beneficio legal y el monto que los funcionarios perciban por su concepto tendrá carácter tributable e imponible para efectos de salud y pensiones.</a:t>
            </a:r>
            <a:endParaRPr lang="es-CL" altLang="es-CL">
              <a:latin typeface="Calibri" panose="020F0502020204030204" pitchFamily="34" charset="0"/>
              <a:cs typeface="Calibri" panose="020F0502020204030204" pitchFamily="34" charset="0"/>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BE91682-68EF-4C3A-AA90-67C44B39D7B3}"/>
              </a:ext>
            </a:extLst>
          </p:cNvPr>
          <p:cNvSpPr>
            <a:spLocks noGrp="1" noChangeArrowheads="1"/>
          </p:cNvSpPr>
          <p:nvPr>
            <p:ph type="ctrTitle"/>
          </p:nvPr>
        </p:nvSpPr>
        <p:spPr>
          <a:xfrm>
            <a:off x="214313" y="765175"/>
            <a:ext cx="6878637" cy="2071688"/>
          </a:xfrm>
        </p:spPr>
        <p:txBody>
          <a:bodyPr>
            <a:noAutofit/>
          </a:bodyPr>
          <a:lstStyle/>
          <a:p>
            <a:pPr eaLnBrk="1" hangingPunct="1">
              <a:defRPr/>
            </a:pPr>
            <a:r>
              <a:rPr lang="es-ES_tradnl" sz="6600" dirty="0">
                <a:solidFill>
                  <a:schemeClr val="bg1"/>
                </a:solidFill>
                <a:effectLst>
                  <a:outerShdw blurRad="38100" dist="38100" dir="2700000" algn="tl">
                    <a:srgbClr val="000000"/>
                  </a:outerShdw>
                </a:effectLst>
                <a:latin typeface="Bookman Old Style" pitchFamily="18" charset="0"/>
              </a:rPr>
              <a:t>LEY Nº 20.909</a:t>
            </a:r>
            <a:br>
              <a:rPr lang="es-ES_tradnl" sz="6600" dirty="0">
                <a:solidFill>
                  <a:schemeClr val="bg1"/>
                </a:solidFill>
                <a:effectLst>
                  <a:outerShdw blurRad="38100" dist="38100" dir="2700000" algn="tl">
                    <a:srgbClr val="000000"/>
                  </a:outerShdw>
                </a:effectLst>
                <a:latin typeface="Bookman Old Style" pitchFamily="18" charset="0"/>
              </a:rPr>
            </a:br>
            <a:r>
              <a:rPr lang="es-ES_tradnl" sz="3200" dirty="0">
                <a:solidFill>
                  <a:schemeClr val="bg1"/>
                </a:solidFill>
                <a:effectLst>
                  <a:outerShdw blurRad="38100" dist="38100" dir="2700000" algn="tl">
                    <a:srgbClr val="000000"/>
                  </a:outerShdw>
                </a:effectLst>
                <a:latin typeface="Bookman Old Style" pitchFamily="18" charset="0"/>
              </a:rPr>
              <a:t>PUBLICADA 09.04.2016</a:t>
            </a:r>
            <a:endParaRPr lang="es-ES_tradnl" sz="6600" dirty="0">
              <a:solidFill>
                <a:schemeClr val="bg1"/>
              </a:solidFill>
              <a:latin typeface="Bookman Old Style" pitchFamily="18" charset="0"/>
            </a:endParaRPr>
          </a:p>
        </p:txBody>
      </p:sp>
      <p:sp>
        <p:nvSpPr>
          <p:cNvPr id="95235" name="Rectangle 3">
            <a:extLst>
              <a:ext uri="{FF2B5EF4-FFF2-40B4-BE49-F238E27FC236}">
                <a16:creationId xmlns:a16="http://schemas.microsoft.com/office/drawing/2014/main" id="{E26FD614-5C16-40CD-A55B-FB2C70977854}"/>
              </a:ext>
            </a:extLst>
          </p:cNvPr>
          <p:cNvSpPr>
            <a:spLocks noGrp="1" noChangeArrowheads="1"/>
          </p:cNvSpPr>
          <p:nvPr>
            <p:ph type="subTitle" idx="1"/>
          </p:nvPr>
        </p:nvSpPr>
        <p:spPr bwMode="auto">
          <a:xfrm>
            <a:off x="468313" y="3213100"/>
            <a:ext cx="6408737" cy="120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ES_tradnl" altLang="es-CL" sz="2400">
                <a:solidFill>
                  <a:schemeClr val="bg1"/>
                </a:solidFill>
              </a:rPr>
              <a:t>CREA UNA ASIGNACIÓN QUE INCENTIVA EL DESEMPEÑO CON</a:t>
            </a:r>
            <a:endParaRPr lang="es-CL" altLang="es-CL" sz="2400">
              <a:solidFill>
                <a:schemeClr val="bg1"/>
              </a:solidFill>
            </a:endParaRPr>
          </a:p>
          <a:p>
            <a:r>
              <a:rPr lang="es-ES_tradnl" altLang="es-CL" sz="2400">
                <a:solidFill>
                  <a:schemeClr val="bg1"/>
                </a:solidFill>
              </a:rPr>
              <a:t>DEDICACIÓN EXCLUSIVA DE LOS PROFESIONALES DE LOS</a:t>
            </a:r>
            <a:endParaRPr lang="es-CL" altLang="es-CL" sz="2400">
              <a:solidFill>
                <a:schemeClr val="bg1"/>
              </a:solidFill>
            </a:endParaRPr>
          </a:p>
          <a:p>
            <a:r>
              <a:rPr lang="es-ES_tradnl" altLang="es-CL" sz="2400">
                <a:solidFill>
                  <a:schemeClr val="bg1"/>
                </a:solidFill>
              </a:rPr>
              <a:t>SERVICIOS DE SALUD QUE INDICA</a:t>
            </a:r>
            <a:endParaRPr lang="es-CL" altLang="es-CL" sz="2400">
              <a:solidFill>
                <a:schemeClr val="bg1"/>
              </a:solidFill>
            </a:endParaRPr>
          </a:p>
          <a:p>
            <a:endParaRPr lang="es-ES_tradnl" altLang="es-CL" sz="1800" b="1">
              <a:solidFill>
                <a:srgbClr val="FFFFFF"/>
              </a:solidFill>
              <a:latin typeface="Verdana" panose="020B0604030504040204" pitchFamily="34" charset="0"/>
              <a:sym typeface="Verdana Bold"/>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843C08F4-59FA-4CEC-B012-AC5D3A4CD851}"/>
              </a:ext>
            </a:extLst>
          </p:cNvPr>
          <p:cNvSpPr>
            <a:spLocks noGrp="1" noChangeArrowheads="1"/>
          </p:cNvSpPr>
          <p:nvPr>
            <p:ph type="ctrTitle"/>
          </p:nvPr>
        </p:nvSpPr>
        <p:spPr>
          <a:xfrm>
            <a:off x="142875" y="69850"/>
            <a:ext cx="7956550" cy="406400"/>
          </a:xfrm>
        </p:spPr>
        <p:txBody>
          <a:bodyPr/>
          <a:lstStyle/>
          <a:p>
            <a:r>
              <a:rPr lang="es-ES" altLang="es-CL" b="1" i="1">
                <a:latin typeface="Verdana" panose="020B0604030504040204" pitchFamily="34" charset="0"/>
                <a:cs typeface="Verdana" panose="020B0604030504040204" pitchFamily="34" charset="0"/>
              </a:rPr>
              <a:t>DESCRIPCIÓN DEL BENEFICIO</a:t>
            </a:r>
            <a:endParaRPr lang="es-CL" altLang="es-CL" b="1">
              <a:latin typeface="Verdana" panose="020B0604030504040204" pitchFamily="34" charset="0"/>
              <a:cs typeface="Verdana" panose="020B0604030504040204" pitchFamily="34" charset="0"/>
            </a:endParaRPr>
          </a:p>
        </p:txBody>
      </p:sp>
      <p:sp>
        <p:nvSpPr>
          <p:cNvPr id="26627" name="Rectangle 3">
            <a:extLst>
              <a:ext uri="{FF2B5EF4-FFF2-40B4-BE49-F238E27FC236}">
                <a16:creationId xmlns:a16="http://schemas.microsoft.com/office/drawing/2014/main" id="{BB78AFED-4B7F-4CEC-A76B-19F9044E3C7C}"/>
              </a:ext>
            </a:extLst>
          </p:cNvPr>
          <p:cNvSpPr>
            <a:spLocks noGrp="1" noChangeArrowheads="1"/>
          </p:cNvSpPr>
          <p:nvPr>
            <p:ph type="subTitle" idx="1"/>
          </p:nvPr>
        </p:nvSpPr>
        <p:spPr>
          <a:xfrm>
            <a:off x="468313" y="981075"/>
            <a:ext cx="7848600" cy="4968875"/>
          </a:xfrm>
        </p:spPr>
        <p:txBody>
          <a:bodyPr/>
          <a:lstStyle/>
          <a:p>
            <a:pPr algn="just"/>
            <a:r>
              <a:rPr lang="es-ES_tradnl" altLang="es-CL" sz="4000">
                <a:solidFill>
                  <a:schemeClr val="tx1"/>
                </a:solidFill>
              </a:rPr>
              <a:t>Consiste en una asignación mensual de $ 65.021 brutos, reajustable anualmente según reajuste general de remuneraciones para el sector público, destinada a incentivar el desempeño con dedicación exclusiva. Esta asignación es imponible y tributable.</a:t>
            </a:r>
            <a:endParaRPr lang="es-CL" altLang="es-CL" sz="400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checkerboard(across)">
                                      <p:cBhvr>
                                        <p:cTn id="7" dur="500"/>
                                        <p:tgtEl>
                                          <p:spTgt spid="26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BB79C1EF-622D-4C28-A1E5-55F563F84B3A}"/>
              </a:ext>
            </a:extLst>
          </p:cNvPr>
          <p:cNvSpPr>
            <a:spLocks noGrp="1" noChangeArrowheads="1"/>
          </p:cNvSpPr>
          <p:nvPr>
            <p:ph type="ctrTitle"/>
          </p:nvPr>
        </p:nvSpPr>
        <p:spPr>
          <a:xfrm>
            <a:off x="142875" y="273050"/>
            <a:ext cx="7956550" cy="406400"/>
          </a:xfrm>
        </p:spPr>
        <p:txBody>
          <a:bodyPr/>
          <a:lstStyle/>
          <a:p>
            <a:r>
              <a:rPr lang="es-ES" altLang="es-CL" b="1" i="1">
                <a:latin typeface="Verdana" panose="020B0604030504040204" pitchFamily="34" charset="0"/>
                <a:cs typeface="Verdana" panose="020B0604030504040204" pitchFamily="34" charset="0"/>
              </a:rPr>
              <a:t>BENEFICIARIOS DE LA ASIGNACIÓN</a:t>
            </a:r>
            <a:endParaRPr lang="es-CL" altLang="es-CL" b="1">
              <a:latin typeface="Verdana" panose="020B0604030504040204" pitchFamily="34" charset="0"/>
              <a:cs typeface="Verdana" panose="020B0604030504040204" pitchFamily="34" charset="0"/>
            </a:endParaRPr>
          </a:p>
        </p:txBody>
      </p:sp>
      <p:sp>
        <p:nvSpPr>
          <p:cNvPr id="26627" name="Rectangle 3">
            <a:extLst>
              <a:ext uri="{FF2B5EF4-FFF2-40B4-BE49-F238E27FC236}">
                <a16:creationId xmlns:a16="http://schemas.microsoft.com/office/drawing/2014/main" id="{470BE355-87DB-4B44-A56D-A24D4342CF28}"/>
              </a:ext>
            </a:extLst>
          </p:cNvPr>
          <p:cNvSpPr>
            <a:spLocks noGrp="1" noChangeArrowheads="1"/>
          </p:cNvSpPr>
          <p:nvPr>
            <p:ph type="subTitle" idx="1"/>
          </p:nvPr>
        </p:nvSpPr>
        <p:spPr>
          <a:xfrm>
            <a:off x="142875" y="1268413"/>
            <a:ext cx="8643938" cy="4681537"/>
          </a:xfrm>
        </p:spPr>
        <p:txBody>
          <a:bodyPr/>
          <a:lstStyle/>
          <a:p>
            <a:pPr algn="just">
              <a:buFont typeface="Arial" panose="020B0604020202020204" pitchFamily="34" charset="0"/>
              <a:buBlip>
                <a:blip r:embed="rId2"/>
              </a:buBlip>
            </a:pPr>
            <a:r>
              <a:rPr lang="es-ES_tradnl" altLang="es-CL" sz="2400">
                <a:solidFill>
                  <a:schemeClr val="tx1"/>
                </a:solidFill>
              </a:rPr>
              <a:t>Personal de la planta de profesionales y a contrata asimilados a ella.</a:t>
            </a:r>
          </a:p>
          <a:p>
            <a:pPr algn="just"/>
            <a:r>
              <a:rPr lang="es-ES_tradnl" altLang="es-CL" sz="2400">
                <a:solidFill>
                  <a:schemeClr val="tx1"/>
                </a:solidFill>
              </a:rPr>
              <a:t> </a:t>
            </a:r>
            <a:endParaRPr lang="es-CL" altLang="es-CL" sz="2400">
              <a:solidFill>
                <a:schemeClr val="tx1"/>
              </a:solidFill>
            </a:endParaRPr>
          </a:p>
          <a:p>
            <a:pPr algn="just">
              <a:buFont typeface="Arial" panose="020B0604020202020204" pitchFamily="34" charset="0"/>
              <a:buBlip>
                <a:blip r:embed="rId2"/>
              </a:buBlip>
            </a:pPr>
            <a:r>
              <a:rPr lang="es-ES_tradnl" altLang="es-CL" sz="2400">
                <a:solidFill>
                  <a:schemeClr val="tx1"/>
                </a:solidFill>
              </a:rPr>
              <a:t>Personal de la planta de directivos de carrera, con título profesional de a lo menos ocho semestres de duración. </a:t>
            </a:r>
          </a:p>
          <a:p>
            <a:pPr algn="just"/>
            <a:r>
              <a:rPr lang="es-ES_tradnl" altLang="es-CL" sz="2400">
                <a:solidFill>
                  <a:schemeClr val="tx1"/>
                </a:solidFill>
              </a:rPr>
              <a:t> </a:t>
            </a:r>
            <a:endParaRPr lang="es-CL" altLang="es-CL" sz="2400">
              <a:solidFill>
                <a:schemeClr val="tx1"/>
              </a:solidFill>
            </a:endParaRPr>
          </a:p>
          <a:p>
            <a:pPr algn="just">
              <a:buFont typeface="Arial" panose="020B0604020202020204" pitchFamily="34" charset="0"/>
              <a:buBlip>
                <a:blip r:embed="rId2"/>
              </a:buBlip>
            </a:pPr>
            <a:r>
              <a:rPr lang="es-ES_tradnl" altLang="es-CL" sz="2400">
                <a:solidFill>
                  <a:schemeClr val="tx1"/>
                </a:solidFill>
              </a:rPr>
              <a:t>A los funcionarios que a la fecha de publicación de la Ley (09-04-2016) sirvan en calidad de </a:t>
            </a:r>
            <a:r>
              <a:rPr lang="es-ES_tradnl" altLang="es-CL" sz="2500">
                <a:solidFill>
                  <a:schemeClr val="tx1"/>
                </a:solidFill>
              </a:rPr>
              <a:t>titulares</a:t>
            </a:r>
            <a:r>
              <a:rPr lang="es-ES_tradnl" altLang="es-CL" sz="2400">
                <a:solidFill>
                  <a:schemeClr val="tx1"/>
                </a:solidFill>
              </a:rPr>
              <a:t> los cargos Directivos de Carrera, contenidos en el numeral 1.5 del artículo 1º de los DFL, que cumplan con los requisitos que establece esta norma,  que posean un titulo profesional  que tenga una duración inferior a ocho semestres.</a:t>
            </a:r>
          </a:p>
          <a:p>
            <a:pPr algn="just">
              <a:buFont typeface="Arial" panose="020B0604020202020204" pitchFamily="34" charset="0"/>
              <a:buBlip>
                <a:blip r:embed="rId2"/>
              </a:buBlip>
            </a:pPr>
            <a:endParaRPr lang="es-CL" altLang="es-CL" sz="240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in)">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box(in)">
                                      <p:cBhvr>
                                        <p:cTn id="12" dur="500"/>
                                        <p:tgtEl>
                                          <p:spTgt spid="2662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627">
                                            <p:txEl>
                                              <p:pRg st="4" end="4"/>
                                            </p:txEl>
                                          </p:spTgt>
                                        </p:tgtEl>
                                        <p:attrNameLst>
                                          <p:attrName>style.visibility</p:attrName>
                                        </p:attrNameLst>
                                      </p:cBhvr>
                                      <p:to>
                                        <p:strVal val="visible"/>
                                      </p:to>
                                    </p:set>
                                    <p:animEffect transition="in" filter="box(in)">
                                      <p:cBhvr>
                                        <p:cTn id="17"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0BE1EC2E-79CE-4011-9B06-54A0962D5224}"/>
              </a:ext>
            </a:extLst>
          </p:cNvPr>
          <p:cNvSpPr>
            <a:spLocks noGrp="1" noChangeArrowheads="1"/>
          </p:cNvSpPr>
          <p:nvPr>
            <p:ph type="ctrTitle"/>
          </p:nvPr>
        </p:nvSpPr>
        <p:spPr>
          <a:xfrm>
            <a:off x="142875" y="69850"/>
            <a:ext cx="8210550" cy="406400"/>
          </a:xfrm>
        </p:spPr>
        <p:txBody>
          <a:bodyPr/>
          <a:lstStyle/>
          <a:p>
            <a:r>
              <a:rPr lang="es-ES" altLang="es-CL" b="1" i="1">
                <a:latin typeface="Verdana" panose="020B0604030504040204" pitchFamily="34" charset="0"/>
                <a:cs typeface="Verdana" panose="020B0604030504040204" pitchFamily="34" charset="0"/>
              </a:rPr>
              <a:t>REQUISITOS PARA PERCIBIR LA ASIGNACIÓN</a:t>
            </a:r>
            <a:endParaRPr lang="es-CL" altLang="es-CL" b="1">
              <a:latin typeface="Verdana" panose="020B0604030504040204" pitchFamily="34" charset="0"/>
              <a:cs typeface="Verdana" panose="020B0604030504040204" pitchFamily="34" charset="0"/>
            </a:endParaRPr>
          </a:p>
        </p:txBody>
      </p:sp>
      <p:sp>
        <p:nvSpPr>
          <p:cNvPr id="65537" name="Rectangle 1">
            <a:extLst>
              <a:ext uri="{FF2B5EF4-FFF2-40B4-BE49-F238E27FC236}">
                <a16:creationId xmlns:a16="http://schemas.microsoft.com/office/drawing/2014/main" id="{95F38D3B-FE6C-4072-A895-8F4A1A5F92EA}"/>
              </a:ext>
            </a:extLst>
          </p:cNvPr>
          <p:cNvSpPr>
            <a:spLocks noChangeArrowheads="1"/>
          </p:cNvSpPr>
          <p:nvPr/>
        </p:nvSpPr>
        <p:spPr bwMode="auto">
          <a:xfrm>
            <a:off x="107950" y="500063"/>
            <a:ext cx="8245475"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algn="just">
              <a:buFontTx/>
              <a:buBlip>
                <a:blip r:embed="rId2"/>
              </a:buBlip>
            </a:pPr>
            <a:r>
              <a:rPr lang="es-ES_tradnl" altLang="es-CL" sz="1600" u="sng">
                <a:latin typeface="Franklin Gothic Book" panose="020B0503020102020204" pitchFamily="34" charset="0"/>
                <a:cs typeface="Times New Roman" panose="02020603050405020304" pitchFamily="18" charset="0"/>
              </a:rPr>
              <a:t>Tener una jornada de 44 horas semanales</a:t>
            </a:r>
            <a:r>
              <a:rPr lang="es-ES_tradnl" altLang="es-CL" sz="1600">
                <a:latin typeface="Franklin Gothic Book" panose="020B0503020102020204" pitchFamily="34" charset="0"/>
                <a:cs typeface="Times New Roman" panose="02020603050405020304" pitchFamily="18" charset="0"/>
              </a:rPr>
              <a:t>. Este requisito implica que los funcionarios que se desempe</a:t>
            </a:r>
            <a:r>
              <a:rPr lang="es-ES_tradnl" altLang="es-CL" sz="1600">
                <a:cs typeface="Times New Roman" panose="02020603050405020304" pitchFamily="18" charset="0"/>
              </a:rPr>
              <a:t>ñ</a:t>
            </a:r>
            <a:r>
              <a:rPr lang="es-ES_tradnl" altLang="es-CL" sz="1600">
                <a:latin typeface="Franklin Gothic Book" panose="020B0503020102020204" pitchFamily="34" charset="0"/>
                <a:cs typeface="Times New Roman" panose="02020603050405020304" pitchFamily="18" charset="0"/>
              </a:rPr>
              <a:t>en en jornadas parciales no tienen derecho a percibir esta asignaci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a:t>
            </a:r>
            <a:endParaRPr lang="es-CL" altLang="es-CL" sz="1600"/>
          </a:p>
          <a:p>
            <a:pPr algn="just">
              <a:buFontTx/>
              <a:buBlip>
                <a:blip r:embed="rId2"/>
              </a:buBlip>
            </a:pPr>
            <a:r>
              <a:rPr lang="es-ES_tradnl" altLang="es-CL" sz="1600" u="sng">
                <a:latin typeface="Franklin Gothic Book" panose="020B0503020102020204" pitchFamily="34" charset="0"/>
                <a:cs typeface="Times New Roman" panose="02020603050405020304" pitchFamily="18" charset="0"/>
              </a:rPr>
              <a:t>Tener una antig</a:t>
            </a:r>
            <a:r>
              <a:rPr lang="es-ES_tradnl" altLang="es-CL" sz="1600" u="sng">
                <a:cs typeface="Times New Roman" panose="02020603050405020304" pitchFamily="18" charset="0"/>
              </a:rPr>
              <a:t>ü</a:t>
            </a:r>
            <a:r>
              <a:rPr lang="es-ES_tradnl" altLang="es-CL" sz="1600" u="sng">
                <a:latin typeface="Franklin Gothic Book" panose="020B0503020102020204" pitchFamily="34" charset="0"/>
                <a:cs typeface="Times New Roman" panose="02020603050405020304" pitchFamily="18" charset="0"/>
              </a:rPr>
              <a:t>edad no inferior a cuatro a</a:t>
            </a:r>
            <a:r>
              <a:rPr lang="es-ES_tradnl" altLang="es-CL" sz="1600" u="sng">
                <a:cs typeface="Times New Roman" panose="02020603050405020304" pitchFamily="18" charset="0"/>
              </a:rPr>
              <a:t>ñ</a:t>
            </a:r>
            <a:r>
              <a:rPr lang="es-ES_tradnl" altLang="es-CL" sz="1600" u="sng">
                <a:latin typeface="Franklin Gothic Book" panose="020B0503020102020204" pitchFamily="34" charset="0"/>
                <a:cs typeface="Times New Roman" panose="02020603050405020304" pitchFamily="18" charset="0"/>
              </a:rPr>
              <a:t>os </a:t>
            </a:r>
            <a:r>
              <a:rPr lang="es-ES_tradnl" altLang="es-CL" sz="1600">
                <a:latin typeface="Franklin Gothic Book" panose="020B0503020102020204" pitchFamily="34" charset="0"/>
                <a:cs typeface="Times New Roman" panose="02020603050405020304" pitchFamily="18" charset="0"/>
              </a:rPr>
              <a:t>continuos en la planta de profesionales o asimilada a ella o en la planta de directivos de carrera, al 31 de diciembre del a</a:t>
            </a:r>
            <a:r>
              <a:rPr lang="es-ES_tradnl" altLang="es-CL" sz="1600">
                <a:cs typeface="Times New Roman" panose="02020603050405020304" pitchFamily="18" charset="0"/>
              </a:rPr>
              <a:t>ñ</a:t>
            </a:r>
            <a:r>
              <a:rPr lang="es-ES_tradnl" altLang="es-CL" sz="1600">
                <a:latin typeface="Franklin Gothic Book" panose="020B0503020102020204" pitchFamily="34" charset="0"/>
                <a:cs typeface="Times New Roman" panose="02020603050405020304" pitchFamily="18" charset="0"/>
              </a:rPr>
              <a:t>o anterior al pago de la asignaci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Esto significa que esta antig</a:t>
            </a:r>
            <a:r>
              <a:rPr lang="es-ES_tradnl" altLang="es-CL" sz="1600">
                <a:cs typeface="Times New Roman" panose="02020603050405020304" pitchFamily="18" charset="0"/>
              </a:rPr>
              <a:t>ü</a:t>
            </a:r>
            <a:r>
              <a:rPr lang="es-ES_tradnl" altLang="es-CL" sz="1600">
                <a:latin typeface="Franklin Gothic Book" panose="020B0503020102020204" pitchFamily="34" charset="0"/>
                <a:cs typeface="Times New Roman" panose="02020603050405020304" pitchFamily="18" charset="0"/>
              </a:rPr>
              <a:t>edad continua exigida, debe ser en el mismo Servicio de Salud, por lo que no puede ser acumulable entre distintos Servicios de Salud.</a:t>
            </a:r>
            <a:endParaRPr lang="es-CL" altLang="es-CL" sz="1600"/>
          </a:p>
          <a:p>
            <a:pPr algn="just">
              <a:buFontTx/>
              <a:buBlip>
                <a:blip r:embed="rId2"/>
              </a:buBlip>
            </a:pPr>
            <a:r>
              <a:rPr lang="es-ES_tradnl" altLang="es-CL" sz="1600" u="sng">
                <a:latin typeface="Franklin Gothic Book" panose="020B0503020102020204" pitchFamily="34" charset="0"/>
                <a:cs typeface="Times New Roman" panose="02020603050405020304" pitchFamily="18" charset="0"/>
              </a:rPr>
              <a:t>Se deben desempe</a:t>
            </a:r>
            <a:r>
              <a:rPr lang="es-ES_tradnl" altLang="es-CL" sz="1600" u="sng">
                <a:cs typeface="Times New Roman" panose="02020603050405020304" pitchFamily="18" charset="0"/>
              </a:rPr>
              <a:t>ñ</a:t>
            </a:r>
            <a:r>
              <a:rPr lang="es-ES_tradnl" altLang="es-CL" sz="1600" u="sng">
                <a:latin typeface="Franklin Gothic Book" panose="020B0503020102020204" pitchFamily="34" charset="0"/>
                <a:cs typeface="Times New Roman" panose="02020603050405020304" pitchFamily="18" charset="0"/>
              </a:rPr>
              <a:t>ar efectivamente funciones profesionales o directivas profesionales</a:t>
            </a:r>
            <a:r>
              <a:rPr lang="es-ES_tradnl" altLang="es-CL" sz="1600">
                <a:latin typeface="Franklin Gothic Book" panose="020B0503020102020204" pitchFamily="34" charset="0"/>
                <a:cs typeface="Times New Roman" panose="02020603050405020304" pitchFamily="18" charset="0"/>
              </a:rPr>
              <a:t>: Por lo tanto, el personal de las plantas de t</a:t>
            </a:r>
            <a:r>
              <a:rPr lang="es-ES_tradnl" altLang="es-CL" sz="1600">
                <a:cs typeface="Times New Roman" panose="02020603050405020304" pitchFamily="18" charset="0"/>
              </a:rPr>
              <a:t>é</a:t>
            </a:r>
            <a:r>
              <a:rPr lang="es-ES_tradnl" altLang="es-CL" sz="1600">
                <a:latin typeface="Franklin Gothic Book" panose="020B0503020102020204" pitchFamily="34" charset="0"/>
                <a:cs typeface="Times New Roman" panose="02020603050405020304" pitchFamily="18" charset="0"/>
              </a:rPr>
              <a:t>cnicos, administrativos y auxiliares que perciben la asignaci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profesional no tienen  derecho a esta asignaci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a:t>
            </a:r>
            <a:endParaRPr lang="es-CL" altLang="es-CL" sz="1600"/>
          </a:p>
          <a:p>
            <a:pPr algn="just">
              <a:buFontTx/>
              <a:buBlip>
                <a:blip r:embed="rId2"/>
              </a:buBlip>
            </a:pPr>
            <a:r>
              <a:rPr lang="es-ES_tradnl" altLang="es-CL" sz="1600">
                <a:latin typeface="Franklin Gothic Book" panose="020B0503020102020204" pitchFamily="34" charset="0"/>
                <a:cs typeface="Times New Roman" panose="02020603050405020304" pitchFamily="18" charset="0"/>
              </a:rPr>
              <a:t>Encontrarse, a la fecha de suscripci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del convenio de exclusividad, calificado en Lista N° 1 de Distinci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y mantenerse en esa lista durante la percepci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de la asignaci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a:t>
            </a:r>
            <a:endParaRPr lang="es-CL" altLang="es-CL" sz="1600"/>
          </a:p>
          <a:p>
            <a:pPr algn="just">
              <a:buFontTx/>
              <a:buBlip>
                <a:blip r:embed="rId2"/>
              </a:buBlip>
            </a:pPr>
            <a:r>
              <a:rPr lang="es-ES_tradnl" altLang="es-CL" sz="1600">
                <a:latin typeface="Franklin Gothic Book" panose="020B0503020102020204" pitchFamily="34" charset="0"/>
                <a:cs typeface="Times New Roman" panose="02020603050405020304" pitchFamily="18" charset="0"/>
              </a:rPr>
              <a:t>No haber sido objeto de medida disciplinaria de censura, multa, suspensi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del empleo o destituci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como resultado de una investigaci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sumaria  o un sumario administrativo, en los dos a</a:t>
            </a:r>
            <a:r>
              <a:rPr lang="es-ES_tradnl" altLang="es-CL" sz="1600">
                <a:cs typeface="Times New Roman" panose="02020603050405020304" pitchFamily="18" charset="0"/>
              </a:rPr>
              <a:t>ñ</a:t>
            </a:r>
            <a:r>
              <a:rPr lang="es-ES_tradnl" altLang="es-CL" sz="1600">
                <a:latin typeface="Franklin Gothic Book" panose="020B0503020102020204" pitchFamily="34" charset="0"/>
                <a:cs typeface="Times New Roman" panose="02020603050405020304" pitchFamily="18" charset="0"/>
              </a:rPr>
              <a:t>os anteriores al pago de la asignaci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a:t>
            </a:r>
            <a:endParaRPr lang="es-CL" altLang="es-CL" sz="1600"/>
          </a:p>
          <a:p>
            <a:pPr algn="just">
              <a:buFontTx/>
              <a:buBlip>
                <a:blip r:embed="rId2"/>
              </a:buBlip>
            </a:pPr>
            <a:r>
              <a:rPr lang="es-ES_tradnl" altLang="es-CL" sz="1600">
                <a:latin typeface="Franklin Gothic Book" panose="020B0503020102020204" pitchFamily="34" charset="0"/>
                <a:cs typeface="Times New Roman" panose="02020603050405020304" pitchFamily="18" charset="0"/>
              </a:rPr>
              <a:t>No haber hecho uso de permiso sin goce de remuneraciones durante, a lo menos, 30 d</a:t>
            </a:r>
            <a:r>
              <a:rPr lang="es-ES_tradnl" altLang="es-CL" sz="1600">
                <a:cs typeface="Times New Roman" panose="02020603050405020304" pitchFamily="18" charset="0"/>
              </a:rPr>
              <a:t>í</a:t>
            </a:r>
            <a:r>
              <a:rPr lang="es-ES_tradnl" altLang="es-CL" sz="1600">
                <a:latin typeface="Franklin Gothic Book" panose="020B0503020102020204" pitchFamily="34" charset="0"/>
                <a:cs typeface="Times New Roman" panose="02020603050405020304" pitchFamily="18" charset="0"/>
              </a:rPr>
              <a:t>as continuos o 60 d</a:t>
            </a:r>
            <a:r>
              <a:rPr lang="es-ES_tradnl" altLang="es-CL" sz="1600">
                <a:cs typeface="Times New Roman" panose="02020603050405020304" pitchFamily="18" charset="0"/>
              </a:rPr>
              <a:t>í</a:t>
            </a:r>
            <a:r>
              <a:rPr lang="es-ES_tradnl" altLang="es-CL" sz="1600">
                <a:latin typeface="Franklin Gothic Book" panose="020B0503020102020204" pitchFamily="34" charset="0"/>
                <a:cs typeface="Times New Roman" panose="02020603050405020304" pitchFamily="18" charset="0"/>
              </a:rPr>
              <a:t>as discontinuos, en el a</a:t>
            </a:r>
            <a:r>
              <a:rPr lang="es-ES_tradnl" altLang="es-CL" sz="1600">
                <a:cs typeface="Times New Roman" panose="02020603050405020304" pitchFamily="18" charset="0"/>
              </a:rPr>
              <a:t>ñ</a:t>
            </a:r>
            <a:r>
              <a:rPr lang="es-ES_tradnl" altLang="es-CL" sz="1600">
                <a:latin typeface="Franklin Gothic Book" panose="020B0503020102020204" pitchFamily="34" charset="0"/>
                <a:cs typeface="Times New Roman" panose="02020603050405020304" pitchFamily="18" charset="0"/>
              </a:rPr>
              <a:t>o inmediatamente anterior al pago de la asignaci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a:t>
            </a:r>
            <a:endParaRPr lang="es-CL" altLang="es-CL" sz="1600"/>
          </a:p>
          <a:p>
            <a:pPr algn="just">
              <a:buFontTx/>
              <a:buBlip>
                <a:blip r:embed="rId2"/>
              </a:buBlip>
            </a:pPr>
            <a:r>
              <a:rPr lang="es-ES_tradnl" altLang="es-CL" sz="1600" u="sng">
                <a:latin typeface="Franklin Gothic Book" panose="020B0503020102020204" pitchFamily="34" charset="0"/>
                <a:cs typeface="Times New Roman" panose="02020603050405020304" pitchFamily="18" charset="0"/>
              </a:rPr>
              <a:t>No encontrarse haciendo uso de la compatibilidad con la calidad a contrata establecida en la letra d) del art. 87 del Estatuto Administrativo. </a:t>
            </a:r>
            <a:r>
              <a:rPr lang="es-ES_tradnl" altLang="es-CL" sz="1600">
                <a:latin typeface="Franklin Gothic Book" panose="020B0503020102020204" pitchFamily="34" charset="0"/>
                <a:cs typeface="Times New Roman" panose="02020603050405020304" pitchFamily="18" charset="0"/>
              </a:rPr>
              <a:t>Esto es, que no tienen derecho a esta asignaci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aquellos funcionarios que conservan un cargo vacante en propiedad. </a:t>
            </a:r>
            <a:endParaRPr lang="es-CL" altLang="es-CL" sz="1600"/>
          </a:p>
          <a:p>
            <a:pPr algn="just">
              <a:buFontTx/>
              <a:buBlip>
                <a:blip r:embed="rId2"/>
              </a:buBlip>
            </a:pPr>
            <a:r>
              <a:rPr lang="es-ES_tradnl" altLang="es-CL" sz="1600">
                <a:latin typeface="Franklin Gothic Book" panose="020B0503020102020204" pitchFamily="34" charset="0"/>
                <a:cs typeface="Times New Roman" panose="02020603050405020304" pitchFamily="18" charset="0"/>
              </a:rPr>
              <a:t>Desempe</a:t>
            </a:r>
            <a:r>
              <a:rPr lang="es-ES_tradnl" altLang="es-CL" sz="1600">
                <a:cs typeface="Times New Roman" panose="02020603050405020304" pitchFamily="18" charset="0"/>
              </a:rPr>
              <a:t>ñ</a:t>
            </a:r>
            <a:r>
              <a:rPr lang="es-ES_tradnl" altLang="es-CL" sz="1600">
                <a:latin typeface="Franklin Gothic Book" panose="020B0503020102020204" pitchFamily="34" charset="0"/>
                <a:cs typeface="Times New Roman" panose="02020603050405020304" pitchFamily="18" charset="0"/>
              </a:rPr>
              <a:t>arse con dedicaci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exclusiva en el Servicio de Salud.</a:t>
            </a:r>
            <a:endParaRPr lang="es-CL" altLang="es-CL" sz="1600"/>
          </a:p>
          <a:p>
            <a:pPr algn="just">
              <a:buFontTx/>
              <a:buBlip>
                <a:blip r:embed="rId2"/>
              </a:buBlip>
            </a:pPr>
            <a:r>
              <a:rPr lang="es-ES_tradnl" altLang="es-CL" sz="1600">
                <a:latin typeface="Franklin Gothic Book" panose="020B0503020102020204" pitchFamily="34" charset="0"/>
                <a:cs typeface="Times New Roman" panose="02020603050405020304" pitchFamily="18" charset="0"/>
              </a:rPr>
              <a:t>Suscribir convenio en el que el funcionario se obliga a ejercer las funciones con dedicaci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exclusiva.</a:t>
            </a:r>
            <a:endParaRPr lang="es-CL" altLang="es-CL" sz="1600"/>
          </a:p>
          <a:p>
            <a:pPr algn="just">
              <a:buFontTx/>
              <a:buBlip>
                <a:blip r:embed="rId2"/>
              </a:buBlip>
            </a:pPr>
            <a:r>
              <a:rPr lang="es-ES_tradnl" altLang="es-CL" sz="1600">
                <a:latin typeface="Franklin Gothic Book" panose="020B0503020102020204" pitchFamily="34" charset="0"/>
                <a:cs typeface="Times New Roman" panose="02020603050405020304" pitchFamily="18" charset="0"/>
              </a:rPr>
              <a:t>No estar percibiendo  las asignaciones por funciones cr</a:t>
            </a:r>
            <a:r>
              <a:rPr lang="es-ES_tradnl" altLang="es-CL" sz="1600">
                <a:cs typeface="Times New Roman" panose="02020603050405020304" pitchFamily="18" charset="0"/>
              </a:rPr>
              <a:t>í</a:t>
            </a:r>
            <a:r>
              <a:rPr lang="es-ES_tradnl" altLang="es-CL" sz="1600">
                <a:latin typeface="Franklin Gothic Book" panose="020B0503020102020204" pitchFamily="34" charset="0"/>
                <a:cs typeface="Times New Roman" panose="02020603050405020304" pitchFamily="18" charset="0"/>
              </a:rPr>
              <a:t>ticas y de alta direcci</a:t>
            </a:r>
            <a:r>
              <a:rPr lang="es-ES_tradnl" altLang="es-CL" sz="1600">
                <a:cs typeface="Times New Roman" panose="02020603050405020304" pitchFamily="18" charset="0"/>
              </a:rPr>
              <a:t>ó</a:t>
            </a:r>
            <a:r>
              <a:rPr lang="es-ES_tradnl" altLang="es-CL" sz="1600">
                <a:latin typeface="Franklin Gothic Book" panose="020B0503020102020204" pitchFamily="34" charset="0"/>
                <a:cs typeface="Times New Roman" panose="02020603050405020304" pitchFamily="18" charset="0"/>
              </a:rPr>
              <a:t>n p</a:t>
            </a:r>
            <a:r>
              <a:rPr lang="es-ES_tradnl" altLang="es-CL" sz="1600">
                <a:cs typeface="Times New Roman" panose="02020603050405020304" pitchFamily="18" charset="0"/>
              </a:rPr>
              <a:t>ú</a:t>
            </a:r>
            <a:r>
              <a:rPr lang="es-ES_tradnl" altLang="es-CL" sz="1600">
                <a:latin typeface="Franklin Gothic Book" panose="020B0503020102020204" pitchFamily="34" charset="0"/>
                <a:cs typeface="Times New Roman" panose="02020603050405020304" pitchFamily="18" charset="0"/>
              </a:rPr>
              <a:t>blica.</a:t>
            </a:r>
            <a:endParaRPr lang="es-ES_tradnl" altLang="es-CL" sz="16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537">
                                            <p:txEl>
                                              <p:pRg st="0" end="0"/>
                                            </p:txEl>
                                          </p:spTgt>
                                        </p:tgtEl>
                                        <p:attrNameLst>
                                          <p:attrName>style.visibility</p:attrName>
                                        </p:attrNameLst>
                                      </p:cBhvr>
                                      <p:to>
                                        <p:strVal val="visible"/>
                                      </p:to>
                                    </p:set>
                                    <p:animEffect transition="in" filter="blinds(horizontal)">
                                      <p:cBhvr>
                                        <p:cTn id="7" dur="500"/>
                                        <p:tgtEl>
                                          <p:spTgt spid="655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5537">
                                            <p:txEl>
                                              <p:pRg st="1" end="1"/>
                                            </p:txEl>
                                          </p:spTgt>
                                        </p:tgtEl>
                                        <p:attrNameLst>
                                          <p:attrName>style.visibility</p:attrName>
                                        </p:attrNameLst>
                                      </p:cBhvr>
                                      <p:to>
                                        <p:strVal val="visible"/>
                                      </p:to>
                                    </p:set>
                                    <p:animEffect transition="in" filter="blinds(horizontal)">
                                      <p:cBhvr>
                                        <p:cTn id="12" dur="500"/>
                                        <p:tgtEl>
                                          <p:spTgt spid="655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5537">
                                            <p:txEl>
                                              <p:pRg st="2" end="2"/>
                                            </p:txEl>
                                          </p:spTgt>
                                        </p:tgtEl>
                                        <p:attrNameLst>
                                          <p:attrName>style.visibility</p:attrName>
                                        </p:attrNameLst>
                                      </p:cBhvr>
                                      <p:to>
                                        <p:strVal val="visible"/>
                                      </p:to>
                                    </p:set>
                                    <p:animEffect transition="in" filter="blinds(horizontal)">
                                      <p:cBhvr>
                                        <p:cTn id="17" dur="500"/>
                                        <p:tgtEl>
                                          <p:spTgt spid="655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5537">
                                            <p:txEl>
                                              <p:pRg st="3" end="3"/>
                                            </p:txEl>
                                          </p:spTgt>
                                        </p:tgtEl>
                                        <p:attrNameLst>
                                          <p:attrName>style.visibility</p:attrName>
                                        </p:attrNameLst>
                                      </p:cBhvr>
                                      <p:to>
                                        <p:strVal val="visible"/>
                                      </p:to>
                                    </p:set>
                                    <p:animEffect transition="in" filter="blinds(horizontal)">
                                      <p:cBhvr>
                                        <p:cTn id="22" dur="500"/>
                                        <p:tgtEl>
                                          <p:spTgt spid="6553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5537">
                                            <p:txEl>
                                              <p:pRg st="4" end="4"/>
                                            </p:txEl>
                                          </p:spTgt>
                                        </p:tgtEl>
                                        <p:attrNameLst>
                                          <p:attrName>style.visibility</p:attrName>
                                        </p:attrNameLst>
                                      </p:cBhvr>
                                      <p:to>
                                        <p:strVal val="visible"/>
                                      </p:to>
                                    </p:set>
                                    <p:animEffect transition="in" filter="blinds(horizontal)">
                                      <p:cBhvr>
                                        <p:cTn id="27" dur="500"/>
                                        <p:tgtEl>
                                          <p:spTgt spid="6553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5537">
                                            <p:txEl>
                                              <p:pRg st="5" end="5"/>
                                            </p:txEl>
                                          </p:spTgt>
                                        </p:tgtEl>
                                        <p:attrNameLst>
                                          <p:attrName>style.visibility</p:attrName>
                                        </p:attrNameLst>
                                      </p:cBhvr>
                                      <p:to>
                                        <p:strVal val="visible"/>
                                      </p:to>
                                    </p:set>
                                    <p:animEffect transition="in" filter="blinds(horizontal)">
                                      <p:cBhvr>
                                        <p:cTn id="32" dur="500"/>
                                        <p:tgtEl>
                                          <p:spTgt spid="6553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5537">
                                            <p:txEl>
                                              <p:pRg st="6" end="6"/>
                                            </p:txEl>
                                          </p:spTgt>
                                        </p:tgtEl>
                                        <p:attrNameLst>
                                          <p:attrName>style.visibility</p:attrName>
                                        </p:attrNameLst>
                                      </p:cBhvr>
                                      <p:to>
                                        <p:strVal val="visible"/>
                                      </p:to>
                                    </p:set>
                                    <p:animEffect transition="in" filter="blinds(horizontal)">
                                      <p:cBhvr>
                                        <p:cTn id="37" dur="500"/>
                                        <p:tgtEl>
                                          <p:spTgt spid="6553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5537">
                                            <p:txEl>
                                              <p:pRg st="7" end="7"/>
                                            </p:txEl>
                                          </p:spTgt>
                                        </p:tgtEl>
                                        <p:attrNameLst>
                                          <p:attrName>style.visibility</p:attrName>
                                        </p:attrNameLst>
                                      </p:cBhvr>
                                      <p:to>
                                        <p:strVal val="visible"/>
                                      </p:to>
                                    </p:set>
                                    <p:animEffect transition="in" filter="blinds(horizontal)">
                                      <p:cBhvr>
                                        <p:cTn id="42" dur="500"/>
                                        <p:tgtEl>
                                          <p:spTgt spid="6553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5537">
                                            <p:txEl>
                                              <p:pRg st="8" end="8"/>
                                            </p:txEl>
                                          </p:spTgt>
                                        </p:tgtEl>
                                        <p:attrNameLst>
                                          <p:attrName>style.visibility</p:attrName>
                                        </p:attrNameLst>
                                      </p:cBhvr>
                                      <p:to>
                                        <p:strVal val="visible"/>
                                      </p:to>
                                    </p:set>
                                    <p:animEffect transition="in" filter="blinds(horizontal)">
                                      <p:cBhvr>
                                        <p:cTn id="47" dur="500"/>
                                        <p:tgtEl>
                                          <p:spTgt spid="65537">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5537">
                                            <p:txEl>
                                              <p:pRg st="9" end="9"/>
                                            </p:txEl>
                                          </p:spTgt>
                                        </p:tgtEl>
                                        <p:attrNameLst>
                                          <p:attrName>style.visibility</p:attrName>
                                        </p:attrNameLst>
                                      </p:cBhvr>
                                      <p:to>
                                        <p:strVal val="visible"/>
                                      </p:to>
                                    </p:set>
                                    <p:animEffect transition="in" filter="blinds(horizontal)">
                                      <p:cBhvr>
                                        <p:cTn id="52" dur="500"/>
                                        <p:tgtEl>
                                          <p:spTgt spid="6553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91E1749-8F85-40D9-B4D1-676C8E454CF2}"/>
              </a:ext>
            </a:extLst>
          </p:cNvPr>
          <p:cNvSpPr>
            <a:spLocks noChangeArrowheads="1"/>
          </p:cNvSpPr>
          <p:nvPr>
            <p:ph type="title"/>
          </p:nvPr>
        </p:nvSpPr>
        <p:spPr>
          <a:noFill/>
        </p:spPr>
        <p:txBody>
          <a:bodyPr/>
          <a:lstStyle/>
          <a:p>
            <a:pPr algn="ctr"/>
            <a:r>
              <a:rPr lang="es-ES" altLang="es-CL" b="1" u="sng">
                <a:latin typeface="Verdana" panose="020B0604030504040204" pitchFamily="34" charset="0"/>
                <a:cs typeface="Verdana" panose="020B0604030504040204" pitchFamily="34" charset="0"/>
              </a:rPr>
              <a:t>OPCIÓN</a:t>
            </a:r>
            <a:endParaRPr lang="es-ES" altLang="es-CL">
              <a:latin typeface="Verdana" panose="020B0604030504040204" pitchFamily="34" charset="0"/>
              <a:cs typeface="Verdana" panose="020B0604030504040204" pitchFamily="34" charset="0"/>
            </a:endParaRPr>
          </a:p>
        </p:txBody>
      </p:sp>
      <p:sp>
        <p:nvSpPr>
          <p:cNvPr id="9219" name="Rectangle 3">
            <a:extLst>
              <a:ext uri="{FF2B5EF4-FFF2-40B4-BE49-F238E27FC236}">
                <a16:creationId xmlns:a16="http://schemas.microsoft.com/office/drawing/2014/main" id="{E7371CC5-50E6-4119-B698-77C8DEECBBDB}"/>
              </a:ext>
            </a:extLst>
          </p:cNvPr>
          <p:cNvSpPr>
            <a:spLocks noChangeArrowheads="1"/>
          </p:cNvSpPr>
          <p:nvPr>
            <p:ph type="body" idx="1"/>
          </p:nvPr>
        </p:nvSpPr>
        <p:spPr>
          <a:xfrm>
            <a:off x="539750" y="1484313"/>
            <a:ext cx="7392988" cy="4114800"/>
          </a:xfrm>
          <a:noFill/>
        </p:spPr>
        <p:txBody>
          <a:bodyPr/>
          <a:lstStyle/>
          <a:p>
            <a:pPr algn="just">
              <a:buFont typeface="Webdings" panose="05030102010509060703" pitchFamily="18" charset="2"/>
              <a:buNone/>
            </a:pPr>
            <a:r>
              <a:rPr lang="es-ES" altLang="es-CL" sz="2800"/>
              <a:t>1º  Un descanso compensatorio especial de 10 días hábiles del año, con goce de remuneraciones y compatible con el feriado legal</a:t>
            </a:r>
          </a:p>
          <a:p>
            <a:pPr algn="just">
              <a:buFont typeface="Webdings" panose="05030102010509060703" pitchFamily="18" charset="2"/>
              <a:buNone/>
            </a:pPr>
            <a:endParaRPr lang="es-ES" altLang="es-CL" sz="2800"/>
          </a:p>
          <a:p>
            <a:pPr algn="just">
              <a:buFont typeface="Webdings" panose="05030102010509060703" pitchFamily="18" charset="2"/>
              <a:buNone/>
            </a:pPr>
            <a:r>
              <a:rPr lang="es-ES" altLang="es-CL" sz="2800"/>
              <a:t>2º   Un incremento de la asignación permanente señalado en el Art. 1º equivalente a los siguientes montos: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LIC.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p:cTn id="13"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9219">
                                            <p:txEl>
                                              <p:pRg st="0" end="0"/>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CLIC.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p:cTn id="19"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219">
                                            <p:txEl>
                                              <p:pRg st="2" end="2"/>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2" name="CLIC.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935625AB-B6AA-450A-AF45-1E74A5806887}"/>
              </a:ext>
            </a:extLst>
          </p:cNvPr>
          <p:cNvSpPr>
            <a:spLocks noGrp="1" noChangeArrowheads="1"/>
          </p:cNvSpPr>
          <p:nvPr>
            <p:ph type="ctrTitle"/>
          </p:nvPr>
        </p:nvSpPr>
        <p:spPr>
          <a:xfrm>
            <a:off x="142875" y="69850"/>
            <a:ext cx="7956550" cy="406400"/>
          </a:xfrm>
        </p:spPr>
        <p:txBody>
          <a:bodyPr/>
          <a:lstStyle/>
          <a:p>
            <a:r>
              <a:rPr lang="es-ES_tradnl" altLang="es-CL" b="1" i="1">
                <a:latin typeface="Verdana" panose="020B0604030504040204" pitchFamily="34" charset="0"/>
                <a:cs typeface="Verdana" panose="020B0604030504040204" pitchFamily="34" charset="0"/>
              </a:rPr>
              <a:t>Procedimiento para acceder a la asignación</a:t>
            </a:r>
            <a:endParaRPr lang="es-CL" altLang="es-CL">
              <a:latin typeface="Verdana" panose="020B0604030504040204" pitchFamily="34" charset="0"/>
              <a:cs typeface="Verdana" panose="020B0604030504040204" pitchFamily="34" charset="0"/>
            </a:endParaRPr>
          </a:p>
        </p:txBody>
      </p:sp>
      <p:sp>
        <p:nvSpPr>
          <p:cNvPr id="89090" name="Rectangle 2">
            <a:extLst>
              <a:ext uri="{FF2B5EF4-FFF2-40B4-BE49-F238E27FC236}">
                <a16:creationId xmlns:a16="http://schemas.microsoft.com/office/drawing/2014/main" id="{5277675A-B8EE-4C5F-A8F3-2F46126B9CE2}"/>
              </a:ext>
            </a:extLst>
          </p:cNvPr>
          <p:cNvSpPr>
            <a:spLocks noChangeArrowheads="1"/>
          </p:cNvSpPr>
          <p:nvPr/>
        </p:nvSpPr>
        <p:spPr bwMode="auto">
          <a:xfrm>
            <a:off x="395288" y="908050"/>
            <a:ext cx="8174037" cy="4894263"/>
          </a:xfrm>
          <a:prstGeom prst="rect">
            <a:avLst/>
          </a:prstGeom>
          <a:noFill/>
          <a:ln w="9525">
            <a:noFill/>
            <a:miter lim="800000"/>
            <a:headEnd/>
            <a:tailEnd/>
          </a:ln>
          <a:effectLst/>
        </p:spPr>
        <p:txBody>
          <a:bodyPr anchor="ctr">
            <a:spAutoFit/>
          </a:bodyPr>
          <a:lstStyle/>
          <a:p>
            <a:pPr algn="just">
              <a:defRPr/>
            </a:pPr>
            <a:r>
              <a:rPr lang="es-ES_tradnl" sz="2400" dirty="0">
                <a:latin typeface="+mn-lt"/>
                <a:cs typeface="Times New Roman" pitchFamily="18" charset="0"/>
              </a:rPr>
              <a:t>Para percibir este beneficio el funcionario(a) que cumple los requisitos señalados anteriormente debe:</a:t>
            </a:r>
          </a:p>
          <a:p>
            <a:pPr algn="just">
              <a:defRPr/>
            </a:pPr>
            <a:endParaRPr lang="es-CL" sz="2400" dirty="0">
              <a:latin typeface="+mn-lt"/>
            </a:endParaRPr>
          </a:p>
          <a:p>
            <a:pPr algn="just">
              <a:buFontTx/>
              <a:buChar char="•"/>
              <a:defRPr/>
            </a:pPr>
            <a:r>
              <a:rPr lang="es-ES_tradnl" sz="2400" dirty="0">
                <a:latin typeface="+mn-lt"/>
                <a:cs typeface="Times New Roman" pitchFamily="18" charset="0"/>
              </a:rPr>
              <a:t>Efectuar una solicitud al Director del Servicio, acreditando el cumplimiento de los requisitos para acceder al beneficio. </a:t>
            </a:r>
          </a:p>
          <a:p>
            <a:pPr algn="just">
              <a:buFontTx/>
              <a:buChar char="•"/>
              <a:defRPr/>
            </a:pPr>
            <a:endParaRPr lang="es-CL" sz="2400" dirty="0">
              <a:latin typeface="+mn-lt"/>
            </a:endParaRPr>
          </a:p>
          <a:p>
            <a:pPr algn="just">
              <a:buFontTx/>
              <a:buChar char="•"/>
              <a:defRPr/>
            </a:pPr>
            <a:r>
              <a:rPr lang="es-ES_tradnl" sz="2400" dirty="0">
                <a:latin typeface="+mn-lt"/>
                <a:cs typeface="Times New Roman" pitchFamily="18" charset="0"/>
              </a:rPr>
              <a:t>Suscribir convenio con el Director del Servicio de Salud respectivo, mediante el cual el funcionario (a) se obliga a ejercer las funciones con dedicación exclusiva en el Servicio de Salud correspondiente.</a:t>
            </a:r>
          </a:p>
          <a:p>
            <a:pPr algn="just">
              <a:buFontTx/>
              <a:buChar char="•"/>
              <a:defRPr/>
            </a:pPr>
            <a:endParaRPr lang="es-CL" sz="2400" dirty="0">
              <a:latin typeface="+mn-lt"/>
            </a:endParaRPr>
          </a:p>
          <a:p>
            <a:pPr algn="just">
              <a:buFontTx/>
              <a:buChar char="•"/>
              <a:defRPr/>
            </a:pPr>
            <a:r>
              <a:rPr lang="es-ES_tradnl" sz="2400" dirty="0">
                <a:latin typeface="+mn-lt"/>
                <a:cs typeface="Times New Roman" pitchFamily="18" charset="0"/>
              </a:rPr>
              <a:t>El convenio tendrá una duración anual, desde el 01 de enero al 31 de diciembre.</a:t>
            </a:r>
            <a:endParaRPr lang="es-ES_tradnl" sz="2400" dirty="0">
              <a:latin typeface="+mn-lt"/>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ED9DBB85-7AF2-4780-A668-D92132665BEB}"/>
              </a:ext>
            </a:extLst>
          </p:cNvPr>
          <p:cNvSpPr>
            <a:spLocks noGrp="1" noChangeArrowheads="1"/>
          </p:cNvSpPr>
          <p:nvPr>
            <p:ph type="ctrTitle"/>
          </p:nvPr>
        </p:nvSpPr>
        <p:spPr>
          <a:xfrm>
            <a:off x="142875" y="69850"/>
            <a:ext cx="7956550" cy="406400"/>
          </a:xfrm>
        </p:spPr>
        <p:txBody>
          <a:bodyPr/>
          <a:lstStyle/>
          <a:p>
            <a:r>
              <a:rPr lang="es-ES_tradnl" altLang="es-CL" b="1" i="1">
                <a:latin typeface="Verdana" panose="020B0604030504040204" pitchFamily="34" charset="0"/>
                <a:cs typeface="Verdana" panose="020B0604030504040204" pitchFamily="34" charset="0"/>
              </a:rPr>
              <a:t>Inhabilidades y prohibiciones para percibir la asignación</a:t>
            </a:r>
            <a:endParaRPr lang="es-CL" altLang="es-CL">
              <a:latin typeface="Verdana" panose="020B0604030504040204" pitchFamily="34" charset="0"/>
              <a:cs typeface="Verdana" panose="020B0604030504040204" pitchFamily="34" charset="0"/>
            </a:endParaRPr>
          </a:p>
        </p:txBody>
      </p:sp>
      <p:sp>
        <p:nvSpPr>
          <p:cNvPr id="90113" name="Rectangle 1">
            <a:extLst>
              <a:ext uri="{FF2B5EF4-FFF2-40B4-BE49-F238E27FC236}">
                <a16:creationId xmlns:a16="http://schemas.microsoft.com/office/drawing/2014/main" id="{DE4492EA-85A2-438C-9EE3-0847770D0E43}"/>
              </a:ext>
            </a:extLst>
          </p:cNvPr>
          <p:cNvSpPr>
            <a:spLocks noChangeArrowheads="1"/>
          </p:cNvSpPr>
          <p:nvPr/>
        </p:nvSpPr>
        <p:spPr bwMode="auto">
          <a:xfrm>
            <a:off x="142875" y="1277938"/>
            <a:ext cx="8316913" cy="5018087"/>
          </a:xfrm>
          <a:prstGeom prst="rect">
            <a:avLst/>
          </a:prstGeom>
          <a:noFill/>
          <a:ln w="9525">
            <a:noFill/>
            <a:miter lim="800000"/>
            <a:headEnd/>
            <a:tailEnd/>
          </a:ln>
          <a:effectLst/>
        </p:spPr>
        <p:txBody>
          <a:bodyPr anchor="ctr">
            <a:spAutoFit/>
          </a:bodyPr>
          <a:lstStyle/>
          <a:p>
            <a:pPr algn="just">
              <a:defRPr/>
            </a:pPr>
            <a:r>
              <a:rPr lang="es-ES_tradnl" sz="2000" dirty="0">
                <a:latin typeface="+mn-lt"/>
                <a:cs typeface="Times New Roman" pitchFamily="18" charset="0"/>
              </a:rPr>
              <a:t>Los funcionarios que suscriben estos convenios quedan sujetos a las siguientes inhabilidades y prohibiciones:</a:t>
            </a:r>
          </a:p>
          <a:p>
            <a:pPr algn="just">
              <a:defRPr/>
            </a:pPr>
            <a:endParaRPr lang="es-CL" sz="2000" dirty="0">
              <a:latin typeface="+mn-lt"/>
            </a:endParaRPr>
          </a:p>
          <a:p>
            <a:pPr algn="just">
              <a:buFontTx/>
              <a:buChar char="•"/>
              <a:defRPr/>
            </a:pPr>
            <a:r>
              <a:rPr lang="es-ES_tradnl" sz="2000" dirty="0">
                <a:latin typeface="+mn-lt"/>
                <a:cs typeface="Times New Roman" pitchFamily="18" charset="0"/>
              </a:rPr>
              <a:t>No pueden ejercer libremente su profesión.</a:t>
            </a:r>
          </a:p>
          <a:p>
            <a:pPr algn="just">
              <a:buFontTx/>
              <a:buChar char="•"/>
              <a:defRPr/>
            </a:pPr>
            <a:endParaRPr lang="es-CL" sz="2000" dirty="0">
              <a:latin typeface="+mn-lt"/>
            </a:endParaRPr>
          </a:p>
          <a:p>
            <a:pPr algn="just">
              <a:buFontTx/>
              <a:buChar char="•"/>
              <a:defRPr/>
            </a:pPr>
            <a:r>
              <a:rPr lang="es-ES_tradnl" sz="2000" dirty="0">
                <a:latin typeface="+mn-lt"/>
                <a:cs typeface="Times New Roman" pitchFamily="18" charset="0"/>
              </a:rPr>
              <a:t>Están impedidos de obtener ingresos por sociedades de profesionales que se dediquen a prestar servicios o asesorías profesionales, sea que los perciban como socios o por el hecho de prestar servicios en ellas.</a:t>
            </a:r>
          </a:p>
          <a:p>
            <a:pPr algn="just">
              <a:buFontTx/>
              <a:buChar char="•"/>
              <a:defRPr/>
            </a:pPr>
            <a:endParaRPr lang="es-CL" sz="2000" dirty="0">
              <a:latin typeface="+mn-lt"/>
            </a:endParaRPr>
          </a:p>
          <a:p>
            <a:pPr algn="just">
              <a:buFontTx/>
              <a:buChar char="•"/>
              <a:defRPr/>
            </a:pPr>
            <a:r>
              <a:rPr lang="es-ES_tradnl" sz="2000" dirty="0">
                <a:latin typeface="+mn-lt"/>
                <a:cs typeface="Times New Roman" pitchFamily="18" charset="0"/>
              </a:rPr>
              <a:t>No pueden ocupar cargos directivos, ejecutivos y/o administrativos en entidades que  perciban fines de lucro, relacionadas con su profesión.</a:t>
            </a:r>
          </a:p>
          <a:p>
            <a:pPr algn="just">
              <a:buFontTx/>
              <a:buChar char="•"/>
              <a:defRPr/>
            </a:pPr>
            <a:endParaRPr lang="es-CL" sz="2000" dirty="0">
              <a:latin typeface="+mn-lt"/>
            </a:endParaRPr>
          </a:p>
          <a:p>
            <a:pPr algn="just">
              <a:defRPr/>
            </a:pPr>
            <a:r>
              <a:rPr lang="es-ES_tradnl" sz="2000" dirty="0">
                <a:latin typeface="+mn-lt"/>
                <a:cs typeface="Times New Roman" pitchFamily="18" charset="0"/>
              </a:rPr>
              <a:t>Esto implica, que los profesionales que suscriban este convenio con el Director del Servicio de Salud no podrán desempeñar funciones al interior del propio Servicio u otro, sea del área pública o privada, que signifique pago en ninguna modalidad. </a:t>
            </a:r>
            <a:endParaRPr lang="es-ES_tradnl" sz="20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0113">
                                            <p:txEl>
                                              <p:pRg st="0" end="0"/>
                                            </p:txEl>
                                          </p:spTgt>
                                        </p:tgtEl>
                                        <p:attrNameLst>
                                          <p:attrName>style.visibility</p:attrName>
                                        </p:attrNameLst>
                                      </p:cBhvr>
                                      <p:to>
                                        <p:strVal val="visible"/>
                                      </p:to>
                                    </p:set>
                                    <p:animEffect transition="in" filter="checkerboard(across)">
                                      <p:cBhvr>
                                        <p:cTn id="7" dur="500"/>
                                        <p:tgtEl>
                                          <p:spTgt spid="901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0113">
                                            <p:txEl>
                                              <p:pRg st="2" end="2"/>
                                            </p:txEl>
                                          </p:spTgt>
                                        </p:tgtEl>
                                        <p:attrNameLst>
                                          <p:attrName>style.visibility</p:attrName>
                                        </p:attrNameLst>
                                      </p:cBhvr>
                                      <p:to>
                                        <p:strVal val="visible"/>
                                      </p:to>
                                    </p:set>
                                    <p:animEffect transition="in" filter="checkerboard(across)">
                                      <p:cBhvr>
                                        <p:cTn id="12" dur="500"/>
                                        <p:tgtEl>
                                          <p:spTgt spid="9011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0113">
                                            <p:txEl>
                                              <p:pRg st="4" end="4"/>
                                            </p:txEl>
                                          </p:spTgt>
                                        </p:tgtEl>
                                        <p:attrNameLst>
                                          <p:attrName>style.visibility</p:attrName>
                                        </p:attrNameLst>
                                      </p:cBhvr>
                                      <p:to>
                                        <p:strVal val="visible"/>
                                      </p:to>
                                    </p:set>
                                    <p:animEffect transition="in" filter="checkerboard(across)">
                                      <p:cBhvr>
                                        <p:cTn id="17" dur="500"/>
                                        <p:tgtEl>
                                          <p:spTgt spid="9011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0113">
                                            <p:txEl>
                                              <p:pRg st="6" end="6"/>
                                            </p:txEl>
                                          </p:spTgt>
                                        </p:tgtEl>
                                        <p:attrNameLst>
                                          <p:attrName>style.visibility</p:attrName>
                                        </p:attrNameLst>
                                      </p:cBhvr>
                                      <p:to>
                                        <p:strVal val="visible"/>
                                      </p:to>
                                    </p:set>
                                    <p:animEffect transition="in" filter="checkerboard(across)">
                                      <p:cBhvr>
                                        <p:cTn id="22" dur="500"/>
                                        <p:tgtEl>
                                          <p:spTgt spid="9011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0113">
                                            <p:txEl>
                                              <p:pRg st="8" end="8"/>
                                            </p:txEl>
                                          </p:spTgt>
                                        </p:tgtEl>
                                        <p:attrNameLst>
                                          <p:attrName>style.visibility</p:attrName>
                                        </p:attrNameLst>
                                      </p:cBhvr>
                                      <p:to>
                                        <p:strVal val="visible"/>
                                      </p:to>
                                    </p:set>
                                    <p:animEffect transition="in" filter="checkerboard(across)">
                                      <p:cBhvr>
                                        <p:cTn id="27" dur="500"/>
                                        <p:tgtEl>
                                          <p:spTgt spid="901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38297E91-4C65-4697-AF0D-60AE5F3D093D}"/>
              </a:ext>
            </a:extLst>
          </p:cNvPr>
          <p:cNvSpPr>
            <a:spLocks noGrp="1" noChangeArrowheads="1"/>
          </p:cNvSpPr>
          <p:nvPr>
            <p:ph type="ctrTitle"/>
          </p:nvPr>
        </p:nvSpPr>
        <p:spPr>
          <a:xfrm>
            <a:off x="125413" y="273050"/>
            <a:ext cx="7956550" cy="406400"/>
          </a:xfrm>
        </p:spPr>
        <p:txBody>
          <a:bodyPr/>
          <a:lstStyle/>
          <a:p>
            <a:r>
              <a:rPr lang="es-ES" altLang="es-CL" b="1" i="1">
                <a:latin typeface="Verdana" panose="020B0604030504040204" pitchFamily="34" charset="0"/>
                <a:cs typeface="Verdana" panose="020B0604030504040204" pitchFamily="34" charset="0"/>
              </a:rPr>
              <a:t>RENUNCIA AL BENEFICIO Y SUS EFECTOS:</a:t>
            </a:r>
            <a:br>
              <a:rPr lang="es-CL" altLang="es-CL">
                <a:latin typeface="Verdana" panose="020B0604030504040204" pitchFamily="34" charset="0"/>
                <a:cs typeface="Verdana" panose="020B0604030504040204" pitchFamily="34" charset="0"/>
              </a:rPr>
            </a:br>
            <a:endParaRPr lang="es-CL" altLang="es-CL">
              <a:latin typeface="Verdana" panose="020B0604030504040204" pitchFamily="34" charset="0"/>
              <a:cs typeface="Verdana" panose="020B0604030504040204" pitchFamily="34" charset="0"/>
            </a:endParaRPr>
          </a:p>
        </p:txBody>
      </p:sp>
      <p:sp>
        <p:nvSpPr>
          <p:cNvPr id="90113" name="Rectangle 1">
            <a:extLst>
              <a:ext uri="{FF2B5EF4-FFF2-40B4-BE49-F238E27FC236}">
                <a16:creationId xmlns:a16="http://schemas.microsoft.com/office/drawing/2014/main" id="{D7DF23D9-CB95-46D6-B784-36D04010C2F1}"/>
              </a:ext>
            </a:extLst>
          </p:cNvPr>
          <p:cNvSpPr>
            <a:spLocks noChangeArrowheads="1"/>
          </p:cNvSpPr>
          <p:nvPr/>
        </p:nvSpPr>
        <p:spPr bwMode="auto">
          <a:xfrm>
            <a:off x="176213" y="1773238"/>
            <a:ext cx="8316912"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algn="just"/>
            <a:r>
              <a:rPr lang="es-ES" altLang="es-CL" sz="2000"/>
              <a:t> </a:t>
            </a:r>
            <a:endParaRPr lang="es-CL" altLang="es-CL" sz="2000"/>
          </a:p>
          <a:p>
            <a:pPr algn="just"/>
            <a:r>
              <a:rPr lang="es-ES_tradnl" altLang="es-CL" sz="2000"/>
              <a:t>Si el funcionario renuncia antes del término del año por el cual ha suscrito el convenio, debe devolverse la totalidad de lo percibido durante ese año.</a:t>
            </a:r>
            <a:endParaRPr lang="es-CL" altLang="es-CL" sz="2000"/>
          </a:p>
          <a:p>
            <a:pPr algn="just"/>
            <a:r>
              <a:rPr lang="es-ES_tradnl" altLang="es-CL" sz="2000"/>
              <a:t> </a:t>
            </a:r>
            <a:endParaRPr lang="es-CL" altLang="es-CL" sz="2000"/>
          </a:p>
          <a:p>
            <a:pPr algn="just"/>
            <a:r>
              <a:rPr lang="es-ES_tradnl" altLang="es-CL" sz="2000"/>
              <a:t>Para el cálculo del monto que corresponde devolver hay que considerar que este debe ser reajustado en conformidad al I.P.C., determinada por el I.N.E. o la institución que lo reemplace, entre el mes anterior a aquel en que se percibió y el que antecede a su restitución.</a:t>
            </a:r>
            <a:endParaRPr lang="es-CL" altLang="es-CL" sz="20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0113">
                                            <p:txEl>
                                              <p:pRg st="0" end="0"/>
                                            </p:txEl>
                                          </p:spTgt>
                                        </p:tgtEl>
                                        <p:attrNameLst>
                                          <p:attrName>style.visibility</p:attrName>
                                        </p:attrNameLst>
                                      </p:cBhvr>
                                      <p:to>
                                        <p:strVal val="visible"/>
                                      </p:to>
                                    </p:set>
                                    <p:animEffect transition="in" filter="checkerboard(across)">
                                      <p:cBhvr>
                                        <p:cTn id="7" dur="500"/>
                                        <p:tgtEl>
                                          <p:spTgt spid="901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0113">
                                            <p:txEl>
                                              <p:pRg st="1" end="1"/>
                                            </p:txEl>
                                          </p:spTgt>
                                        </p:tgtEl>
                                        <p:attrNameLst>
                                          <p:attrName>style.visibility</p:attrName>
                                        </p:attrNameLst>
                                      </p:cBhvr>
                                      <p:to>
                                        <p:strVal val="visible"/>
                                      </p:to>
                                    </p:set>
                                    <p:animEffect transition="in" filter="checkerboard(across)">
                                      <p:cBhvr>
                                        <p:cTn id="12" dur="500"/>
                                        <p:tgtEl>
                                          <p:spTgt spid="901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0113">
                                            <p:txEl>
                                              <p:pRg st="2" end="2"/>
                                            </p:txEl>
                                          </p:spTgt>
                                        </p:tgtEl>
                                        <p:attrNameLst>
                                          <p:attrName>style.visibility</p:attrName>
                                        </p:attrNameLst>
                                      </p:cBhvr>
                                      <p:to>
                                        <p:strVal val="visible"/>
                                      </p:to>
                                    </p:set>
                                    <p:animEffect transition="in" filter="checkerboard(across)">
                                      <p:cBhvr>
                                        <p:cTn id="17" dur="500"/>
                                        <p:tgtEl>
                                          <p:spTgt spid="9011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0113">
                                            <p:txEl>
                                              <p:pRg st="3" end="3"/>
                                            </p:txEl>
                                          </p:spTgt>
                                        </p:tgtEl>
                                        <p:attrNameLst>
                                          <p:attrName>style.visibility</p:attrName>
                                        </p:attrNameLst>
                                      </p:cBhvr>
                                      <p:to>
                                        <p:strVal val="visible"/>
                                      </p:to>
                                    </p:set>
                                    <p:animEffect transition="in" filter="checkerboard(across)">
                                      <p:cBhvr>
                                        <p:cTn id="22" dur="500"/>
                                        <p:tgtEl>
                                          <p:spTgt spid="901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E7FF8115-0102-4908-94ED-CB704CC5CA89}"/>
              </a:ext>
            </a:extLst>
          </p:cNvPr>
          <p:cNvSpPr>
            <a:spLocks noGrp="1" noChangeArrowheads="1"/>
          </p:cNvSpPr>
          <p:nvPr>
            <p:ph type="ctrTitle"/>
          </p:nvPr>
        </p:nvSpPr>
        <p:spPr>
          <a:xfrm>
            <a:off x="106363" y="115888"/>
            <a:ext cx="7956550" cy="406400"/>
          </a:xfrm>
        </p:spPr>
        <p:txBody>
          <a:bodyPr/>
          <a:lstStyle/>
          <a:p>
            <a:r>
              <a:rPr lang="es-ES_tradnl" altLang="es-CL" b="1" i="1">
                <a:latin typeface="Verdana" panose="020B0604030504040204" pitchFamily="34" charset="0"/>
                <a:cs typeface="Verdana" panose="020B0604030504040204" pitchFamily="34" charset="0"/>
              </a:rPr>
              <a:t>INCUMPLIMIENTO DEL CONVENIO POR PARTE DEL FUNCIONARIO Y SUS EFECTOS</a:t>
            </a:r>
            <a:endParaRPr lang="es-CL" altLang="es-CL" b="1">
              <a:latin typeface="Verdana" panose="020B0604030504040204" pitchFamily="34" charset="0"/>
              <a:cs typeface="Verdana" panose="020B0604030504040204" pitchFamily="34" charset="0"/>
            </a:endParaRPr>
          </a:p>
        </p:txBody>
      </p:sp>
      <p:sp>
        <p:nvSpPr>
          <p:cNvPr id="90113" name="Rectangle 1">
            <a:extLst>
              <a:ext uri="{FF2B5EF4-FFF2-40B4-BE49-F238E27FC236}">
                <a16:creationId xmlns:a16="http://schemas.microsoft.com/office/drawing/2014/main" id="{B63E7CE3-D690-422F-8F86-8317BB8F5F7E}"/>
              </a:ext>
            </a:extLst>
          </p:cNvPr>
          <p:cNvSpPr>
            <a:spLocks noChangeArrowheads="1"/>
          </p:cNvSpPr>
          <p:nvPr/>
        </p:nvSpPr>
        <p:spPr bwMode="auto">
          <a:xfrm>
            <a:off x="26988" y="1125538"/>
            <a:ext cx="8316912"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algn="just"/>
            <a:r>
              <a:rPr lang="es-ES" altLang="es-CL" sz="2000"/>
              <a:t> </a:t>
            </a:r>
            <a:r>
              <a:rPr lang="es-ES_tradnl" altLang="es-CL" sz="2000"/>
              <a:t> </a:t>
            </a:r>
            <a:endParaRPr lang="es-CL" altLang="es-CL" sz="2000"/>
          </a:p>
          <a:p>
            <a:r>
              <a:rPr lang="es-ES_tradnl" altLang="es-CL" sz="2000"/>
              <a:t>- En los casos en que el Director del Servicio verifique incumplimiento del convenio, debe ordenar la devolución de la totalidad de lo recibido por concepto de esta asignación, en el año calendario respectivo.</a:t>
            </a:r>
            <a:endParaRPr lang="es-CL" altLang="es-CL" sz="2000"/>
          </a:p>
          <a:p>
            <a:r>
              <a:rPr lang="es-ES_tradnl" altLang="es-CL" sz="2000"/>
              <a:t> </a:t>
            </a:r>
            <a:endParaRPr lang="es-CL" altLang="es-CL" sz="2000"/>
          </a:p>
          <a:p>
            <a:r>
              <a:rPr lang="es-ES_tradnl" altLang="es-CL" sz="2000"/>
              <a:t>- Este monto debe calcularse aplicando el reajuste que experimente el I.P.C. determinado por el I.N.E. o la institución que lo reemplace, entre el mes anterior a aquel en que se percibió y el que antecede a su restitución.</a:t>
            </a:r>
            <a:endParaRPr lang="es-CL" altLang="es-CL" sz="2000"/>
          </a:p>
          <a:p>
            <a:r>
              <a:rPr lang="es-ES_tradnl" altLang="es-CL" sz="2000"/>
              <a:t> </a:t>
            </a:r>
            <a:endParaRPr lang="es-CL" altLang="es-CL" sz="2000"/>
          </a:p>
          <a:p>
            <a:r>
              <a:rPr lang="es-ES_tradnl" altLang="es-CL" sz="2000"/>
              <a:t>- Además se debe aplicar una multa equivalente a tres veces la asignación percibida y no puede volver a solicitarla dentro de los cinco años siguientes.</a:t>
            </a:r>
            <a:endParaRPr lang="es-CL" altLang="es-CL" sz="2000"/>
          </a:p>
          <a:p>
            <a:r>
              <a:rPr lang="es-ES_tradnl" altLang="es-CL" sz="2000"/>
              <a:t> </a:t>
            </a:r>
            <a:endParaRPr lang="es-CL" altLang="es-CL" sz="2000"/>
          </a:p>
          <a:p>
            <a:r>
              <a:rPr lang="es-ES_tradnl" altLang="es-CL" sz="2000"/>
              <a:t>- Cuando se produzca esta inhabilitación el Servicio la debe registrar en la hoja de vida funcionaria, de modo de controlar el tiempo en que el profesional pueda volver a suscribir un convenio de este tipo.</a:t>
            </a:r>
            <a:endParaRPr lang="es-CL" altLang="es-CL" sz="20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0113">
                                            <p:txEl>
                                              <p:pRg st="0" end="0"/>
                                            </p:txEl>
                                          </p:spTgt>
                                        </p:tgtEl>
                                        <p:attrNameLst>
                                          <p:attrName>style.visibility</p:attrName>
                                        </p:attrNameLst>
                                      </p:cBhvr>
                                      <p:to>
                                        <p:strVal val="visible"/>
                                      </p:to>
                                    </p:set>
                                    <p:animEffect transition="in" filter="checkerboard(across)">
                                      <p:cBhvr>
                                        <p:cTn id="7" dur="500"/>
                                        <p:tgtEl>
                                          <p:spTgt spid="901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77204784-7592-406A-B88D-209F4AA8D321}"/>
              </a:ext>
            </a:extLst>
          </p:cNvPr>
          <p:cNvSpPr>
            <a:spLocks noChangeArrowheads="1"/>
          </p:cNvSpPr>
          <p:nvPr>
            <p:ph type="body" idx="1"/>
          </p:nvPr>
        </p:nvSpPr>
        <p:spPr>
          <a:xfrm>
            <a:off x="684213" y="1052513"/>
            <a:ext cx="7772400" cy="4114800"/>
          </a:xfrm>
        </p:spPr>
        <p:txBody>
          <a:bodyPr/>
          <a:lstStyle/>
          <a:p>
            <a:pPr>
              <a:buFontTx/>
              <a:buNone/>
            </a:pPr>
            <a:r>
              <a:rPr lang="es-ES" altLang="es-CL" sz="3200"/>
              <a:t>Directivos y             :    $45.264 mensual</a:t>
            </a:r>
          </a:p>
          <a:p>
            <a:pPr>
              <a:buFontTx/>
              <a:buNone/>
            </a:pPr>
            <a:r>
              <a:rPr lang="es-ES" altLang="es-CL" sz="3200"/>
              <a:t>Profesionales (Tec. Prof)</a:t>
            </a:r>
          </a:p>
          <a:p>
            <a:pPr>
              <a:buFontTx/>
              <a:buNone/>
            </a:pPr>
            <a:endParaRPr lang="es-ES" altLang="es-CL" sz="3200"/>
          </a:p>
          <a:p>
            <a:pPr>
              <a:buFontTx/>
              <a:buNone/>
            </a:pPr>
            <a:r>
              <a:rPr lang="es-ES" altLang="es-CL" sz="3200"/>
              <a:t>Técnicos                  :   $22.634 mensual</a:t>
            </a:r>
          </a:p>
          <a:p>
            <a:pPr>
              <a:buFontTx/>
              <a:buNone/>
            </a:pPr>
            <a:endParaRPr lang="es-ES" altLang="es-CL" sz="3200"/>
          </a:p>
          <a:p>
            <a:pPr>
              <a:buFontTx/>
              <a:buNone/>
            </a:pPr>
            <a:r>
              <a:rPr lang="es-ES" altLang="es-CL" sz="3200"/>
              <a:t>Administrativos y    :  $11.314 mensual</a:t>
            </a:r>
          </a:p>
          <a:p>
            <a:pPr>
              <a:buFontTx/>
              <a:buNone/>
            </a:pPr>
            <a:r>
              <a:rPr lang="es-ES" altLang="es-CL" sz="3200"/>
              <a:t>Auxiliares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Right)">
                                      <p:cBhvr>
                                        <p:cTn id="7" dur="500"/>
                                        <p:tgtEl>
                                          <p:spTgt spid="1024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LIC.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trips(downRight)">
                                      <p:cBhvr>
                                        <p:cTn id="12" dur="500"/>
                                        <p:tgtEl>
                                          <p:spTgt spid="1024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strips(downRight)">
                                      <p:cBhvr>
                                        <p:cTn id="17" dur="500"/>
                                        <p:tgtEl>
                                          <p:spTgt spid="10243">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LIC.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243">
                                            <p:txEl>
                                              <p:pRg st="5" end="5"/>
                                            </p:txEl>
                                          </p:spTgt>
                                        </p:tgtEl>
                                        <p:attrNameLst>
                                          <p:attrName>style.visibility</p:attrName>
                                        </p:attrNameLst>
                                      </p:cBhvr>
                                      <p:to>
                                        <p:strVal val="visible"/>
                                      </p:to>
                                    </p:set>
                                    <p:animEffect transition="in" filter="strips(downRight)">
                                      <p:cBhvr>
                                        <p:cTn id="22" dur="500"/>
                                        <p:tgtEl>
                                          <p:spTgt spid="10243">
                                            <p:txEl>
                                              <p:pRg st="5" end="5"/>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0243">
                                            <p:txEl>
                                              <p:pRg st="6" end="6"/>
                                            </p:txEl>
                                          </p:spTgt>
                                        </p:tgtEl>
                                        <p:attrNameLst>
                                          <p:attrName>style.visibility</p:attrName>
                                        </p:attrNameLst>
                                      </p:cBhvr>
                                      <p:to>
                                        <p:strVal val="visible"/>
                                      </p:to>
                                    </p:set>
                                    <p:animEffect transition="in" filter="strips(downRight)">
                                      <p:cBhvr>
                                        <p:cTn id="27" dur="500"/>
                                        <p:tgtEl>
                                          <p:spTgt spid="10243">
                                            <p:txEl>
                                              <p:pRg st="6" end="6"/>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LIC.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CFBCADC5-10B6-4404-877D-74947CA4738D}"/>
              </a:ext>
            </a:extLst>
          </p:cNvPr>
          <p:cNvSpPr>
            <a:spLocks noChangeArrowheads="1"/>
          </p:cNvSpPr>
          <p:nvPr>
            <p:ph type="body" idx="1"/>
          </p:nvPr>
        </p:nvSpPr>
        <p:spPr>
          <a:xfrm>
            <a:off x="468313" y="0"/>
            <a:ext cx="7239000" cy="4114800"/>
          </a:xfrm>
          <a:noFill/>
        </p:spPr>
        <p:txBody>
          <a:bodyPr/>
          <a:lstStyle/>
          <a:p>
            <a:pPr algn="just">
              <a:buFontTx/>
              <a:buNone/>
            </a:pPr>
            <a:r>
              <a:rPr lang="es-ES" altLang="es-CL"/>
              <a:t>       </a:t>
            </a:r>
            <a:r>
              <a:rPr lang="es-ES" altLang="es-CL" sz="2800" b="1"/>
              <a:t>Características del descanso compensatorio </a:t>
            </a:r>
            <a:endParaRPr lang="es-ES" altLang="es-CL" sz="2700" b="1"/>
          </a:p>
          <a:p>
            <a:pPr algn="just">
              <a:buFontTx/>
              <a:buNone/>
            </a:pPr>
            <a:r>
              <a:rPr lang="es-ES" altLang="es-CL" sz="2700"/>
              <a:t>	- Deberá usarse en forma continua dentro del año calendario; </a:t>
            </a:r>
          </a:p>
          <a:p>
            <a:pPr algn="just">
              <a:buFontTx/>
              <a:buNone/>
            </a:pPr>
            <a:r>
              <a:rPr lang="es-ES" altLang="es-CL" sz="2700"/>
              <a:t>	</a:t>
            </a:r>
          </a:p>
          <a:p>
            <a:pPr algn="just">
              <a:buFontTx/>
              <a:buNone/>
            </a:pPr>
            <a:r>
              <a:rPr lang="es-ES" altLang="es-CL" sz="2700"/>
              <a:t>- No podrá acumularse al feriado legal y tendrá que estar separado de éste por un plazo no inferior a tres meses. (1°Descanso- 2°feriado=SI)</a:t>
            </a:r>
          </a:p>
          <a:p>
            <a:pPr algn="just">
              <a:buFontTx/>
              <a:buNone/>
            </a:pPr>
            <a:r>
              <a:rPr lang="es-ES" altLang="es-CL" sz="2700"/>
              <a:t>	</a:t>
            </a:r>
          </a:p>
          <a:p>
            <a:pPr algn="just">
              <a:buFontTx/>
              <a:buNone/>
            </a:pPr>
            <a:r>
              <a:rPr lang="es-ES" altLang="es-CL" sz="2700"/>
              <a:t>	Excepción:</a:t>
            </a:r>
          </a:p>
          <a:p>
            <a:pPr algn="just">
              <a:buFontTx/>
              <a:buNone/>
            </a:pPr>
            <a:r>
              <a:rPr lang="es-ES" altLang="es-CL" sz="2700"/>
              <a:t>	Si por necesidades de servicio el Jefe superior anticipa o posterga la época en que se pide el descanso compensatorio, el funcionario podrá solicitar, por una sola vez, su acumulación para usarlo conjuntamente con el del año siguiente</a:t>
            </a:r>
            <a:r>
              <a:rPr lang="es-ES" altLang="es-CL" sz="280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1267">
                                            <p:txEl>
                                              <p:pRg st="0" end="0"/>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LIC.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p:cTn id="13" dur="500" fill="hold"/>
                                        <p:tgtEl>
                                          <p:spTgt spid="11267">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11267">
                                            <p:txEl>
                                              <p:pRg st="1" end="1"/>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CLIC.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p:cTn id="19" dur="500" fill="hold"/>
                                        <p:tgtEl>
                                          <p:spTgt spid="11267">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11267">
                                            <p:txEl>
                                              <p:pRg st="2" end="2"/>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2" name="CLIC.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p:cTn id="25" dur="500" fill="hold"/>
                                        <p:tgtEl>
                                          <p:spTgt spid="11267">
                                            <p:txEl>
                                              <p:pRg st="3" end="3"/>
                                            </p:txEl>
                                          </p:spTgt>
                                        </p:tgtEl>
                                        <p:attrNameLst>
                                          <p:attrName>ppt_w</p:attrName>
                                        </p:attrNameLst>
                                      </p:cBhvr>
                                      <p:tavLst>
                                        <p:tav tm="0">
                                          <p:val>
                                            <p:strVal val="2/3*#ppt_w"/>
                                          </p:val>
                                        </p:tav>
                                        <p:tav tm="100000">
                                          <p:val>
                                            <p:strVal val="#ppt_w"/>
                                          </p:val>
                                        </p:tav>
                                      </p:tavLst>
                                    </p:anim>
                                    <p:anim calcmode="lin" valueType="num">
                                      <p:cBhvr>
                                        <p:cTn id="26" dur="500" fill="hold"/>
                                        <p:tgtEl>
                                          <p:spTgt spid="11267">
                                            <p:txEl>
                                              <p:pRg st="3" end="3"/>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2" name="CLIC.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272" fill="hold" grpId="0" nodeType="clickEffect">
                                  <p:stCondLst>
                                    <p:cond delay="0"/>
                                  </p:stCondLst>
                                  <p:childTnLst>
                                    <p:set>
                                      <p:cBhvr>
                                        <p:cTn id="30" dur="1" fill="hold">
                                          <p:stCondLst>
                                            <p:cond delay="0"/>
                                          </p:stCondLst>
                                        </p:cTn>
                                        <p:tgtEl>
                                          <p:spTgt spid="11267">
                                            <p:txEl>
                                              <p:pRg st="5" end="5"/>
                                            </p:txEl>
                                          </p:spTgt>
                                        </p:tgtEl>
                                        <p:attrNameLst>
                                          <p:attrName>style.visibility</p:attrName>
                                        </p:attrNameLst>
                                      </p:cBhvr>
                                      <p:to>
                                        <p:strVal val="visible"/>
                                      </p:to>
                                    </p:set>
                                    <p:anim calcmode="lin" valueType="num">
                                      <p:cBhvr>
                                        <p:cTn id="31" dur="500" fill="hold"/>
                                        <p:tgtEl>
                                          <p:spTgt spid="11267">
                                            <p:txEl>
                                              <p:pRg st="5" end="5"/>
                                            </p:txEl>
                                          </p:spTgt>
                                        </p:tgtEl>
                                        <p:attrNameLst>
                                          <p:attrName>ppt_w</p:attrName>
                                        </p:attrNameLst>
                                      </p:cBhvr>
                                      <p:tavLst>
                                        <p:tav tm="0">
                                          <p:val>
                                            <p:strVal val="2/3*#ppt_w"/>
                                          </p:val>
                                        </p:tav>
                                        <p:tav tm="100000">
                                          <p:val>
                                            <p:strVal val="#ppt_w"/>
                                          </p:val>
                                        </p:tav>
                                      </p:tavLst>
                                    </p:anim>
                                    <p:anim calcmode="lin" valueType="num">
                                      <p:cBhvr>
                                        <p:cTn id="32" dur="500" fill="hold"/>
                                        <p:tgtEl>
                                          <p:spTgt spid="11267">
                                            <p:txEl>
                                              <p:pRg st="5" end="5"/>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29"/>
                                            </p:cond>
                                          </p:stCondLst>
                                          <p:endCondLst>
                                            <p:cond evt="onStopAudio" delay="0">
                                              <p:tgtEl>
                                                <p:sldTgt/>
                                              </p:tgtEl>
                                            </p:cond>
                                          </p:endCondLst>
                                        </p:cTn>
                                        <p:tgtEl>
                                          <p:sndTgt r:embed="rId2" name="CLIC.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272"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 calcmode="lin" valueType="num">
                                      <p:cBhvr>
                                        <p:cTn id="37" dur="500" fill="hold"/>
                                        <p:tgtEl>
                                          <p:spTgt spid="11267">
                                            <p:txEl>
                                              <p:pRg st="6" end="6"/>
                                            </p:txEl>
                                          </p:spTgt>
                                        </p:tgtEl>
                                        <p:attrNameLst>
                                          <p:attrName>ppt_w</p:attrName>
                                        </p:attrNameLst>
                                      </p:cBhvr>
                                      <p:tavLst>
                                        <p:tav tm="0">
                                          <p:val>
                                            <p:strVal val="2/3*#ppt_w"/>
                                          </p:val>
                                        </p:tav>
                                        <p:tav tm="100000">
                                          <p:val>
                                            <p:strVal val="#ppt_w"/>
                                          </p:val>
                                        </p:tav>
                                      </p:tavLst>
                                    </p:anim>
                                    <p:anim calcmode="lin" valueType="num">
                                      <p:cBhvr>
                                        <p:cTn id="38" dur="500" fill="hold"/>
                                        <p:tgtEl>
                                          <p:spTgt spid="11267">
                                            <p:txEl>
                                              <p:pRg st="6" end="6"/>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35"/>
                                            </p:cond>
                                          </p:stCondLst>
                                          <p:endCondLst>
                                            <p:cond evt="onStopAudio" delay="0">
                                              <p:tgtEl>
                                                <p:sldTgt/>
                                              </p:tgtEl>
                                            </p:cond>
                                          </p:endCondLst>
                                        </p:cTn>
                                        <p:tgtEl>
                                          <p:sndTgt r:embed="rId2" name="CLIC.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863F6E5-2EE8-42F8-A8DF-7DE86E23627D}"/>
              </a:ext>
            </a:extLst>
          </p:cNvPr>
          <p:cNvSpPr>
            <a:spLocks noChangeArrowheads="1"/>
          </p:cNvSpPr>
          <p:nvPr>
            <p:ph type="title"/>
          </p:nvPr>
        </p:nvSpPr>
        <p:spPr>
          <a:xfrm>
            <a:off x="250825" y="188913"/>
            <a:ext cx="7772400" cy="576262"/>
          </a:xfrm>
          <a:noFill/>
        </p:spPr>
        <p:txBody>
          <a:bodyPr/>
          <a:lstStyle/>
          <a:p>
            <a:pPr algn="ctr"/>
            <a:r>
              <a:rPr lang="es-ES" altLang="es-CL" sz="3200" b="1">
                <a:latin typeface="Verdana" panose="020B0604030504040204" pitchFamily="34" charset="0"/>
                <a:cs typeface="Verdana" panose="020B0604030504040204" pitchFamily="34" charset="0"/>
              </a:rPr>
              <a:t>SOBRE LOS CUPOS</a:t>
            </a:r>
            <a:endParaRPr lang="es-ES" altLang="es-CL">
              <a:latin typeface="Verdana" panose="020B0604030504040204" pitchFamily="34" charset="0"/>
              <a:cs typeface="Verdana" panose="020B0604030504040204" pitchFamily="34" charset="0"/>
            </a:endParaRPr>
          </a:p>
        </p:txBody>
      </p:sp>
      <p:sp>
        <p:nvSpPr>
          <p:cNvPr id="12291" name="Rectangle 3">
            <a:extLst>
              <a:ext uri="{FF2B5EF4-FFF2-40B4-BE49-F238E27FC236}">
                <a16:creationId xmlns:a16="http://schemas.microsoft.com/office/drawing/2014/main" id="{2C03D3F0-DAF0-450E-8DB6-7F4F81F25578}"/>
              </a:ext>
            </a:extLst>
          </p:cNvPr>
          <p:cNvSpPr>
            <a:spLocks noChangeArrowheads="1"/>
          </p:cNvSpPr>
          <p:nvPr>
            <p:ph type="body" idx="1"/>
          </p:nvPr>
        </p:nvSpPr>
        <p:spPr>
          <a:xfrm>
            <a:off x="33338" y="908050"/>
            <a:ext cx="8281987" cy="2878138"/>
          </a:xfrm>
          <a:noFill/>
        </p:spPr>
        <p:txBody>
          <a:bodyPr/>
          <a:lstStyle/>
          <a:p>
            <a:pPr algn="just">
              <a:buFontTx/>
              <a:buNone/>
            </a:pPr>
            <a:r>
              <a:rPr lang="es-ES" altLang="es-CL"/>
              <a:t>   </a:t>
            </a:r>
            <a:r>
              <a:rPr lang="es-ES" altLang="es-CL" sz="2400"/>
              <a:t>Los cupos se establecen anualmente en la ley de presupuesto de cada Servicio de Salud.  Lo autorizado para este Servicio para el año 2019, es de 491 cupos.</a:t>
            </a:r>
          </a:p>
          <a:p>
            <a:pPr algn="just">
              <a:buFontTx/>
              <a:buNone/>
            </a:pPr>
            <a:endParaRPr lang="es-ES" altLang="es-CL" sz="2400"/>
          </a:p>
          <a:p>
            <a:pPr algn="just"/>
            <a:r>
              <a:rPr lang="es-ES" altLang="es-CL" sz="2400"/>
              <a:t>La resolución en los establecimientos debe hacerse  anualmente, en el mes de enero de cada año, enviándola a la Dirección para verificarla en el sistema.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heckerboard(across)">
                                      <p:cBhvr>
                                        <p:cTn id="7" dur="500"/>
                                        <p:tgtEl>
                                          <p:spTgt spid="12290"/>
                                        </p:tgtEl>
                                      </p:cBhvr>
                                    </p:animEffect>
                                  </p:childTnLst>
                                  <p:subTnLst>
                                    <p:audio>
                                      <p:cMediaNode>
                                        <p:cTn display="0" masterRel="sameClick">
                                          <p:stCondLst>
                                            <p:cond evt="begin" delay="0">
                                              <p:tn val="5"/>
                                            </p:cond>
                                          </p:stCondLst>
                                          <p:endCondLst>
                                            <p:cond evt="onStopAudio" delay="0">
                                              <p:tgtEl>
                                                <p:sldTgt/>
                                              </p:tgtEl>
                                            </p:cond>
                                          </p:endCondLst>
                                        </p:cTn>
                                        <p:tgtEl>
                                          <p:sndTgt r:embed="rId2" name="CLIC.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12" dur="500"/>
                                        <p:tgtEl>
                                          <p:spTgt spid="1229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7" dur="500"/>
                                        <p:tgtEl>
                                          <p:spTgt spid="1229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LIC.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theme/theme1.xml><?xml version="1.0" encoding="utf-8"?>
<a:theme xmlns:a="http://schemas.openxmlformats.org/drawingml/2006/main" name="1_Office Theme">
  <a:themeElements>
    <a:clrScheme name="Personalizar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10676</TotalTime>
  <Words>3456</Words>
  <Application>Microsoft Office PowerPoint</Application>
  <PresentationFormat>Presentación en pantalla (4:3)</PresentationFormat>
  <Paragraphs>473</Paragraphs>
  <Slides>63</Slides>
  <Notes>11</Notes>
  <HiddenSlides>1</HiddenSlides>
  <MMClips>0</MMClips>
  <ScaleCrop>false</ScaleCrop>
  <HeadingPairs>
    <vt:vector size="8" baseType="variant">
      <vt:variant>
        <vt:lpstr>Fuentes usadas</vt:lpstr>
      </vt:variant>
      <vt:variant>
        <vt:i4>15</vt:i4>
      </vt:variant>
      <vt:variant>
        <vt:lpstr>Tema</vt:lpstr>
      </vt:variant>
      <vt:variant>
        <vt:i4>2</vt:i4>
      </vt:variant>
      <vt:variant>
        <vt:lpstr>Servidores OLE incrustados</vt:lpstr>
      </vt:variant>
      <vt:variant>
        <vt:i4>2</vt:i4>
      </vt:variant>
      <vt:variant>
        <vt:lpstr>Títulos de diapositiva</vt:lpstr>
      </vt:variant>
      <vt:variant>
        <vt:i4>63</vt:i4>
      </vt:variant>
    </vt:vector>
  </HeadingPairs>
  <TitlesOfParts>
    <vt:vector size="82" baseType="lpstr">
      <vt:lpstr>Arial</vt:lpstr>
      <vt:lpstr>ヒラギノ角ゴ Pro W3</vt:lpstr>
      <vt:lpstr>Verdana</vt:lpstr>
      <vt:lpstr>Calibri</vt:lpstr>
      <vt:lpstr>Bookman Old Style</vt:lpstr>
      <vt:lpstr>Webdings</vt:lpstr>
      <vt:lpstr>Arial Rounded MT Bold</vt:lpstr>
      <vt:lpstr>Comic Sans MS</vt:lpstr>
      <vt:lpstr>Courier New</vt:lpstr>
      <vt:lpstr>Century Gothic</vt:lpstr>
      <vt:lpstr>Times New Roman</vt:lpstr>
      <vt:lpstr>Verdana Bold</vt:lpstr>
      <vt:lpstr>Arial Unicode MS</vt:lpstr>
      <vt:lpstr>Franklin Gothic Book</vt:lpstr>
      <vt:lpstr>MS PGothic</vt:lpstr>
      <vt:lpstr>1_Office Theme</vt:lpstr>
      <vt:lpstr>2_Office Theme</vt:lpstr>
      <vt:lpstr>Hoja de cálculo de Microsoft Office Excel 97-2003</vt:lpstr>
      <vt:lpstr>Microsoft Word 97 - 2003 Document</vt:lpstr>
      <vt:lpstr>LEY Nº 19.264 PUBLICADA D.O. 05 DE NOVIEMBRE DE 1993</vt:lpstr>
      <vt:lpstr>Art. 1º Asignación Permanente  ¿Quiénes tienen derecho a esta asignación?</vt:lpstr>
      <vt:lpstr>UNIDADES:</vt:lpstr>
      <vt:lpstr>MONTO DEL ART. 1º (Actualizado año 2019)</vt:lpstr>
      <vt:lpstr>ART. 3º</vt:lpstr>
      <vt:lpstr>OPCIÓN</vt:lpstr>
      <vt:lpstr>Presentación de PowerPoint</vt:lpstr>
      <vt:lpstr>Presentación de PowerPoint</vt:lpstr>
      <vt:lpstr>SOBRE LOS CUPOS</vt:lpstr>
      <vt:lpstr>SOBRE LOS CUPOS</vt:lpstr>
      <vt:lpstr>LEY Nº 19.490 PUBLICADA D.O. 03.01.1997</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LISTADOS DE LA LEY 19490, CON TODOS LOS DATOS DE LOS FUNCIONARIOS Y DESEMPATADOS.</vt:lpstr>
      <vt:lpstr>Presentación de PowerPoint</vt:lpstr>
      <vt:lpstr>Presentación de PowerPoint</vt:lpstr>
      <vt:lpstr>LEY Nº 19.536 PUBLICADA 16.12.1997</vt:lpstr>
      <vt:lpstr>Presentación de PowerPoint</vt:lpstr>
      <vt:lpstr>Presentación de PowerPoint</vt:lpstr>
      <vt:lpstr>Presentación de PowerPoint</vt:lpstr>
      <vt:lpstr>LEY Nº 19.937 PUBLICADA 24.02.2004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LEY Nº 20.209 PUBLICADA 30.07.2007</vt:lpstr>
      <vt:lpstr>Presentación de PowerPoint</vt:lpstr>
      <vt:lpstr>Presentación de PowerPoint</vt:lpstr>
      <vt:lpstr>Presentación de PowerPoint</vt:lpstr>
      <vt:lpstr>Presentación de PowerPoint</vt:lpstr>
      <vt:lpstr>LEY Nº 20.646 PUBLICADA 15.12.2012</vt:lpstr>
      <vt:lpstr>DESCRIPCIÓN DEL BENEFICIO</vt:lpstr>
      <vt:lpstr>A quienes les corresponde</vt:lpstr>
      <vt:lpstr>Del Otorgamiento:</vt:lpstr>
      <vt:lpstr>De los pagos</vt:lpstr>
      <vt:lpstr>QUIENES NO TIENEN DERECHO A PERCIBIRLA</vt:lpstr>
      <vt:lpstr>LEY Nº 20.909 PUBLICADA 09.04.2016</vt:lpstr>
      <vt:lpstr>DESCRIPCIÓN DEL BENEFICIO</vt:lpstr>
      <vt:lpstr>BENEFICIARIOS DE LA ASIGNACIÓN</vt:lpstr>
      <vt:lpstr>REQUISITOS PARA PERCIBIR LA ASIGNACIÓN</vt:lpstr>
      <vt:lpstr>Procedimiento para acceder a la asignación</vt:lpstr>
      <vt:lpstr>Inhabilidades y prohibiciones para percibir la asignación</vt:lpstr>
      <vt:lpstr>RENUNCIA AL BENEFICIO Y SUS EFECTOS: </vt:lpstr>
      <vt:lpstr>INCUMPLIMIENTO DEL CONVENIO POR PARTE DEL FUNCIONARIO Y SUS EFECTOS</vt:lpstr>
    </vt:vector>
  </TitlesOfParts>
  <Company>Gabriel Badagnani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Executive Director</dc:creator>
  <cp:lastModifiedBy>Administrador</cp:lastModifiedBy>
  <cp:revision>347</cp:revision>
  <dcterms:created xsi:type="dcterms:W3CDTF">2011-12-10T14:15:13Z</dcterms:created>
  <dcterms:modified xsi:type="dcterms:W3CDTF">2019-08-26T19:31:01Z</dcterms:modified>
</cp:coreProperties>
</file>