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9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D3BEB-3140-49CF-B8D1-E18B893779CF}" type="datetimeFigureOut">
              <a:rPr lang="es-CL" smtClean="0"/>
              <a:t>07-05-2019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18B17-505D-41AE-9D74-54B87BE5EF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962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2. Descartar</a:t>
            </a:r>
            <a:r>
              <a:rPr lang="es-CL" baseline="0" dirty="0" smtClean="0"/>
              <a:t> enfermedad arterial periférica (mencionar el protocolo)</a:t>
            </a:r>
          </a:p>
          <a:p>
            <a:r>
              <a:rPr lang="es-CL" baseline="0" dirty="0" smtClean="0"/>
              <a:t>3. Curación avanzada: </a:t>
            </a:r>
            <a:r>
              <a:rPr lang="es-CL" baseline="0" dirty="0" err="1" smtClean="0"/>
              <a:t>debridamiento</a:t>
            </a:r>
            <a:r>
              <a:rPr lang="es-CL" baseline="0" dirty="0" smtClean="0"/>
              <a:t>, baja de carga bacteriana, protección de piel circundante, manejo de la infección, control de la humedad, protección de bordes </a:t>
            </a:r>
            <a:r>
              <a:rPr lang="es-CL" baseline="0" dirty="0" err="1" smtClean="0"/>
              <a:t>epteliales</a:t>
            </a:r>
            <a:r>
              <a:rPr lang="es-CL" baseline="0" dirty="0" smtClean="0"/>
              <a:t>.</a:t>
            </a:r>
          </a:p>
          <a:p>
            <a:r>
              <a:rPr lang="es-CL" baseline="0" dirty="0" smtClean="0"/>
              <a:t>4- Bota de descarga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18B17-505D-41AE-9D74-54B87BE5EF92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3019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RAC: </a:t>
            </a:r>
            <a:r>
              <a:rPr lang="es-CL" dirty="0" err="1" smtClean="0"/>
              <a:t>Razon</a:t>
            </a:r>
            <a:r>
              <a:rPr lang="es-CL" dirty="0" smtClean="0"/>
              <a:t> de</a:t>
            </a:r>
            <a:r>
              <a:rPr lang="es-CL" baseline="0" dirty="0" smtClean="0"/>
              <a:t> albuminuria </a:t>
            </a:r>
            <a:r>
              <a:rPr lang="es-CL" baseline="0" dirty="0" err="1" smtClean="0"/>
              <a:t>creatinuria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18B17-505D-41AE-9D74-54B87BE5EF92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127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Las úlceras deben ser evaluadas con una escala</a:t>
            </a:r>
            <a:r>
              <a:rPr lang="es-CL" baseline="0" dirty="0" smtClean="0"/>
              <a:t> que permita medir sitio, isquemia, neuropatía, infección, área y profundidad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18B17-505D-41AE-9D74-54B87BE5EF92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9603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Falanges: Dedos del pie</a:t>
            </a:r>
          </a:p>
          <a:p>
            <a:r>
              <a:rPr lang="es-CL" dirty="0" err="1" smtClean="0"/>
              <a:t>Metatarsal</a:t>
            </a:r>
            <a:r>
              <a:rPr lang="es-CL" dirty="0" smtClean="0"/>
              <a:t>: Dedos hasta la mitad</a:t>
            </a:r>
            <a:r>
              <a:rPr lang="es-CL" baseline="0" dirty="0" smtClean="0"/>
              <a:t> del pie</a:t>
            </a:r>
          </a:p>
          <a:p>
            <a:r>
              <a:rPr lang="es-CL" baseline="0" dirty="0" err="1" smtClean="0"/>
              <a:t>Tarsal</a:t>
            </a:r>
            <a:r>
              <a:rPr lang="es-CL" baseline="0" dirty="0" smtClean="0"/>
              <a:t>: Talón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18B17-505D-41AE-9D74-54B87BE5EF92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4491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Medición con Monofilamento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18B17-505D-41AE-9D74-54B87BE5EF92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3051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Tratamiento por una a dos semanas</a:t>
            </a:r>
          </a:p>
          <a:p>
            <a:r>
              <a:rPr lang="es-CL" dirty="0" smtClean="0"/>
              <a:t>Si a los 7 días</a:t>
            </a:r>
            <a:r>
              <a:rPr lang="es-CL" baseline="0" dirty="0" smtClean="0"/>
              <a:t> no resuelve, se debe derivar para toma de cultivo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18B17-505D-41AE-9D74-54B87BE5EF92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12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46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202770-D90D-420F-8DA4-CC0CDD5EA38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577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itchFamily="-60" charset="0"/>
                <a:cs typeface="+mn-cs"/>
              </a:defRPr>
            </a:lvl1pPr>
          </a:lstStyle>
          <a:p>
            <a:fld id="{C496B963-1620-4E82-BD35-A81796DB0138}" type="datetimeFigureOut">
              <a:rPr lang="es-CL" smtClean="0"/>
              <a:t>07-05-2019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050" y="6527806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F202770-D90D-420F-8DA4-CC0CDD5EA38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0224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202770-D90D-420F-8DA4-CC0CDD5EA38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7242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202770-D90D-420F-8DA4-CC0CDD5EA38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8355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202770-D90D-420F-8DA4-CC0CDD5EA38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1744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202770-D90D-420F-8DA4-CC0CDD5EA38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8515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202770-D90D-420F-8DA4-CC0CDD5EA38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3325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54102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202770-D90D-420F-8DA4-CC0CDD5EA38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3095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itchFamily="-60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itchFamily="-60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CE379C2-5E78-4EB6-992A-E5A68DB8965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58316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itchFamily="-60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itchFamily="-60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037747-1E70-4185-9977-4FCE4831A05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3586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345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itchFamily="-60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itchFamily="-60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005C769-97A1-4819-8D26-B0E6D3A9925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148415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itchFamily="-60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itchFamily="-60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3D1AAC-5A3C-4F78-AC6B-E8DFE580295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132874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itchFamily="-60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itchFamily="-60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332F5B-28C1-4BA2-8482-0793806B869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499808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itchFamily="-60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itchFamily="-60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971FF27-CB7B-4F4E-AEBB-13079D867B1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54459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itchFamily="-60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itchFamily="-60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6503305-6961-4144-835D-698E95E90D2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99069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itchFamily="-60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itchFamily="-60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BE93E2-7118-4AEF-9721-8A1DAAEEA6C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102381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itchFamily="-60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itchFamily="-60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16331DD-D3BF-4F51-9C2B-3E9D2774B8C2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175366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itchFamily="-60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itchFamily="-60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4EE301-953F-4F23-9A5B-41E66BF7B8EA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177574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itchFamily="-60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itchFamily="-60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C7DF6F5-68C4-4399-A4D0-F1A1E5B2C47A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73276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05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21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183313" y="6527802"/>
            <a:ext cx="2133600" cy="193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303520-B4E5-4BCE-A3C3-1701BA7469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514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D4FDEC-09BF-4446-8B50-FA92F5BDABD1}" type="datetimeFigureOut">
              <a:rPr lang="es-CL" smtClean="0"/>
              <a:t>07-05-2019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303520-B4E5-4BCE-A3C3-1701BA7469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185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202770-D90D-420F-8DA4-CC0CDD5EA38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472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202770-D90D-420F-8DA4-CC0CDD5EA38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695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itchFamily="-60" charset="0"/>
                <a:cs typeface="+mn-cs"/>
              </a:defRPr>
            </a:lvl1pPr>
          </a:lstStyle>
          <a:p>
            <a:fld id="{C496B963-1620-4E82-BD35-A81796DB0138}" type="datetimeFigureOut">
              <a:rPr lang="es-CL" smtClean="0"/>
              <a:t>07-05-2019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" y="6527806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F202770-D90D-420F-8DA4-CC0CDD5EA38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87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file:///\\localhost\Users\CDEB\Pictures\3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file:///\\localhost\Users\CDEB\Pictures\1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file:///\\localhost\Users\CDEB\Desktop\logoMINSAL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/>
          <p:cNvSpPr>
            <a:spLocks noChangeArrowheads="1"/>
          </p:cNvSpPr>
          <p:nvPr/>
        </p:nvSpPr>
        <p:spPr bwMode="auto">
          <a:xfrm>
            <a:off x="533401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S" altLang="es-CL" sz="1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Rectangle 65"/>
          <p:cNvSpPr>
            <a:spLocks noChangeArrowheads="1"/>
          </p:cNvSpPr>
          <p:nvPr/>
        </p:nvSpPr>
        <p:spPr bwMode="auto">
          <a:xfrm>
            <a:off x="1566864" y="3333750"/>
            <a:ext cx="1481137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S" altLang="es-CL" sz="1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" y="3452815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70"/>
          <p:cNvSpPr>
            <a:spLocks noChangeArrowheads="1"/>
          </p:cNvSpPr>
          <p:nvPr/>
        </p:nvSpPr>
        <p:spPr bwMode="auto">
          <a:xfrm>
            <a:off x="533401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S" altLang="es-CL" sz="1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30" name="Rectangle 71"/>
          <p:cNvSpPr>
            <a:spLocks noChangeArrowheads="1"/>
          </p:cNvSpPr>
          <p:nvPr/>
        </p:nvSpPr>
        <p:spPr bwMode="auto">
          <a:xfrm>
            <a:off x="1566864" y="0"/>
            <a:ext cx="1481137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S" altLang="es-CL" sz="1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31" name="1.png" descr="/Users/CDEB/Pictures/1.png"/>
          <p:cNvPicPr>
            <a:picLocks noChangeAspect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4" y="3430590"/>
            <a:ext cx="138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/>
          <p:cNvPicPr>
            <a:picLocks noChangeAspect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4" y="6400800"/>
            <a:ext cx="20716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531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2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n-US" altLang="es-CL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2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n-US" altLang="es-C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4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fld id="{CF202770-D90D-420F-8DA4-CC0CDD5EA388}" type="slidenum">
              <a:rPr lang="es-CL" smtClean="0"/>
              <a:t>‹Nº›</a:t>
            </a:fld>
            <a:endParaRPr lang="es-CL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8413751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S" altLang="es-CL" sz="1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8697915" y="4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S" altLang="es-CL" sz="1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8413751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S" altLang="es-CL" sz="1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8697915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S" altLang="es-CL" sz="1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7" name="CuadroTexto 11"/>
          <p:cNvSpPr txBox="1">
            <a:spLocks noChangeArrowheads="1"/>
          </p:cNvSpPr>
          <p:nvPr/>
        </p:nvSpPr>
        <p:spPr bwMode="auto">
          <a:xfrm>
            <a:off x="133350" y="6494463"/>
            <a:ext cx="276225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ES_tradnl" sz="1000" smtClean="0">
                <a:solidFill>
                  <a:srgbClr val="7F7F7F"/>
                </a:solidFill>
                <a:latin typeface="Verdana" pitchFamily="34" charset="0"/>
              </a:rPr>
              <a:t>Gobierno de Chile / Ministerio de Salud</a:t>
            </a:r>
          </a:p>
        </p:txBody>
      </p:sp>
    </p:spTree>
    <p:extLst>
      <p:ext uri="{BB962C8B-B14F-4D97-AF65-F5344CB8AC3E}">
        <p14:creationId xmlns:p14="http://schemas.microsoft.com/office/powerpoint/2010/main" val="424648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ChangeArrowheads="1"/>
          </p:cNvSpPr>
          <p:nvPr/>
        </p:nvSpPr>
        <p:spPr bwMode="auto">
          <a:xfrm>
            <a:off x="7153277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S" altLang="es-CL" sz="1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075" name="logoMINSAL.jpg" descr="/Users/CDEB/Desktop/logoMINSAL.jpg"/>
          <p:cNvPicPr>
            <a:picLocks noChangeAspect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7" y="2286000"/>
            <a:ext cx="19907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>
              <a:solidFill>
                <a:srgbClr val="FFFFFF"/>
              </a:solidFill>
              <a:ea typeface="ヒラギノ角ゴ Pro W3" pitchFamily="-60" charset="-128"/>
            </a:endParaRPr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4764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S" altLang="es-CL" sz="1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388089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/>
          <a:lstStyle/>
          <a:p>
            <a:r>
              <a:rPr lang="es-CL" dirty="0" smtClean="0">
                <a:latin typeface="Rockwell Condensed" pitchFamily="18" charset="0"/>
              </a:rPr>
              <a:t>Manejo Integral del Usuario con Pie Diabético</a:t>
            </a:r>
            <a:endParaRPr lang="es-CL" dirty="0">
              <a:latin typeface="Rockwell Condensed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35696" y="4077072"/>
            <a:ext cx="6400800" cy="1752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s-CL" dirty="0" err="1">
                <a:solidFill>
                  <a:schemeClr val="tx1"/>
                </a:solidFill>
                <a:latin typeface="Rockwell Condensed" pitchFamily="18" charset="0"/>
              </a:rPr>
              <a:t>Enf</a:t>
            </a:r>
            <a:r>
              <a:rPr lang="es-CL" dirty="0">
                <a:solidFill>
                  <a:schemeClr val="tx1"/>
                </a:solidFill>
                <a:latin typeface="Rockwell Condensed" pitchFamily="18" charset="0"/>
              </a:rPr>
              <a:t>. Carla Vásquez</a:t>
            </a:r>
          </a:p>
          <a:p>
            <a:pPr>
              <a:spcBef>
                <a:spcPct val="0"/>
              </a:spcBef>
            </a:pPr>
            <a:r>
              <a:rPr lang="es-CL" dirty="0">
                <a:solidFill>
                  <a:schemeClr val="tx1"/>
                </a:solidFill>
                <a:latin typeface="Rockwell Condensed" pitchFamily="18" charset="0"/>
              </a:rPr>
              <a:t>Asesora SS Aconcagua</a:t>
            </a:r>
            <a:endParaRPr lang="es-CL" dirty="0">
              <a:solidFill>
                <a:schemeClr val="tx1"/>
              </a:solidFill>
              <a:latin typeface="Rockwell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5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925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L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itchFamily="34" charset="0"/>
              </a:rPr>
              <a:t>Escala San Elián</a:t>
            </a:r>
            <a:endParaRPr lang="es-CL" sz="2800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8988" y="8367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5. </a:t>
            </a:r>
            <a:r>
              <a:rPr lang="es-CL" dirty="0" smtClean="0"/>
              <a:t>Infección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6. Edema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77" y="1340768"/>
            <a:ext cx="876300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6" y="4293096"/>
            <a:ext cx="864870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135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itchFamily="34" charset="0"/>
              </a:rPr>
              <a:t>Escala San Elián</a:t>
            </a:r>
            <a:endParaRPr lang="es-CL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1938" y="1052736"/>
            <a:ext cx="8177213" cy="4525962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7. Neuropatía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1628800"/>
            <a:ext cx="8620125" cy="315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81128"/>
            <a:ext cx="22383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398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itchFamily="34" charset="0"/>
              </a:rPr>
              <a:t>Escala San Elián</a:t>
            </a:r>
            <a:endParaRPr lang="es-CL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358" y="980728"/>
            <a:ext cx="8177213" cy="4525962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8. Área de la Herida </a:t>
            </a: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9. Profundidad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6" y="1628800"/>
            <a:ext cx="87344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6" y="4437112"/>
            <a:ext cx="87534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2696"/>
            <a:ext cx="1062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663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6972" y="188640"/>
            <a:ext cx="8229600" cy="1143000"/>
          </a:xfrm>
        </p:spPr>
        <p:txBody>
          <a:bodyPr/>
          <a:lstStyle/>
          <a:p>
            <a:pPr algn="l"/>
            <a:r>
              <a:rPr lang="es-CL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itchFamily="34" charset="0"/>
              </a:rPr>
              <a:t>Escala San Elián</a:t>
            </a:r>
            <a:endParaRPr lang="es-CL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10. Etapa de Cicatrización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35" y="1484784"/>
            <a:ext cx="8743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35" y="3015781"/>
            <a:ext cx="8570729" cy="336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658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9017" y="413792"/>
            <a:ext cx="8164513" cy="1143000"/>
          </a:xfrm>
        </p:spPr>
        <p:txBody>
          <a:bodyPr/>
          <a:lstStyle/>
          <a:p>
            <a:r>
              <a:rPr lang="es-CL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itchFamily="34" charset="0"/>
              </a:rPr>
              <a:t>Valoración de Carga Bacteriana</a:t>
            </a:r>
            <a:endParaRPr lang="es-CL" sz="3200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 Cond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556792"/>
            <a:ext cx="8753475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458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64513" cy="1143000"/>
          </a:xfrm>
        </p:spPr>
        <p:txBody>
          <a:bodyPr/>
          <a:lstStyle/>
          <a:p>
            <a:r>
              <a:rPr lang="es-CL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itchFamily="34" charset="0"/>
              </a:rPr>
              <a:t>Manejo Infección Leve</a:t>
            </a:r>
            <a:endParaRPr lang="es-CL" sz="3200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177213" cy="4525962"/>
          </a:xfrm>
        </p:spPr>
        <p:txBody>
          <a:bodyPr>
            <a:noAutofit/>
          </a:bodyPr>
          <a:lstStyle/>
          <a:p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Inicie un tratamiento antibiótico oral empírico orientado a </a:t>
            </a:r>
            <a:r>
              <a:rPr lang="es-CL" sz="2600" dirty="0" err="1">
                <a:latin typeface="Browallia New" pitchFamily="34" charset="-34"/>
                <a:cs typeface="Browallia New" pitchFamily="34" charset="-34"/>
              </a:rPr>
              <a:t>Staphylococcus</a:t>
            </a: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s-CL" sz="2600" dirty="0" err="1">
                <a:latin typeface="Browallia New" pitchFamily="34" charset="-34"/>
                <a:cs typeface="Browallia New" pitchFamily="34" charset="-34"/>
              </a:rPr>
              <a:t>aureus</a:t>
            </a: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 o </a:t>
            </a:r>
            <a:r>
              <a:rPr lang="es-CL" sz="2600" dirty="0" err="1">
                <a:latin typeface="Browallia New" pitchFamily="34" charset="-34"/>
                <a:cs typeface="Browallia New" pitchFamily="34" charset="-34"/>
              </a:rPr>
              <a:t>Streptococcus</a:t>
            </a: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s-CL" sz="2600" dirty="0" err="1">
                <a:latin typeface="Browallia New" pitchFamily="34" charset="-34"/>
                <a:cs typeface="Browallia New" pitchFamily="34" charset="-34"/>
              </a:rPr>
              <a:t>pyógenes</a:t>
            </a: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, que son los agentes causales más comunes. </a:t>
            </a:r>
          </a:p>
          <a:p>
            <a:pPr>
              <a:buFont typeface="Wingdings" pitchFamily="2" charset="2"/>
              <a:buChar char="v"/>
            </a:pP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 Las </a:t>
            </a: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opciones de antibióticos son: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s-CL" sz="2600" dirty="0" err="1">
                <a:latin typeface="Browallia New" pitchFamily="34" charset="-34"/>
                <a:cs typeface="Browallia New" pitchFamily="34" charset="-34"/>
              </a:rPr>
              <a:t>Cefadroxilo</a:t>
            </a: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 1 g c/8 h </a:t>
            </a:r>
            <a:r>
              <a:rPr lang="es-CL" sz="2600" dirty="0" err="1">
                <a:latin typeface="Browallia New" pitchFamily="34" charset="-34"/>
                <a:cs typeface="Browallia New" pitchFamily="34" charset="-34"/>
              </a:rPr>
              <a:t>vo</a:t>
            </a: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 + </a:t>
            </a:r>
            <a:r>
              <a:rPr lang="es-CL" sz="2600" dirty="0" err="1">
                <a:latin typeface="Browallia New" pitchFamily="34" charset="-34"/>
                <a:cs typeface="Browallia New" pitchFamily="34" charset="-34"/>
              </a:rPr>
              <a:t>Metronidazol</a:t>
            </a: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 500 mg c/8 h </a:t>
            </a:r>
            <a:r>
              <a:rPr lang="es-CL" sz="2600" dirty="0" err="1">
                <a:latin typeface="Browallia New" pitchFamily="34" charset="-34"/>
                <a:cs typeface="Browallia New" pitchFamily="34" charset="-34"/>
              </a:rPr>
              <a:t>vo</a:t>
            </a: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 (solo incluir en caso de sospecha de anaerobio concomitante).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 Amoxicilina-ácido </a:t>
            </a:r>
            <a:r>
              <a:rPr lang="es-CL" sz="2600" dirty="0" err="1">
                <a:latin typeface="Browallia New" pitchFamily="34" charset="-34"/>
                <a:cs typeface="Browallia New" pitchFamily="34" charset="-34"/>
              </a:rPr>
              <a:t>clavulánico</a:t>
            </a: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 875mg/125 mg c/ 12 h </a:t>
            </a:r>
            <a:r>
              <a:rPr lang="es-CL" sz="2600" dirty="0" err="1">
                <a:latin typeface="Browallia New" pitchFamily="34" charset="-34"/>
                <a:cs typeface="Browallia New" pitchFamily="34" charset="-34"/>
              </a:rPr>
              <a:t>vo</a:t>
            </a: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4113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itchFamily="34" charset="0"/>
              </a:rPr>
              <a:t>Manejo Infección Moderada</a:t>
            </a:r>
            <a:endParaRPr lang="es-CL" sz="3200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96752"/>
            <a:ext cx="8424936" cy="452596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s-CL" sz="3000" dirty="0">
                <a:latin typeface="Browallia New" pitchFamily="34" charset="-34"/>
                <a:cs typeface="Browallia New" pitchFamily="34" charset="-34"/>
              </a:rPr>
              <a:t>Esta infección se diferencia de la leve en que hay una úlcera de mayor tamaño o compromiso de tejidos más profundos como músculos, tendón, hueso, etc., pero sin haber una infección sistémica.</a:t>
            </a:r>
          </a:p>
          <a:p>
            <a:pPr>
              <a:lnSpc>
                <a:spcPct val="150000"/>
              </a:lnSpc>
            </a:pPr>
            <a:r>
              <a:rPr lang="es-CL" sz="3000" dirty="0">
                <a:latin typeface="Browallia New" pitchFamily="34" charset="-34"/>
                <a:cs typeface="Browallia New" pitchFamily="34" charset="-34"/>
              </a:rPr>
              <a:t>Requiere manejo </a:t>
            </a:r>
            <a:r>
              <a:rPr lang="es-CL" sz="3000" b="1" dirty="0">
                <a:latin typeface="Browallia New" pitchFamily="34" charset="-34"/>
                <a:cs typeface="Browallia New" pitchFamily="34" charset="-34"/>
              </a:rPr>
              <a:t>hospitalizado</a:t>
            </a:r>
            <a:r>
              <a:rPr lang="es-CL" sz="3000" dirty="0">
                <a:latin typeface="Browallia New" pitchFamily="34" charset="-34"/>
                <a:cs typeface="Browallia New" pitchFamily="34" charset="-34"/>
              </a:rPr>
              <a:t> para antibióticos endovenosos</a:t>
            </a:r>
          </a:p>
          <a:p>
            <a:pPr>
              <a:lnSpc>
                <a:spcPct val="150000"/>
              </a:lnSpc>
            </a:pPr>
            <a:r>
              <a:rPr lang="es-CL" sz="3000" dirty="0">
                <a:latin typeface="Browallia New" pitchFamily="34" charset="-34"/>
                <a:cs typeface="Browallia New" pitchFamily="34" charset="-34"/>
              </a:rPr>
              <a:t>En esta situación, con el paciente hospitalizado, se puede emplear </a:t>
            </a:r>
            <a:r>
              <a:rPr lang="es-CL" sz="3000" dirty="0" err="1">
                <a:latin typeface="Browallia New" pitchFamily="34" charset="-34"/>
                <a:cs typeface="Browallia New" pitchFamily="34" charset="-34"/>
              </a:rPr>
              <a:t>ertapenem</a:t>
            </a:r>
            <a:r>
              <a:rPr lang="es-CL" sz="3000" dirty="0">
                <a:latin typeface="Browallia New" pitchFamily="34" charset="-34"/>
                <a:cs typeface="Browallia New" pitchFamily="34" charset="-34"/>
              </a:rPr>
              <a:t>, o como alternativas una cefalosporina de tercera generación más </a:t>
            </a:r>
            <a:r>
              <a:rPr lang="es-CL" sz="3000" dirty="0" err="1">
                <a:latin typeface="Browallia New" pitchFamily="34" charset="-34"/>
                <a:cs typeface="Browallia New" pitchFamily="34" charset="-34"/>
              </a:rPr>
              <a:t>metronidazol</a:t>
            </a:r>
            <a:r>
              <a:rPr lang="es-CL" sz="3000" dirty="0">
                <a:latin typeface="Browallia New" pitchFamily="34" charset="-34"/>
                <a:cs typeface="Browallia New" pitchFamily="34" charset="-34"/>
              </a:rPr>
              <a:t>, amoxicilina-ácido </a:t>
            </a:r>
            <a:r>
              <a:rPr lang="es-CL" sz="3000" dirty="0" err="1">
                <a:latin typeface="Browallia New" pitchFamily="34" charset="-34"/>
                <a:cs typeface="Browallia New" pitchFamily="34" charset="-34"/>
              </a:rPr>
              <a:t>clavulánico</a:t>
            </a:r>
            <a:r>
              <a:rPr lang="es-CL" sz="3000" dirty="0">
                <a:latin typeface="Browallia New" pitchFamily="34" charset="-34"/>
                <a:cs typeface="Browallia New" pitchFamily="34" charset="-34"/>
              </a:rPr>
              <a:t>, una </a:t>
            </a:r>
            <a:r>
              <a:rPr lang="es-CL" sz="3000" dirty="0" err="1">
                <a:latin typeface="Browallia New" pitchFamily="34" charset="-34"/>
                <a:cs typeface="Browallia New" pitchFamily="34" charset="-34"/>
              </a:rPr>
              <a:t>quinolona</a:t>
            </a:r>
            <a:r>
              <a:rPr lang="es-CL" sz="3000" dirty="0">
                <a:latin typeface="Browallia New" pitchFamily="34" charset="-34"/>
                <a:cs typeface="Browallia New" pitchFamily="34" charset="-34"/>
              </a:rPr>
              <a:t> (</a:t>
            </a:r>
            <a:r>
              <a:rPr lang="es-CL" sz="3000" dirty="0" err="1">
                <a:latin typeface="Browallia New" pitchFamily="34" charset="-34"/>
                <a:cs typeface="Browallia New" pitchFamily="34" charset="-34"/>
              </a:rPr>
              <a:t>ciprofloxacino</a:t>
            </a:r>
            <a:r>
              <a:rPr lang="es-CL" sz="3000" dirty="0">
                <a:latin typeface="Browallia New" pitchFamily="34" charset="-34"/>
                <a:cs typeface="Browallia New" pitchFamily="34" charset="-34"/>
              </a:rPr>
              <a:t> o </a:t>
            </a:r>
            <a:r>
              <a:rPr lang="es-CL" sz="3000" dirty="0" err="1">
                <a:latin typeface="Browallia New" pitchFamily="34" charset="-34"/>
                <a:cs typeface="Browallia New" pitchFamily="34" charset="-34"/>
              </a:rPr>
              <a:t>levofloxacino</a:t>
            </a:r>
            <a:r>
              <a:rPr lang="es-CL" sz="3000" dirty="0">
                <a:latin typeface="Browallia New" pitchFamily="34" charset="-34"/>
                <a:cs typeface="Browallia New" pitchFamily="34" charset="-34"/>
              </a:rPr>
              <a:t>) + </a:t>
            </a:r>
            <a:r>
              <a:rPr lang="es-CL" sz="3000" dirty="0" err="1">
                <a:latin typeface="Browallia New" pitchFamily="34" charset="-34"/>
                <a:cs typeface="Browallia New" pitchFamily="34" charset="-34"/>
              </a:rPr>
              <a:t>metronidazol</a:t>
            </a:r>
            <a:r>
              <a:rPr lang="es-CL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04061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itchFamily="34" charset="0"/>
              </a:rPr>
              <a:t>Manejo de Infección Severa</a:t>
            </a:r>
            <a:endParaRPr lang="es-CL" sz="3200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177213" cy="504056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Toma de dos hemocultivos</a:t>
            </a:r>
          </a:p>
          <a:p>
            <a:pPr>
              <a:lnSpc>
                <a:spcPct val="130000"/>
              </a:lnSpc>
            </a:pP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Al igual que en el caso de infecciones moderas, la terapia antibiótica deberá cubrir microorganismos tanto aerobios como anaerobios.</a:t>
            </a:r>
          </a:p>
          <a:p>
            <a:pPr>
              <a:lnSpc>
                <a:spcPct val="130000"/>
              </a:lnSpc>
            </a:pP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Cubrir todas las posibilidades con </a:t>
            </a:r>
            <a:r>
              <a:rPr lang="es-CL" sz="2600" dirty="0" err="1">
                <a:latin typeface="Browallia New" pitchFamily="34" charset="-34"/>
                <a:cs typeface="Browallia New" pitchFamily="34" charset="-34"/>
              </a:rPr>
              <a:t>betalactámicos</a:t>
            </a: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 de actividad </a:t>
            </a:r>
            <a:r>
              <a:rPr lang="es-CL" sz="2600" dirty="0" err="1">
                <a:latin typeface="Browallia New" pitchFamily="34" charset="-34"/>
                <a:cs typeface="Browallia New" pitchFamily="34" charset="-34"/>
              </a:rPr>
              <a:t>antipseudomónica</a:t>
            </a: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 (</a:t>
            </a:r>
            <a:r>
              <a:rPr lang="es-CL" sz="2600" dirty="0" err="1">
                <a:latin typeface="Browallia New" pitchFamily="34" charset="-34"/>
                <a:cs typeface="Browallia New" pitchFamily="34" charset="-34"/>
              </a:rPr>
              <a:t>imipenen</a:t>
            </a: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/ </a:t>
            </a:r>
            <a:r>
              <a:rPr lang="es-CL" sz="2600" dirty="0" err="1">
                <a:latin typeface="Browallia New" pitchFamily="34" charset="-34"/>
                <a:cs typeface="Browallia New" pitchFamily="34" charset="-34"/>
              </a:rPr>
              <a:t>meropenem</a:t>
            </a: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 o </a:t>
            </a:r>
            <a:r>
              <a:rPr lang="es-CL" sz="2600" dirty="0" err="1">
                <a:latin typeface="Browallia New" pitchFamily="34" charset="-34"/>
                <a:cs typeface="Browallia New" pitchFamily="34" charset="-34"/>
              </a:rPr>
              <a:t>piperacilina-tazobactam</a:t>
            </a: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) asociados también en primera opción </a:t>
            </a:r>
            <a:r>
              <a:rPr lang="es-CL" sz="2600" dirty="0" err="1">
                <a:latin typeface="Browallia New" pitchFamily="34" charset="-34"/>
                <a:cs typeface="Browallia New" pitchFamily="34" charset="-34"/>
              </a:rPr>
              <a:t>vacomicina</a:t>
            </a: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, segunda opción </a:t>
            </a:r>
            <a:r>
              <a:rPr lang="es-CL" sz="2600" dirty="0" err="1">
                <a:latin typeface="Browallia New" pitchFamily="34" charset="-34"/>
                <a:cs typeface="Browallia New" pitchFamily="34" charset="-34"/>
              </a:rPr>
              <a:t>linezolid</a:t>
            </a: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 y finalmente </a:t>
            </a:r>
            <a:r>
              <a:rPr lang="es-CL" sz="2600" dirty="0" err="1">
                <a:latin typeface="Browallia New" pitchFamily="34" charset="-34"/>
                <a:cs typeface="Browallia New" pitchFamily="34" charset="-34"/>
              </a:rPr>
              <a:t>daptomicina</a:t>
            </a: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 si hay riesgo de SARM.</a:t>
            </a:r>
          </a:p>
          <a:p>
            <a:pPr>
              <a:lnSpc>
                <a:spcPct val="130000"/>
              </a:lnSpc>
            </a:pP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En caso de alergia a </a:t>
            </a:r>
            <a:r>
              <a:rPr lang="es-CL" sz="2600" dirty="0" err="1">
                <a:latin typeface="Browallia New" pitchFamily="34" charset="-34"/>
                <a:cs typeface="Browallia New" pitchFamily="34" charset="-34"/>
              </a:rPr>
              <a:t>betalactámicos</a:t>
            </a: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, la alternativa pasa por el empleo de </a:t>
            </a:r>
            <a:r>
              <a:rPr lang="es-CL" sz="2600" dirty="0" err="1">
                <a:latin typeface="Browallia New" pitchFamily="34" charset="-34"/>
                <a:cs typeface="Browallia New" pitchFamily="34" charset="-34"/>
              </a:rPr>
              <a:t>tigeciclina</a:t>
            </a: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 + una </a:t>
            </a:r>
            <a:r>
              <a:rPr lang="es-CL" sz="2600" dirty="0" err="1">
                <a:latin typeface="Browallia New" pitchFamily="34" charset="-34"/>
                <a:cs typeface="Browallia New" pitchFamily="34" charset="-34"/>
              </a:rPr>
              <a:t>quinolona</a:t>
            </a: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 (</a:t>
            </a:r>
            <a:r>
              <a:rPr lang="es-CL" sz="2600" dirty="0" err="1">
                <a:latin typeface="Browallia New" pitchFamily="34" charset="-34"/>
                <a:cs typeface="Browallia New" pitchFamily="34" charset="-34"/>
              </a:rPr>
              <a:t>ciprofloxacino</a:t>
            </a: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 o </a:t>
            </a:r>
            <a:r>
              <a:rPr lang="es-CL" sz="2600" dirty="0" err="1">
                <a:latin typeface="Browallia New" pitchFamily="34" charset="-34"/>
                <a:cs typeface="Browallia New" pitchFamily="34" charset="-34"/>
              </a:rPr>
              <a:t>levofloxacino</a:t>
            </a: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) o </a:t>
            </a:r>
            <a:r>
              <a:rPr lang="es-CL" sz="2600" dirty="0" err="1">
                <a:latin typeface="Browallia New" pitchFamily="34" charset="-34"/>
                <a:cs typeface="Browallia New" pitchFamily="34" charset="-34"/>
              </a:rPr>
              <a:t>amikacina</a:t>
            </a: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783470" cy="115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525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3" y="152400"/>
            <a:ext cx="6435822" cy="1044352"/>
          </a:xfrm>
        </p:spPr>
        <p:txBody>
          <a:bodyPr/>
          <a:lstStyle/>
          <a:p>
            <a:r>
              <a:rPr lang="es-CL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itchFamily="34" charset="0"/>
              </a:rPr>
              <a:t>Funciones del Podólogo/a</a:t>
            </a:r>
            <a:endParaRPr lang="es-CL" sz="3200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8177213" cy="4525962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Derivar oportunamente a personas con problemas de estructura y funcionamiento de los pies al profesional que corresponda. </a:t>
            </a:r>
          </a:p>
          <a:p>
            <a:pPr>
              <a:lnSpc>
                <a:spcPct val="130000"/>
              </a:lnSpc>
            </a:pP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Efectuar manejo podológico preventivo según indicación médica o del profesional de salud correspondiente en personas con condiciones de salud como paciente diabético, </a:t>
            </a:r>
            <a:r>
              <a:rPr lang="es-CL" sz="2600" dirty="0" err="1">
                <a:latin typeface="Browallia New" pitchFamily="34" charset="-34"/>
                <a:cs typeface="Browallia New" pitchFamily="34" charset="-34"/>
              </a:rPr>
              <a:t>neuropático</a:t>
            </a: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es-CL" sz="2600" dirty="0" err="1">
                <a:latin typeface="Browallia New" pitchFamily="34" charset="-34"/>
                <a:cs typeface="Browallia New" pitchFamily="34" charset="-34"/>
              </a:rPr>
              <a:t>angiopático</a:t>
            </a: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, inmunodeprimido y senescente. </a:t>
            </a:r>
          </a:p>
          <a:p>
            <a:pPr>
              <a:lnSpc>
                <a:spcPct val="130000"/>
              </a:lnSpc>
            </a:pP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Abordar al pie diabético en categorías 1 y 2 (sin úlceras activas), según indicación médica. </a:t>
            </a:r>
            <a:endParaRPr lang="es-CL" sz="2600" dirty="0" smtClean="0">
              <a:latin typeface="Browallia New" pitchFamily="34" charset="-34"/>
              <a:cs typeface="Browallia New" pitchFamily="34" charset="-34"/>
            </a:endParaRPr>
          </a:p>
          <a:p>
            <a:pPr>
              <a:lnSpc>
                <a:spcPct val="130000"/>
              </a:lnSpc>
            </a:pPr>
            <a:r>
              <a:rPr lang="es-CL" sz="2600" dirty="0" smtClean="0">
                <a:latin typeface="Browallia New" pitchFamily="34" charset="-34"/>
                <a:cs typeface="Browallia New" pitchFamily="34" charset="-34"/>
              </a:rPr>
              <a:t>Tratar </a:t>
            </a: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el pie diabético con </a:t>
            </a:r>
            <a:r>
              <a:rPr lang="es-CL" sz="2600" dirty="0" err="1">
                <a:latin typeface="Browallia New" pitchFamily="34" charset="-34"/>
                <a:cs typeface="Browallia New" pitchFamily="34" charset="-34"/>
              </a:rPr>
              <a:t>onicocriptosis</a:t>
            </a:r>
            <a:r>
              <a:rPr lang="es-CL" sz="2600" dirty="0">
                <a:latin typeface="Browallia New" pitchFamily="34" charset="-34"/>
                <a:cs typeface="Browallia New" pitchFamily="34" charset="-34"/>
              </a:rPr>
              <a:t> en grado 16 , según indicación y derivación médica.</a:t>
            </a:r>
            <a:endParaRPr lang="es-CL" sz="2600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1592621" cy="88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413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059832" y="1700808"/>
            <a:ext cx="5553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Brush Script MT" pitchFamily="66" charset="0"/>
              </a:rPr>
              <a:t>Reunirse en Equipo es el principio.</a:t>
            </a:r>
          </a:p>
          <a:p>
            <a:r>
              <a:rPr lang="es-CL" sz="3200" dirty="0">
                <a:latin typeface="Brush Script MT" pitchFamily="66" charset="0"/>
              </a:rPr>
              <a:t>M</a:t>
            </a:r>
            <a:r>
              <a:rPr lang="es-CL" sz="3200" dirty="0" smtClean="0">
                <a:latin typeface="Brush Script MT" pitchFamily="66" charset="0"/>
              </a:rPr>
              <a:t>antenerse en equipo es el progreso.</a:t>
            </a:r>
          </a:p>
          <a:p>
            <a:r>
              <a:rPr lang="es-CL" sz="3200" dirty="0" smtClean="0">
                <a:latin typeface="Brush Script MT" pitchFamily="66" charset="0"/>
              </a:rPr>
              <a:t>Trabajar en equipo lleva al éxito</a:t>
            </a:r>
            <a:endParaRPr lang="es-CL" sz="3200" dirty="0">
              <a:latin typeface="Brush Script MT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3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itchFamily="34" charset="0"/>
              </a:rPr>
              <a:t>Flujograma</a:t>
            </a:r>
            <a:r>
              <a:rPr lang="es-CL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itchFamily="34" charset="0"/>
              </a:rPr>
              <a:t> del paciente cursando UPD</a:t>
            </a:r>
            <a:endParaRPr lang="es-CL" sz="2800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38238"/>
            <a:ext cx="8715375" cy="509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71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itchFamily="34" charset="0"/>
              </a:rPr>
              <a:t>Flujograma</a:t>
            </a:r>
            <a:r>
              <a:rPr lang="es-C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itchFamily="34" charset="0"/>
              </a:rPr>
              <a:t> del paciente cursando UPD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628801"/>
            <a:ext cx="854392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458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64513" cy="1143000"/>
          </a:xfrm>
        </p:spPr>
        <p:txBody>
          <a:bodyPr>
            <a:normAutofit/>
          </a:bodyPr>
          <a:lstStyle/>
          <a:p>
            <a:pPr algn="l"/>
            <a:r>
              <a:rPr lang="es-C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itchFamily="34" charset="0"/>
              </a:rPr>
              <a:t>Manejo del Pie Diabético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177213" cy="452596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CL" sz="3200" dirty="0" smtClean="0">
                <a:latin typeface="Browallia New" pitchFamily="34" charset="-34"/>
                <a:cs typeface="Browallia New" pitchFamily="34" charset="-34"/>
              </a:rPr>
              <a:t>1. Tratar procesos patológicos subyacentes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L" sz="3200" dirty="0" smtClean="0">
                <a:latin typeface="Browallia New" pitchFamily="34" charset="-34"/>
                <a:cs typeface="Browallia New" pitchFamily="34" charset="-34"/>
              </a:rPr>
              <a:t>2. </a:t>
            </a:r>
            <a:r>
              <a:rPr lang="es-CL" sz="3200" dirty="0" smtClean="0">
                <a:latin typeface="Browallia New" pitchFamily="34" charset="-34"/>
                <a:cs typeface="Browallia New" pitchFamily="34" charset="-34"/>
              </a:rPr>
              <a:t>Garantizar </a:t>
            </a:r>
            <a:r>
              <a:rPr lang="es-CL" sz="3200" dirty="0" smtClean="0">
                <a:latin typeface="Browallia New" pitchFamily="34" charset="-34"/>
                <a:cs typeface="Browallia New" pitchFamily="34" charset="-34"/>
              </a:rPr>
              <a:t>Irrigación Sanguínea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L" sz="3200" dirty="0" smtClean="0">
                <a:latin typeface="Browallia New" pitchFamily="34" charset="-34"/>
                <a:cs typeface="Browallia New" pitchFamily="34" charset="-34"/>
              </a:rPr>
              <a:t>3. Manejo Local de la úlcera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L" sz="3200" dirty="0" smtClean="0">
                <a:latin typeface="Browallia New" pitchFamily="34" charset="-34"/>
                <a:cs typeface="Browallia New" pitchFamily="34" charset="-34"/>
              </a:rPr>
              <a:t>4. Ayuda Técnica y </a:t>
            </a:r>
            <a:r>
              <a:rPr lang="es-CL" sz="3200" dirty="0" smtClean="0">
                <a:latin typeface="Browallia New" pitchFamily="34" charset="-34"/>
                <a:cs typeface="Browallia New" pitchFamily="34" charset="-34"/>
              </a:rPr>
              <a:t>Rehabilitación</a:t>
            </a:r>
            <a:endParaRPr lang="es-CL" sz="3200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670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itchFamily="34" charset="0"/>
              </a:rPr>
              <a:t>Manejo </a:t>
            </a:r>
            <a:r>
              <a:rPr lang="es-CL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itchFamily="34" charset="0"/>
              </a:rPr>
              <a:t>de la úlcera</a:t>
            </a:r>
            <a:endParaRPr lang="es-CL" sz="3200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 Con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6886575" cy="46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30313"/>
            <a:ext cx="2267409" cy="226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672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itchFamily="34" charset="0"/>
              </a:rPr>
              <a:t>Evaluación en el Nivel Secundario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424936" cy="410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248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itchFamily="34" charset="0"/>
              </a:rPr>
              <a:t>Escala San Elián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177213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CL" sz="3200" dirty="0">
                <a:latin typeface="Browallia New" pitchFamily="34" charset="-34"/>
                <a:cs typeface="Browallia New" pitchFamily="34" charset="-34"/>
              </a:rPr>
              <a:t>Se debe aplicar el primer día en el que se visualiza la úlcera</a:t>
            </a:r>
          </a:p>
          <a:p>
            <a:pPr>
              <a:lnSpc>
                <a:spcPct val="150000"/>
              </a:lnSpc>
            </a:pPr>
            <a:r>
              <a:rPr lang="es-CL" sz="3200" dirty="0">
                <a:latin typeface="Browallia New" pitchFamily="34" charset="-34"/>
                <a:cs typeface="Browallia New" pitchFamily="34" charset="-34"/>
              </a:rPr>
              <a:t>Re evaluación cada 7 días en úlceras infectadas y cada 15 a 30 días sin infección</a:t>
            </a:r>
            <a:endParaRPr lang="es-CL" sz="3200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8919"/>
            <a:ext cx="3024336" cy="390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963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itchFamily="34" charset="0"/>
              </a:rPr>
              <a:t>Escala San Elián</a:t>
            </a:r>
            <a:endParaRPr lang="es-CL" sz="3600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074522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s-CL" dirty="0" smtClean="0"/>
              <a:t>Localización de herida primaria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 smtClean="0"/>
              <a:t>2. Localización topográfica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2" y="1556792"/>
            <a:ext cx="3942556" cy="181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2" y="4293096"/>
            <a:ext cx="62388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7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603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itchFamily="34" charset="0"/>
              </a:rPr>
              <a:t>Escala San Elián</a:t>
            </a:r>
            <a:endParaRPr lang="es-CL" sz="3200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1293" y="1124744"/>
            <a:ext cx="8177213" cy="4525962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3. Número de zonas afectadas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 smtClean="0"/>
              <a:t>4. Isquemia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19405"/>
            <a:ext cx="782895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6" y="3930708"/>
            <a:ext cx="87344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2"/>
            <a:ext cx="1055661" cy="162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746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Auditorías ACV</Template>
  <TotalTime>289</TotalTime>
  <Words>624</Words>
  <Application>Microsoft Office PowerPoint</Application>
  <PresentationFormat>Presentación en pantalla (4:3)</PresentationFormat>
  <Paragraphs>96</Paragraphs>
  <Slides>19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Presentación1</vt:lpstr>
      <vt:lpstr>1_Office Theme</vt:lpstr>
      <vt:lpstr>2_Office Theme</vt:lpstr>
      <vt:lpstr>Manejo Integral del Usuario con Pie Diabético</vt:lpstr>
      <vt:lpstr>Flujograma del paciente cursando UPD</vt:lpstr>
      <vt:lpstr>Flujograma del paciente cursando UPD</vt:lpstr>
      <vt:lpstr>Manejo del Pie Diabético</vt:lpstr>
      <vt:lpstr>Manejo de la úlcera</vt:lpstr>
      <vt:lpstr>Evaluación en el Nivel Secundario</vt:lpstr>
      <vt:lpstr>Escala San Elián</vt:lpstr>
      <vt:lpstr>Escala San Elián</vt:lpstr>
      <vt:lpstr>Escala San Elián</vt:lpstr>
      <vt:lpstr>Escala San Elián</vt:lpstr>
      <vt:lpstr>Escala San Elián</vt:lpstr>
      <vt:lpstr>Escala San Elián</vt:lpstr>
      <vt:lpstr>Escala San Elián</vt:lpstr>
      <vt:lpstr>Valoración de Carga Bacteriana</vt:lpstr>
      <vt:lpstr>Manejo Infección Leve</vt:lpstr>
      <vt:lpstr>Manejo Infección Moderada</vt:lpstr>
      <vt:lpstr>Manejo de Infección Severa</vt:lpstr>
      <vt:lpstr>Funciones del Podólogo/a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Manejo Integral del Usuario con Pie Diabético</dc:title>
  <dc:creator>gustavo</dc:creator>
  <cp:lastModifiedBy>gustavo</cp:lastModifiedBy>
  <cp:revision>29</cp:revision>
  <dcterms:created xsi:type="dcterms:W3CDTF">2019-05-07T00:09:25Z</dcterms:created>
  <dcterms:modified xsi:type="dcterms:W3CDTF">2019-05-08T02:34:45Z</dcterms:modified>
</cp:coreProperties>
</file>