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3" r:id="rId1"/>
  </p:sldMasterIdLst>
  <p:notesMasterIdLst>
    <p:notesMasterId r:id="rId47"/>
  </p:notesMasterIdLst>
  <p:sldIdLst>
    <p:sldId id="257" r:id="rId2"/>
    <p:sldId id="258" r:id="rId3"/>
    <p:sldId id="259" r:id="rId4"/>
    <p:sldId id="260" r:id="rId5"/>
    <p:sldId id="312" r:id="rId6"/>
    <p:sldId id="313" r:id="rId7"/>
    <p:sldId id="314" r:id="rId8"/>
    <p:sldId id="315" r:id="rId9"/>
    <p:sldId id="316" r:id="rId10"/>
    <p:sldId id="377" r:id="rId11"/>
    <p:sldId id="378" r:id="rId12"/>
    <p:sldId id="368" r:id="rId13"/>
    <p:sldId id="369" r:id="rId14"/>
    <p:sldId id="370" r:id="rId15"/>
    <p:sldId id="379" r:id="rId16"/>
    <p:sldId id="371" r:id="rId17"/>
    <p:sldId id="372" r:id="rId18"/>
    <p:sldId id="380" r:id="rId19"/>
    <p:sldId id="267" r:id="rId20"/>
    <p:sldId id="326" r:id="rId21"/>
    <p:sldId id="323" r:id="rId22"/>
    <p:sldId id="279" r:id="rId23"/>
    <p:sldId id="278" r:id="rId24"/>
    <p:sldId id="320" r:id="rId25"/>
    <p:sldId id="322" r:id="rId26"/>
    <p:sldId id="282" r:id="rId27"/>
    <p:sldId id="334" r:id="rId28"/>
    <p:sldId id="387" r:id="rId29"/>
    <p:sldId id="389" r:id="rId30"/>
    <p:sldId id="381" r:id="rId31"/>
    <p:sldId id="336" r:id="rId32"/>
    <p:sldId id="382" r:id="rId33"/>
    <p:sldId id="388" r:id="rId34"/>
    <p:sldId id="343" r:id="rId35"/>
    <p:sldId id="391" r:id="rId36"/>
    <p:sldId id="344" r:id="rId37"/>
    <p:sldId id="345" r:id="rId38"/>
    <p:sldId id="346" r:id="rId39"/>
    <p:sldId id="347" r:id="rId40"/>
    <p:sldId id="383" r:id="rId41"/>
    <p:sldId id="390" r:id="rId42"/>
    <p:sldId id="348" r:id="rId43"/>
    <p:sldId id="385" r:id="rId44"/>
    <p:sldId id="386" r:id="rId45"/>
    <p:sldId id="363" r:id="rId4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41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94" autoAdjust="0"/>
  </p:normalViewPr>
  <p:slideViewPr>
    <p:cSldViewPr snapToGrid="0" snapToObjects="1">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BE22E-E860-DE42-AF07-41A45E01A7DB}" type="doc">
      <dgm:prSet loTypeId="urn:microsoft.com/office/officeart/2005/8/layout/cycle1" loCatId="" qsTypeId="urn:microsoft.com/office/officeart/2005/8/quickstyle/3D7" qsCatId="3D" csTypeId="urn:microsoft.com/office/officeart/2005/8/colors/accent1_2" csCatId="accent1"/>
      <dgm:spPr/>
      <dgm:t>
        <a:bodyPr/>
        <a:lstStyle/>
        <a:p>
          <a:endParaRPr lang="es-ES"/>
        </a:p>
      </dgm:t>
    </dgm:pt>
    <dgm:pt modelId="{610F0006-4523-3D4C-A2F4-72753936EDB4}">
      <dgm:prSet custT="1"/>
      <dgm:spPr/>
      <dgm:t>
        <a:bodyPr/>
        <a:lstStyle/>
        <a:p>
          <a:pPr rtl="0"/>
          <a:r>
            <a:rPr lang="es-CL" sz="2400" b="1" dirty="0" smtClean="0">
              <a:latin typeface="Apple Casual"/>
              <a:cs typeface="Apple Casual"/>
            </a:rPr>
            <a:t>Neuropatía periférica</a:t>
          </a:r>
          <a:endParaRPr lang="es-CL" sz="2400" dirty="0">
            <a:latin typeface="Apple Casual"/>
            <a:cs typeface="Apple Casual"/>
          </a:endParaRPr>
        </a:p>
      </dgm:t>
    </dgm:pt>
    <dgm:pt modelId="{267754E2-7F00-2A4A-B6F3-30BCE22CF218}" type="parTrans" cxnId="{3FA8746E-3137-4441-8630-1EA492A90431}">
      <dgm:prSet/>
      <dgm:spPr/>
      <dgm:t>
        <a:bodyPr/>
        <a:lstStyle/>
        <a:p>
          <a:endParaRPr lang="es-ES" sz="2400">
            <a:latin typeface="Apple Casual"/>
            <a:cs typeface="Apple Casual"/>
          </a:endParaRPr>
        </a:p>
      </dgm:t>
    </dgm:pt>
    <dgm:pt modelId="{C76BA145-4DDA-3742-B8A4-9DAB3A0B4821}" type="sibTrans" cxnId="{3FA8746E-3137-4441-8630-1EA492A90431}">
      <dgm:prSet/>
      <dgm:spPr/>
      <dgm:t>
        <a:bodyPr/>
        <a:lstStyle/>
        <a:p>
          <a:endParaRPr lang="es-ES" sz="2400">
            <a:latin typeface="Apple Casual"/>
            <a:cs typeface="Apple Casual"/>
          </a:endParaRPr>
        </a:p>
      </dgm:t>
    </dgm:pt>
    <dgm:pt modelId="{47105301-BAE6-2042-B7D2-157BD68C0CD4}">
      <dgm:prSet custT="1"/>
      <dgm:spPr/>
      <dgm:t>
        <a:bodyPr/>
        <a:lstStyle/>
        <a:p>
          <a:pPr rtl="0"/>
          <a:r>
            <a:rPr lang="es-CL" sz="2000" b="1" dirty="0" smtClean="0">
              <a:latin typeface="Apple Casual"/>
              <a:cs typeface="Apple Casual"/>
            </a:rPr>
            <a:t>Enfermedad vascular periférica</a:t>
          </a:r>
          <a:endParaRPr lang="es-CL" sz="2000" dirty="0">
            <a:latin typeface="Apple Casual"/>
            <a:cs typeface="Apple Casual"/>
          </a:endParaRPr>
        </a:p>
      </dgm:t>
    </dgm:pt>
    <dgm:pt modelId="{1793B749-68BC-D945-BEA5-8A194FD7E46D}" type="parTrans" cxnId="{18869F63-503C-A044-9103-2B33039C826D}">
      <dgm:prSet/>
      <dgm:spPr/>
      <dgm:t>
        <a:bodyPr/>
        <a:lstStyle/>
        <a:p>
          <a:endParaRPr lang="es-ES" sz="2400">
            <a:latin typeface="Apple Casual"/>
            <a:cs typeface="Apple Casual"/>
          </a:endParaRPr>
        </a:p>
      </dgm:t>
    </dgm:pt>
    <dgm:pt modelId="{9102257E-A5D0-8A49-BC8D-640E8DA9E792}" type="sibTrans" cxnId="{18869F63-503C-A044-9103-2B33039C826D}">
      <dgm:prSet/>
      <dgm:spPr/>
      <dgm:t>
        <a:bodyPr/>
        <a:lstStyle/>
        <a:p>
          <a:endParaRPr lang="es-ES" sz="2400">
            <a:latin typeface="Apple Casual"/>
            <a:cs typeface="Apple Casual"/>
          </a:endParaRPr>
        </a:p>
      </dgm:t>
    </dgm:pt>
    <dgm:pt modelId="{D814AF5F-C84A-9B4C-91C2-200DA48E5F9E}">
      <dgm:prSet custT="1"/>
      <dgm:spPr/>
      <dgm:t>
        <a:bodyPr/>
        <a:lstStyle/>
        <a:p>
          <a:pPr rtl="0"/>
          <a:r>
            <a:rPr lang="es-CL" sz="2000" b="1" dirty="0" smtClean="0">
              <a:latin typeface="Apple Casual"/>
              <a:cs typeface="Apple Casual"/>
            </a:rPr>
            <a:t>Alteraciones biomecánicas del pie</a:t>
          </a:r>
          <a:endParaRPr lang="es-CL" sz="2000" dirty="0">
            <a:latin typeface="Apple Casual"/>
            <a:cs typeface="Apple Casual"/>
          </a:endParaRPr>
        </a:p>
      </dgm:t>
    </dgm:pt>
    <dgm:pt modelId="{2F1E6685-7BE0-E845-AF0D-A0972B01ED6A}" type="parTrans" cxnId="{ECDAE94C-CC62-1D43-B7BF-EB7A8FE9338E}">
      <dgm:prSet/>
      <dgm:spPr/>
      <dgm:t>
        <a:bodyPr/>
        <a:lstStyle/>
        <a:p>
          <a:endParaRPr lang="es-ES" sz="2400">
            <a:latin typeface="Apple Casual"/>
            <a:cs typeface="Apple Casual"/>
          </a:endParaRPr>
        </a:p>
      </dgm:t>
    </dgm:pt>
    <dgm:pt modelId="{B847F0F5-4B50-3F43-91EE-0A0D0C2EFD5F}" type="sibTrans" cxnId="{ECDAE94C-CC62-1D43-B7BF-EB7A8FE9338E}">
      <dgm:prSet/>
      <dgm:spPr/>
      <dgm:t>
        <a:bodyPr/>
        <a:lstStyle/>
        <a:p>
          <a:endParaRPr lang="es-ES" sz="2400">
            <a:latin typeface="Apple Casual"/>
            <a:cs typeface="Apple Casual"/>
          </a:endParaRPr>
        </a:p>
      </dgm:t>
    </dgm:pt>
    <dgm:pt modelId="{9A197021-93DB-7242-B91F-C36D32E823F1}">
      <dgm:prSet custT="1"/>
      <dgm:spPr/>
      <dgm:t>
        <a:bodyPr/>
        <a:lstStyle/>
        <a:p>
          <a:pPr rtl="0"/>
          <a:r>
            <a:rPr lang="es-CL" sz="2800" b="1" dirty="0" smtClean="0">
              <a:latin typeface="Apple Casual"/>
              <a:cs typeface="Apple Casual"/>
            </a:rPr>
            <a:t>Infección</a:t>
          </a:r>
          <a:endParaRPr lang="es-CL" sz="2800" dirty="0">
            <a:latin typeface="Apple Casual"/>
            <a:cs typeface="Apple Casual"/>
          </a:endParaRPr>
        </a:p>
      </dgm:t>
    </dgm:pt>
    <dgm:pt modelId="{E83A19B3-2CCC-2E46-85FD-8BB3FE5244BB}" type="parTrans" cxnId="{0AD036B1-8EBD-2845-920F-9378044BC9B4}">
      <dgm:prSet/>
      <dgm:spPr/>
      <dgm:t>
        <a:bodyPr/>
        <a:lstStyle/>
        <a:p>
          <a:endParaRPr lang="es-ES" sz="2400">
            <a:latin typeface="Apple Casual"/>
            <a:cs typeface="Apple Casual"/>
          </a:endParaRPr>
        </a:p>
      </dgm:t>
    </dgm:pt>
    <dgm:pt modelId="{F35A1F28-A701-2948-8B6A-9E7536E39F61}" type="sibTrans" cxnId="{0AD036B1-8EBD-2845-920F-9378044BC9B4}">
      <dgm:prSet/>
      <dgm:spPr/>
      <dgm:t>
        <a:bodyPr/>
        <a:lstStyle/>
        <a:p>
          <a:endParaRPr lang="es-ES" sz="2400">
            <a:latin typeface="Apple Casual"/>
            <a:cs typeface="Apple Casual"/>
          </a:endParaRPr>
        </a:p>
      </dgm:t>
    </dgm:pt>
    <dgm:pt modelId="{C4A50CDF-D8F8-F448-B15B-EFC9AEB16A32}" type="pres">
      <dgm:prSet presAssocID="{1CBBE22E-E860-DE42-AF07-41A45E01A7DB}" presName="cycle" presStyleCnt="0">
        <dgm:presLayoutVars>
          <dgm:dir/>
          <dgm:resizeHandles val="exact"/>
        </dgm:presLayoutVars>
      </dgm:prSet>
      <dgm:spPr/>
      <dgm:t>
        <a:bodyPr/>
        <a:lstStyle/>
        <a:p>
          <a:endParaRPr lang="es-MX"/>
        </a:p>
      </dgm:t>
    </dgm:pt>
    <dgm:pt modelId="{305C3C9E-EF59-9646-AAA0-BB2751B2EE9C}" type="pres">
      <dgm:prSet presAssocID="{610F0006-4523-3D4C-A2F4-72753936EDB4}" presName="dummy" presStyleCnt="0"/>
      <dgm:spPr/>
    </dgm:pt>
    <dgm:pt modelId="{D79A7069-26A4-B64D-BA34-7404106BDF24}" type="pres">
      <dgm:prSet presAssocID="{610F0006-4523-3D4C-A2F4-72753936EDB4}" presName="node" presStyleLbl="revTx" presStyleIdx="0" presStyleCnt="4">
        <dgm:presLayoutVars>
          <dgm:bulletEnabled val="1"/>
        </dgm:presLayoutVars>
      </dgm:prSet>
      <dgm:spPr/>
      <dgm:t>
        <a:bodyPr/>
        <a:lstStyle/>
        <a:p>
          <a:endParaRPr lang="es-ES"/>
        </a:p>
      </dgm:t>
    </dgm:pt>
    <dgm:pt modelId="{4CB611A7-4670-6745-98C7-E160E5A7F79B}" type="pres">
      <dgm:prSet presAssocID="{C76BA145-4DDA-3742-B8A4-9DAB3A0B4821}" presName="sibTrans" presStyleLbl="node1" presStyleIdx="0" presStyleCnt="4"/>
      <dgm:spPr/>
      <dgm:t>
        <a:bodyPr/>
        <a:lstStyle/>
        <a:p>
          <a:endParaRPr lang="es-MX"/>
        </a:p>
      </dgm:t>
    </dgm:pt>
    <dgm:pt modelId="{82381103-BCED-5E44-8F74-9FB912B538E8}" type="pres">
      <dgm:prSet presAssocID="{47105301-BAE6-2042-B7D2-157BD68C0CD4}" presName="dummy" presStyleCnt="0"/>
      <dgm:spPr/>
    </dgm:pt>
    <dgm:pt modelId="{9CD4A2EC-F894-8847-930F-CC656771E6A7}" type="pres">
      <dgm:prSet presAssocID="{47105301-BAE6-2042-B7D2-157BD68C0CD4}" presName="node" presStyleLbl="revTx" presStyleIdx="1" presStyleCnt="4">
        <dgm:presLayoutVars>
          <dgm:bulletEnabled val="1"/>
        </dgm:presLayoutVars>
      </dgm:prSet>
      <dgm:spPr/>
      <dgm:t>
        <a:bodyPr/>
        <a:lstStyle/>
        <a:p>
          <a:endParaRPr lang="es-MX"/>
        </a:p>
      </dgm:t>
    </dgm:pt>
    <dgm:pt modelId="{87BFF4EC-B481-F846-9509-BEF6F4D0E5F8}" type="pres">
      <dgm:prSet presAssocID="{9102257E-A5D0-8A49-BC8D-640E8DA9E792}" presName="sibTrans" presStyleLbl="node1" presStyleIdx="1" presStyleCnt="4"/>
      <dgm:spPr/>
      <dgm:t>
        <a:bodyPr/>
        <a:lstStyle/>
        <a:p>
          <a:endParaRPr lang="es-MX"/>
        </a:p>
      </dgm:t>
    </dgm:pt>
    <dgm:pt modelId="{EC778A12-C01F-674F-992F-65ADCCB0BF97}" type="pres">
      <dgm:prSet presAssocID="{D814AF5F-C84A-9B4C-91C2-200DA48E5F9E}" presName="dummy" presStyleCnt="0"/>
      <dgm:spPr/>
    </dgm:pt>
    <dgm:pt modelId="{66F6EDCA-3610-3344-8225-00116F228D7E}" type="pres">
      <dgm:prSet presAssocID="{D814AF5F-C84A-9B4C-91C2-200DA48E5F9E}" presName="node" presStyleLbl="revTx" presStyleIdx="2" presStyleCnt="4">
        <dgm:presLayoutVars>
          <dgm:bulletEnabled val="1"/>
        </dgm:presLayoutVars>
      </dgm:prSet>
      <dgm:spPr/>
      <dgm:t>
        <a:bodyPr/>
        <a:lstStyle/>
        <a:p>
          <a:endParaRPr lang="es-MX"/>
        </a:p>
      </dgm:t>
    </dgm:pt>
    <dgm:pt modelId="{1E8DEDF8-AB6B-844F-B187-89C4033B2B0C}" type="pres">
      <dgm:prSet presAssocID="{B847F0F5-4B50-3F43-91EE-0A0D0C2EFD5F}" presName="sibTrans" presStyleLbl="node1" presStyleIdx="2" presStyleCnt="4"/>
      <dgm:spPr/>
      <dgm:t>
        <a:bodyPr/>
        <a:lstStyle/>
        <a:p>
          <a:endParaRPr lang="es-MX"/>
        </a:p>
      </dgm:t>
    </dgm:pt>
    <dgm:pt modelId="{0583E269-0736-994C-8A5A-365493D484A8}" type="pres">
      <dgm:prSet presAssocID="{9A197021-93DB-7242-B91F-C36D32E823F1}" presName="dummy" presStyleCnt="0"/>
      <dgm:spPr/>
    </dgm:pt>
    <dgm:pt modelId="{1F3CFC74-13DF-6D42-A0F5-2873203EC79F}" type="pres">
      <dgm:prSet presAssocID="{9A197021-93DB-7242-B91F-C36D32E823F1}" presName="node" presStyleLbl="revTx" presStyleIdx="3" presStyleCnt="4">
        <dgm:presLayoutVars>
          <dgm:bulletEnabled val="1"/>
        </dgm:presLayoutVars>
      </dgm:prSet>
      <dgm:spPr/>
      <dgm:t>
        <a:bodyPr/>
        <a:lstStyle/>
        <a:p>
          <a:endParaRPr lang="es-MX"/>
        </a:p>
      </dgm:t>
    </dgm:pt>
    <dgm:pt modelId="{91F4A9BB-9A3B-E44C-88B7-BF52069D6CE4}" type="pres">
      <dgm:prSet presAssocID="{F35A1F28-A701-2948-8B6A-9E7536E39F61}" presName="sibTrans" presStyleLbl="node1" presStyleIdx="3" presStyleCnt="4"/>
      <dgm:spPr/>
      <dgm:t>
        <a:bodyPr/>
        <a:lstStyle/>
        <a:p>
          <a:endParaRPr lang="es-MX"/>
        </a:p>
      </dgm:t>
    </dgm:pt>
  </dgm:ptLst>
  <dgm:cxnLst>
    <dgm:cxn modelId="{A0252558-5E14-6B40-B7FC-3FD4A85793D3}" type="presOf" srcId="{9A197021-93DB-7242-B91F-C36D32E823F1}" destId="{1F3CFC74-13DF-6D42-A0F5-2873203EC79F}" srcOrd="0" destOrd="0" presId="urn:microsoft.com/office/officeart/2005/8/layout/cycle1"/>
    <dgm:cxn modelId="{3FA8746E-3137-4441-8630-1EA492A90431}" srcId="{1CBBE22E-E860-DE42-AF07-41A45E01A7DB}" destId="{610F0006-4523-3D4C-A2F4-72753936EDB4}" srcOrd="0" destOrd="0" parTransId="{267754E2-7F00-2A4A-B6F3-30BCE22CF218}" sibTransId="{C76BA145-4DDA-3742-B8A4-9DAB3A0B4821}"/>
    <dgm:cxn modelId="{4ACF5038-7717-3A4B-887B-16F9F6AC8EF1}" type="presOf" srcId="{9102257E-A5D0-8A49-BC8D-640E8DA9E792}" destId="{87BFF4EC-B481-F846-9509-BEF6F4D0E5F8}" srcOrd="0" destOrd="0" presId="urn:microsoft.com/office/officeart/2005/8/layout/cycle1"/>
    <dgm:cxn modelId="{0AD036B1-8EBD-2845-920F-9378044BC9B4}" srcId="{1CBBE22E-E860-DE42-AF07-41A45E01A7DB}" destId="{9A197021-93DB-7242-B91F-C36D32E823F1}" srcOrd="3" destOrd="0" parTransId="{E83A19B3-2CCC-2E46-85FD-8BB3FE5244BB}" sibTransId="{F35A1F28-A701-2948-8B6A-9E7536E39F61}"/>
    <dgm:cxn modelId="{3AC0D889-18B5-EB40-B36A-B1200BDFFBA5}" type="presOf" srcId="{1CBBE22E-E860-DE42-AF07-41A45E01A7DB}" destId="{C4A50CDF-D8F8-F448-B15B-EFC9AEB16A32}" srcOrd="0" destOrd="0" presId="urn:microsoft.com/office/officeart/2005/8/layout/cycle1"/>
    <dgm:cxn modelId="{C84A6F1E-F3BF-F54E-BBA6-0DC550B74E8C}" type="presOf" srcId="{47105301-BAE6-2042-B7D2-157BD68C0CD4}" destId="{9CD4A2EC-F894-8847-930F-CC656771E6A7}" srcOrd="0" destOrd="0" presId="urn:microsoft.com/office/officeart/2005/8/layout/cycle1"/>
    <dgm:cxn modelId="{ECDAE94C-CC62-1D43-B7BF-EB7A8FE9338E}" srcId="{1CBBE22E-E860-DE42-AF07-41A45E01A7DB}" destId="{D814AF5F-C84A-9B4C-91C2-200DA48E5F9E}" srcOrd="2" destOrd="0" parTransId="{2F1E6685-7BE0-E845-AF0D-A0972B01ED6A}" sibTransId="{B847F0F5-4B50-3F43-91EE-0A0D0C2EFD5F}"/>
    <dgm:cxn modelId="{11FE65F8-3F2B-C045-BE35-50B2B13AAA4A}" type="presOf" srcId="{F35A1F28-A701-2948-8B6A-9E7536E39F61}" destId="{91F4A9BB-9A3B-E44C-88B7-BF52069D6CE4}" srcOrd="0" destOrd="0" presId="urn:microsoft.com/office/officeart/2005/8/layout/cycle1"/>
    <dgm:cxn modelId="{EDCE13EB-0D7C-8E4D-AEAB-D05CEE6D1428}" type="presOf" srcId="{B847F0F5-4B50-3F43-91EE-0A0D0C2EFD5F}" destId="{1E8DEDF8-AB6B-844F-B187-89C4033B2B0C}" srcOrd="0" destOrd="0" presId="urn:microsoft.com/office/officeart/2005/8/layout/cycle1"/>
    <dgm:cxn modelId="{DDA31D85-77A9-7343-B2EF-4B2A7E2EED4D}" type="presOf" srcId="{610F0006-4523-3D4C-A2F4-72753936EDB4}" destId="{D79A7069-26A4-B64D-BA34-7404106BDF24}" srcOrd="0" destOrd="0" presId="urn:microsoft.com/office/officeart/2005/8/layout/cycle1"/>
    <dgm:cxn modelId="{E7B4F290-209D-2448-AE3B-1411CF421107}" type="presOf" srcId="{D814AF5F-C84A-9B4C-91C2-200DA48E5F9E}" destId="{66F6EDCA-3610-3344-8225-00116F228D7E}" srcOrd="0" destOrd="0" presId="urn:microsoft.com/office/officeart/2005/8/layout/cycle1"/>
    <dgm:cxn modelId="{18869F63-503C-A044-9103-2B33039C826D}" srcId="{1CBBE22E-E860-DE42-AF07-41A45E01A7DB}" destId="{47105301-BAE6-2042-B7D2-157BD68C0CD4}" srcOrd="1" destOrd="0" parTransId="{1793B749-68BC-D945-BEA5-8A194FD7E46D}" sibTransId="{9102257E-A5D0-8A49-BC8D-640E8DA9E792}"/>
    <dgm:cxn modelId="{4F740459-693F-3745-BE60-DA7CB496C822}" type="presOf" srcId="{C76BA145-4DDA-3742-B8A4-9DAB3A0B4821}" destId="{4CB611A7-4670-6745-98C7-E160E5A7F79B}" srcOrd="0" destOrd="0" presId="urn:microsoft.com/office/officeart/2005/8/layout/cycle1"/>
    <dgm:cxn modelId="{7E4134B6-DC81-3743-9E89-B0C484BF5249}" type="presParOf" srcId="{C4A50CDF-D8F8-F448-B15B-EFC9AEB16A32}" destId="{305C3C9E-EF59-9646-AAA0-BB2751B2EE9C}" srcOrd="0" destOrd="0" presId="urn:microsoft.com/office/officeart/2005/8/layout/cycle1"/>
    <dgm:cxn modelId="{ECC0ACC3-44C8-9C48-B7E2-3C32ECE631AC}" type="presParOf" srcId="{C4A50CDF-D8F8-F448-B15B-EFC9AEB16A32}" destId="{D79A7069-26A4-B64D-BA34-7404106BDF24}" srcOrd="1" destOrd="0" presId="urn:microsoft.com/office/officeart/2005/8/layout/cycle1"/>
    <dgm:cxn modelId="{5DDD3B04-87CF-F24C-AF0D-014A7631190E}" type="presParOf" srcId="{C4A50CDF-D8F8-F448-B15B-EFC9AEB16A32}" destId="{4CB611A7-4670-6745-98C7-E160E5A7F79B}" srcOrd="2" destOrd="0" presId="urn:microsoft.com/office/officeart/2005/8/layout/cycle1"/>
    <dgm:cxn modelId="{74552353-E482-B64F-B487-3B0411D13846}" type="presParOf" srcId="{C4A50CDF-D8F8-F448-B15B-EFC9AEB16A32}" destId="{82381103-BCED-5E44-8F74-9FB912B538E8}" srcOrd="3" destOrd="0" presId="urn:microsoft.com/office/officeart/2005/8/layout/cycle1"/>
    <dgm:cxn modelId="{B4B3D982-B84D-E743-A22C-C9C217F52D53}" type="presParOf" srcId="{C4A50CDF-D8F8-F448-B15B-EFC9AEB16A32}" destId="{9CD4A2EC-F894-8847-930F-CC656771E6A7}" srcOrd="4" destOrd="0" presId="urn:microsoft.com/office/officeart/2005/8/layout/cycle1"/>
    <dgm:cxn modelId="{38440492-135C-B544-A32B-05C63A4E353E}" type="presParOf" srcId="{C4A50CDF-D8F8-F448-B15B-EFC9AEB16A32}" destId="{87BFF4EC-B481-F846-9509-BEF6F4D0E5F8}" srcOrd="5" destOrd="0" presId="urn:microsoft.com/office/officeart/2005/8/layout/cycle1"/>
    <dgm:cxn modelId="{E578BBB4-70DE-3742-B9C7-1453D4725A79}" type="presParOf" srcId="{C4A50CDF-D8F8-F448-B15B-EFC9AEB16A32}" destId="{EC778A12-C01F-674F-992F-65ADCCB0BF97}" srcOrd="6" destOrd="0" presId="urn:microsoft.com/office/officeart/2005/8/layout/cycle1"/>
    <dgm:cxn modelId="{33F1789C-DECE-4341-B2F6-0045C2B85854}" type="presParOf" srcId="{C4A50CDF-D8F8-F448-B15B-EFC9AEB16A32}" destId="{66F6EDCA-3610-3344-8225-00116F228D7E}" srcOrd="7" destOrd="0" presId="urn:microsoft.com/office/officeart/2005/8/layout/cycle1"/>
    <dgm:cxn modelId="{C791F7D2-BA30-F049-AEF1-67C0DB58B9BE}" type="presParOf" srcId="{C4A50CDF-D8F8-F448-B15B-EFC9AEB16A32}" destId="{1E8DEDF8-AB6B-844F-B187-89C4033B2B0C}" srcOrd="8" destOrd="0" presId="urn:microsoft.com/office/officeart/2005/8/layout/cycle1"/>
    <dgm:cxn modelId="{7B8C27C4-3C31-4949-A1ED-42252BA93203}" type="presParOf" srcId="{C4A50CDF-D8F8-F448-B15B-EFC9AEB16A32}" destId="{0583E269-0736-994C-8A5A-365493D484A8}" srcOrd="9" destOrd="0" presId="urn:microsoft.com/office/officeart/2005/8/layout/cycle1"/>
    <dgm:cxn modelId="{0C7AC357-DF18-844D-891A-5860C0D6FDAF}" type="presParOf" srcId="{C4A50CDF-D8F8-F448-B15B-EFC9AEB16A32}" destId="{1F3CFC74-13DF-6D42-A0F5-2873203EC79F}" srcOrd="10" destOrd="0" presId="urn:microsoft.com/office/officeart/2005/8/layout/cycle1"/>
    <dgm:cxn modelId="{58B74AD5-5719-2544-8EA7-8CAD684F2D34}" type="presParOf" srcId="{C4A50CDF-D8F8-F448-B15B-EFC9AEB16A32}" destId="{91F4A9BB-9A3B-E44C-88B7-BF52069D6CE4}"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ACB5C9-5525-452B-B955-A89B689ACA02}" type="doc">
      <dgm:prSet loTypeId="urn:microsoft.com/office/officeart/2005/8/layout/funnel1" loCatId="process" qsTypeId="urn:microsoft.com/office/officeart/2005/8/quickstyle/3d3" qsCatId="3D" csTypeId="urn:microsoft.com/office/officeart/2005/8/colors/colorful2" csCatId="colorful" phldr="1"/>
      <dgm:spPr/>
      <dgm:t>
        <a:bodyPr/>
        <a:lstStyle/>
        <a:p>
          <a:endParaRPr lang="es-MX"/>
        </a:p>
      </dgm:t>
    </dgm:pt>
    <dgm:pt modelId="{29EBA5FD-503D-4551-83ED-65B40AF95B9C}">
      <dgm:prSet phldrT="[Texto]"/>
      <dgm:spPr/>
      <dgm:t>
        <a:bodyPr/>
        <a:lstStyle/>
        <a:p>
          <a:r>
            <a:rPr lang="es-MX" dirty="0" smtClean="0"/>
            <a:t>Stress </a:t>
          </a:r>
          <a:r>
            <a:rPr lang="es-MX" dirty="0" err="1" smtClean="0"/>
            <a:t>cizallante</a:t>
          </a:r>
          <a:endParaRPr lang="es-MX" dirty="0"/>
        </a:p>
      </dgm:t>
    </dgm:pt>
    <dgm:pt modelId="{E8042AFB-7B47-4DCA-B53D-E1EE234831C6}" type="parTrans" cxnId="{7A23D348-54F3-4922-84D0-8CCD549A0ED1}">
      <dgm:prSet/>
      <dgm:spPr/>
      <dgm:t>
        <a:bodyPr/>
        <a:lstStyle/>
        <a:p>
          <a:endParaRPr lang="es-MX"/>
        </a:p>
      </dgm:t>
    </dgm:pt>
    <dgm:pt modelId="{7692C1D7-1AB4-42DE-88A7-1F2CC2556D5D}" type="sibTrans" cxnId="{7A23D348-54F3-4922-84D0-8CCD549A0ED1}">
      <dgm:prSet/>
      <dgm:spPr/>
      <dgm:t>
        <a:bodyPr/>
        <a:lstStyle/>
        <a:p>
          <a:endParaRPr lang="es-MX"/>
        </a:p>
      </dgm:t>
    </dgm:pt>
    <dgm:pt modelId="{A88B5119-A07B-4273-8776-5059A1802CC1}">
      <dgm:prSet phldrT="[Texto]"/>
      <dgm:spPr/>
      <dgm:t>
        <a:bodyPr/>
        <a:lstStyle/>
        <a:p>
          <a:r>
            <a:rPr lang="es-MX" dirty="0" smtClean="0"/>
            <a:t>Neuropatía</a:t>
          </a:r>
          <a:endParaRPr lang="es-MX" dirty="0"/>
        </a:p>
      </dgm:t>
    </dgm:pt>
    <dgm:pt modelId="{4926129E-D929-4287-B58A-7957FC185ACD}" type="parTrans" cxnId="{FA077E41-05BB-4C6D-8FA8-AD83EFD99C61}">
      <dgm:prSet/>
      <dgm:spPr/>
      <dgm:t>
        <a:bodyPr/>
        <a:lstStyle/>
        <a:p>
          <a:endParaRPr lang="es-MX"/>
        </a:p>
      </dgm:t>
    </dgm:pt>
    <dgm:pt modelId="{9AA81B16-7707-4443-837E-F4F20427364F}" type="sibTrans" cxnId="{FA077E41-05BB-4C6D-8FA8-AD83EFD99C61}">
      <dgm:prSet/>
      <dgm:spPr/>
      <dgm:t>
        <a:bodyPr/>
        <a:lstStyle/>
        <a:p>
          <a:endParaRPr lang="es-MX"/>
        </a:p>
      </dgm:t>
    </dgm:pt>
    <dgm:pt modelId="{D12F356F-D623-4698-8BCB-999A5CFEB4AC}">
      <dgm:prSet phldrT="[Texto]"/>
      <dgm:spPr/>
      <dgm:t>
        <a:bodyPr/>
        <a:lstStyle/>
        <a:p>
          <a:r>
            <a:rPr lang="es-MX" dirty="0" smtClean="0"/>
            <a:t>Presión vertical elevada</a:t>
          </a:r>
          <a:endParaRPr lang="es-MX" dirty="0"/>
        </a:p>
      </dgm:t>
    </dgm:pt>
    <dgm:pt modelId="{655C7665-9E5E-4834-9011-B4B393FDCA3E}" type="parTrans" cxnId="{B713EE15-7A85-4A1E-AEC0-F05AF1254A3A}">
      <dgm:prSet/>
      <dgm:spPr/>
      <dgm:t>
        <a:bodyPr/>
        <a:lstStyle/>
        <a:p>
          <a:endParaRPr lang="es-MX"/>
        </a:p>
      </dgm:t>
    </dgm:pt>
    <dgm:pt modelId="{CE806A9F-308D-4091-8A51-37119469E2DE}" type="sibTrans" cxnId="{B713EE15-7A85-4A1E-AEC0-F05AF1254A3A}">
      <dgm:prSet/>
      <dgm:spPr/>
      <dgm:t>
        <a:bodyPr/>
        <a:lstStyle/>
        <a:p>
          <a:endParaRPr lang="es-MX"/>
        </a:p>
      </dgm:t>
    </dgm:pt>
    <dgm:pt modelId="{1AE38D5A-5907-406E-A94B-B8B61D71F402}">
      <dgm:prSet phldrT="[Texto]"/>
      <dgm:spPr/>
      <dgm:t>
        <a:bodyPr/>
        <a:lstStyle/>
        <a:p>
          <a:r>
            <a:rPr lang="es-MX" dirty="0" smtClean="0"/>
            <a:t>Callos</a:t>
          </a:r>
          <a:endParaRPr lang="es-MX" dirty="0"/>
        </a:p>
      </dgm:t>
    </dgm:pt>
    <dgm:pt modelId="{FFADA5D7-2188-4D06-B0D3-6FED4B1D9860}" type="parTrans" cxnId="{FB0F9D14-383C-4275-8C8B-074AB12C04D2}">
      <dgm:prSet/>
      <dgm:spPr/>
      <dgm:t>
        <a:bodyPr/>
        <a:lstStyle/>
        <a:p>
          <a:endParaRPr lang="es-MX"/>
        </a:p>
      </dgm:t>
    </dgm:pt>
    <dgm:pt modelId="{14797238-639F-434B-A0B9-CB767AC40D72}" type="sibTrans" cxnId="{FB0F9D14-383C-4275-8C8B-074AB12C04D2}">
      <dgm:prSet/>
      <dgm:spPr/>
      <dgm:t>
        <a:bodyPr/>
        <a:lstStyle/>
        <a:p>
          <a:endParaRPr lang="es-MX"/>
        </a:p>
      </dgm:t>
    </dgm:pt>
    <dgm:pt modelId="{EB83F1CA-C684-4D60-B14E-85B9BCC06C8B}" type="pres">
      <dgm:prSet presAssocID="{16ACB5C9-5525-452B-B955-A89B689ACA02}" presName="Name0" presStyleCnt="0">
        <dgm:presLayoutVars>
          <dgm:chMax val="4"/>
          <dgm:resizeHandles val="exact"/>
        </dgm:presLayoutVars>
      </dgm:prSet>
      <dgm:spPr/>
      <dgm:t>
        <a:bodyPr/>
        <a:lstStyle/>
        <a:p>
          <a:endParaRPr lang="es-CL"/>
        </a:p>
      </dgm:t>
    </dgm:pt>
    <dgm:pt modelId="{E7D8BE77-A69E-49CF-B24E-0F056ED7F2C6}" type="pres">
      <dgm:prSet presAssocID="{16ACB5C9-5525-452B-B955-A89B689ACA02}" presName="ellipse" presStyleLbl="trBgShp" presStyleIdx="0" presStyleCnt="1"/>
      <dgm:spPr/>
    </dgm:pt>
    <dgm:pt modelId="{DF98651B-143F-49D9-9D47-730B640E4278}" type="pres">
      <dgm:prSet presAssocID="{16ACB5C9-5525-452B-B955-A89B689ACA02}" presName="arrow1" presStyleLbl="fgShp" presStyleIdx="0" presStyleCnt="1"/>
      <dgm:spPr/>
    </dgm:pt>
    <dgm:pt modelId="{C24E599C-51C4-45D0-93E0-C0FD5C3FBBFF}" type="pres">
      <dgm:prSet presAssocID="{16ACB5C9-5525-452B-B955-A89B689ACA02}" presName="rectangle" presStyleLbl="revTx" presStyleIdx="0" presStyleCnt="1">
        <dgm:presLayoutVars>
          <dgm:bulletEnabled val="1"/>
        </dgm:presLayoutVars>
      </dgm:prSet>
      <dgm:spPr/>
      <dgm:t>
        <a:bodyPr/>
        <a:lstStyle/>
        <a:p>
          <a:endParaRPr lang="es-CL"/>
        </a:p>
      </dgm:t>
    </dgm:pt>
    <dgm:pt modelId="{AC7C1832-5A51-45D5-B0DD-A005646D22B5}" type="pres">
      <dgm:prSet presAssocID="{A88B5119-A07B-4273-8776-5059A1802CC1}" presName="item1" presStyleLbl="node1" presStyleIdx="0" presStyleCnt="3">
        <dgm:presLayoutVars>
          <dgm:bulletEnabled val="1"/>
        </dgm:presLayoutVars>
      </dgm:prSet>
      <dgm:spPr/>
      <dgm:t>
        <a:bodyPr/>
        <a:lstStyle/>
        <a:p>
          <a:endParaRPr lang="es-CL"/>
        </a:p>
      </dgm:t>
    </dgm:pt>
    <dgm:pt modelId="{ED3CD0FE-4568-4C1A-AF09-C62539470829}" type="pres">
      <dgm:prSet presAssocID="{D12F356F-D623-4698-8BCB-999A5CFEB4AC}" presName="item2" presStyleLbl="node1" presStyleIdx="1" presStyleCnt="3">
        <dgm:presLayoutVars>
          <dgm:bulletEnabled val="1"/>
        </dgm:presLayoutVars>
      </dgm:prSet>
      <dgm:spPr/>
      <dgm:t>
        <a:bodyPr/>
        <a:lstStyle/>
        <a:p>
          <a:endParaRPr lang="es-MX"/>
        </a:p>
      </dgm:t>
    </dgm:pt>
    <dgm:pt modelId="{ABDAA0B6-4442-46CF-AB2B-E3CEA45A999E}" type="pres">
      <dgm:prSet presAssocID="{1AE38D5A-5907-406E-A94B-B8B61D71F402}" presName="item3" presStyleLbl="node1" presStyleIdx="2" presStyleCnt="3">
        <dgm:presLayoutVars>
          <dgm:bulletEnabled val="1"/>
        </dgm:presLayoutVars>
      </dgm:prSet>
      <dgm:spPr/>
      <dgm:t>
        <a:bodyPr/>
        <a:lstStyle/>
        <a:p>
          <a:endParaRPr lang="es-MX"/>
        </a:p>
      </dgm:t>
    </dgm:pt>
    <dgm:pt modelId="{58A4D26A-62E6-4880-B51E-B665BCF5FD65}" type="pres">
      <dgm:prSet presAssocID="{16ACB5C9-5525-452B-B955-A89B689ACA02}" presName="funnel" presStyleLbl="trAlignAcc1" presStyleIdx="0" presStyleCnt="1"/>
      <dgm:spPr/>
    </dgm:pt>
  </dgm:ptLst>
  <dgm:cxnLst>
    <dgm:cxn modelId="{1F11A37C-59A4-4008-9AEA-A38C2FE5A39C}" type="presOf" srcId="{A88B5119-A07B-4273-8776-5059A1802CC1}" destId="{ED3CD0FE-4568-4C1A-AF09-C62539470829}" srcOrd="0" destOrd="0" presId="urn:microsoft.com/office/officeart/2005/8/layout/funnel1"/>
    <dgm:cxn modelId="{B713EE15-7A85-4A1E-AEC0-F05AF1254A3A}" srcId="{16ACB5C9-5525-452B-B955-A89B689ACA02}" destId="{D12F356F-D623-4698-8BCB-999A5CFEB4AC}" srcOrd="2" destOrd="0" parTransId="{655C7665-9E5E-4834-9011-B4B393FDCA3E}" sibTransId="{CE806A9F-308D-4091-8A51-37119469E2DE}"/>
    <dgm:cxn modelId="{D05543E5-84EF-457C-993F-32306590D56E}" type="presOf" srcId="{16ACB5C9-5525-452B-B955-A89B689ACA02}" destId="{EB83F1CA-C684-4D60-B14E-85B9BCC06C8B}" srcOrd="0" destOrd="0" presId="urn:microsoft.com/office/officeart/2005/8/layout/funnel1"/>
    <dgm:cxn modelId="{7A23D348-54F3-4922-84D0-8CCD549A0ED1}" srcId="{16ACB5C9-5525-452B-B955-A89B689ACA02}" destId="{29EBA5FD-503D-4551-83ED-65B40AF95B9C}" srcOrd="0" destOrd="0" parTransId="{E8042AFB-7B47-4DCA-B53D-E1EE234831C6}" sibTransId="{7692C1D7-1AB4-42DE-88A7-1F2CC2556D5D}"/>
    <dgm:cxn modelId="{6DA7DCF6-FDC2-4FFC-9967-78A06A4711F7}" type="presOf" srcId="{D12F356F-D623-4698-8BCB-999A5CFEB4AC}" destId="{AC7C1832-5A51-45D5-B0DD-A005646D22B5}" srcOrd="0" destOrd="0" presId="urn:microsoft.com/office/officeart/2005/8/layout/funnel1"/>
    <dgm:cxn modelId="{27187CC3-0E1F-4C48-A5F4-CE999F66FBBF}" type="presOf" srcId="{29EBA5FD-503D-4551-83ED-65B40AF95B9C}" destId="{ABDAA0B6-4442-46CF-AB2B-E3CEA45A999E}" srcOrd="0" destOrd="0" presId="urn:microsoft.com/office/officeart/2005/8/layout/funnel1"/>
    <dgm:cxn modelId="{3B3FABD1-D0B3-4B46-99A8-740272AB6439}" type="presOf" srcId="{1AE38D5A-5907-406E-A94B-B8B61D71F402}" destId="{C24E599C-51C4-45D0-93E0-C0FD5C3FBBFF}" srcOrd="0" destOrd="0" presId="urn:microsoft.com/office/officeart/2005/8/layout/funnel1"/>
    <dgm:cxn modelId="{FA077E41-05BB-4C6D-8FA8-AD83EFD99C61}" srcId="{16ACB5C9-5525-452B-B955-A89B689ACA02}" destId="{A88B5119-A07B-4273-8776-5059A1802CC1}" srcOrd="1" destOrd="0" parTransId="{4926129E-D929-4287-B58A-7957FC185ACD}" sibTransId="{9AA81B16-7707-4443-837E-F4F20427364F}"/>
    <dgm:cxn modelId="{FB0F9D14-383C-4275-8C8B-074AB12C04D2}" srcId="{16ACB5C9-5525-452B-B955-A89B689ACA02}" destId="{1AE38D5A-5907-406E-A94B-B8B61D71F402}" srcOrd="3" destOrd="0" parTransId="{FFADA5D7-2188-4D06-B0D3-6FED4B1D9860}" sibTransId="{14797238-639F-434B-A0B9-CB767AC40D72}"/>
    <dgm:cxn modelId="{EAA5646C-6223-4C2F-92DC-EC75DB7CF4D4}" type="presParOf" srcId="{EB83F1CA-C684-4D60-B14E-85B9BCC06C8B}" destId="{E7D8BE77-A69E-49CF-B24E-0F056ED7F2C6}" srcOrd="0" destOrd="0" presId="urn:microsoft.com/office/officeart/2005/8/layout/funnel1"/>
    <dgm:cxn modelId="{9E192809-7E59-499C-9EED-1E2831BE698F}" type="presParOf" srcId="{EB83F1CA-C684-4D60-B14E-85B9BCC06C8B}" destId="{DF98651B-143F-49D9-9D47-730B640E4278}" srcOrd="1" destOrd="0" presId="urn:microsoft.com/office/officeart/2005/8/layout/funnel1"/>
    <dgm:cxn modelId="{D61BC7C2-9A7F-4079-9C6D-A85C53143983}" type="presParOf" srcId="{EB83F1CA-C684-4D60-B14E-85B9BCC06C8B}" destId="{C24E599C-51C4-45D0-93E0-C0FD5C3FBBFF}" srcOrd="2" destOrd="0" presId="urn:microsoft.com/office/officeart/2005/8/layout/funnel1"/>
    <dgm:cxn modelId="{9C72E390-8B55-449D-8616-825649E8718D}" type="presParOf" srcId="{EB83F1CA-C684-4D60-B14E-85B9BCC06C8B}" destId="{AC7C1832-5A51-45D5-B0DD-A005646D22B5}" srcOrd="3" destOrd="0" presId="urn:microsoft.com/office/officeart/2005/8/layout/funnel1"/>
    <dgm:cxn modelId="{3A6BF50C-05BD-4EC6-BED0-E1C3A35EBE9C}" type="presParOf" srcId="{EB83F1CA-C684-4D60-B14E-85B9BCC06C8B}" destId="{ED3CD0FE-4568-4C1A-AF09-C62539470829}" srcOrd="4" destOrd="0" presId="urn:microsoft.com/office/officeart/2005/8/layout/funnel1"/>
    <dgm:cxn modelId="{A65CA3C2-C91E-4F8F-BCD8-78356BE94516}" type="presParOf" srcId="{EB83F1CA-C684-4D60-B14E-85B9BCC06C8B}" destId="{ABDAA0B6-4442-46CF-AB2B-E3CEA45A999E}" srcOrd="5" destOrd="0" presId="urn:microsoft.com/office/officeart/2005/8/layout/funnel1"/>
    <dgm:cxn modelId="{3C89305D-F873-4125-A3BF-F3FBDAD0D68C}" type="presParOf" srcId="{EB83F1CA-C684-4D60-B14E-85B9BCC06C8B}" destId="{58A4D26A-62E6-4880-B51E-B665BCF5FD6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903D53-488A-4B2C-9CE6-16BBA6FFC2C3}" type="doc">
      <dgm:prSet loTypeId="urn:microsoft.com/office/officeart/2009/3/layout/DescendingProcess" loCatId="process" qsTypeId="urn:microsoft.com/office/officeart/2005/8/quickstyle/3d1" qsCatId="3D" csTypeId="urn:microsoft.com/office/officeart/2005/8/colors/colorful2" csCatId="colorful" phldr="1"/>
      <dgm:spPr/>
      <dgm:t>
        <a:bodyPr/>
        <a:lstStyle/>
        <a:p>
          <a:endParaRPr lang="es-MX"/>
        </a:p>
      </dgm:t>
    </dgm:pt>
    <dgm:pt modelId="{D7EDF235-4C04-4D2B-B6AE-07BFD875810B}">
      <dgm:prSet phldrT="[Texto]"/>
      <dgm:spPr/>
      <dgm:t>
        <a:bodyPr/>
        <a:lstStyle/>
        <a:p>
          <a:r>
            <a:rPr lang="es-MX" dirty="0" smtClean="0"/>
            <a:t>Formación placa superficial: callo</a:t>
          </a:r>
          <a:endParaRPr lang="es-MX" dirty="0"/>
        </a:p>
      </dgm:t>
    </dgm:pt>
    <dgm:pt modelId="{93E39F83-4196-4136-9CB8-02E5D3D7CA48}" type="parTrans" cxnId="{9E43D9A3-944F-4EA3-B5F7-A02A883A4D03}">
      <dgm:prSet/>
      <dgm:spPr/>
      <dgm:t>
        <a:bodyPr/>
        <a:lstStyle/>
        <a:p>
          <a:endParaRPr lang="es-MX"/>
        </a:p>
      </dgm:t>
    </dgm:pt>
    <dgm:pt modelId="{CDB1B8CB-708F-4D94-9DB2-1237D2EB05A9}" type="sibTrans" cxnId="{9E43D9A3-944F-4EA3-B5F7-A02A883A4D03}">
      <dgm:prSet/>
      <dgm:spPr/>
      <dgm:t>
        <a:bodyPr/>
        <a:lstStyle/>
        <a:p>
          <a:endParaRPr lang="es-MX"/>
        </a:p>
      </dgm:t>
    </dgm:pt>
    <dgm:pt modelId="{D932F813-2EED-4713-A43F-00B3B0EF232E}">
      <dgm:prSet phldrT="[Texto]"/>
      <dgm:spPr/>
      <dgm:t>
        <a:bodyPr/>
        <a:lstStyle/>
        <a:p>
          <a:r>
            <a:rPr lang="es-MX" dirty="0" smtClean="0"/>
            <a:t>Rotura tisular bajo callo</a:t>
          </a:r>
          <a:endParaRPr lang="es-MX" dirty="0"/>
        </a:p>
      </dgm:t>
    </dgm:pt>
    <dgm:pt modelId="{DEF870B6-D51A-4ACB-9585-7C4CD44ACB56}" type="parTrans" cxnId="{4691F986-9EBE-455C-8577-E6556878C61B}">
      <dgm:prSet/>
      <dgm:spPr/>
      <dgm:t>
        <a:bodyPr/>
        <a:lstStyle/>
        <a:p>
          <a:endParaRPr lang="es-MX"/>
        </a:p>
      </dgm:t>
    </dgm:pt>
    <dgm:pt modelId="{FA97A607-9B8C-4C84-BF65-35B08980C0CD}" type="sibTrans" cxnId="{4691F986-9EBE-455C-8577-E6556878C61B}">
      <dgm:prSet/>
      <dgm:spPr/>
      <dgm:t>
        <a:bodyPr/>
        <a:lstStyle/>
        <a:p>
          <a:endParaRPr lang="es-MX"/>
        </a:p>
      </dgm:t>
    </dgm:pt>
    <dgm:pt modelId="{C35087E3-A435-4423-AB7D-B8E80A1574F0}">
      <dgm:prSet phldrT="[Texto]"/>
      <dgm:spPr/>
      <dgm:t>
        <a:bodyPr/>
        <a:lstStyle/>
        <a:p>
          <a:r>
            <a:rPr lang="es-MX" dirty="0" smtClean="0"/>
            <a:t>Formación cavidad (plasma/sangre)</a:t>
          </a:r>
          <a:endParaRPr lang="es-MX" dirty="0"/>
        </a:p>
      </dgm:t>
    </dgm:pt>
    <dgm:pt modelId="{9E06AA59-1F43-43D0-8657-C6F247AFD772}" type="parTrans" cxnId="{426A7345-80F0-472C-BEF6-8F8CB6CDDB84}">
      <dgm:prSet/>
      <dgm:spPr/>
      <dgm:t>
        <a:bodyPr/>
        <a:lstStyle/>
        <a:p>
          <a:endParaRPr lang="es-MX"/>
        </a:p>
      </dgm:t>
    </dgm:pt>
    <dgm:pt modelId="{80085766-BBDF-46AC-A609-6B3225712078}" type="sibTrans" cxnId="{426A7345-80F0-472C-BEF6-8F8CB6CDDB84}">
      <dgm:prSet/>
      <dgm:spPr/>
      <dgm:t>
        <a:bodyPr/>
        <a:lstStyle/>
        <a:p>
          <a:endParaRPr lang="es-MX"/>
        </a:p>
      </dgm:t>
    </dgm:pt>
    <dgm:pt modelId="{61FF267F-6CC7-499F-8D62-675842E3A9B6}">
      <dgm:prSet phldrT="[Texto]"/>
      <dgm:spPr/>
      <dgm:t>
        <a:bodyPr/>
        <a:lstStyle/>
        <a:p>
          <a:r>
            <a:rPr lang="es-MX" dirty="0" smtClean="0"/>
            <a:t>Crecimiento cavidad</a:t>
          </a:r>
          <a:endParaRPr lang="es-MX" dirty="0"/>
        </a:p>
      </dgm:t>
    </dgm:pt>
    <dgm:pt modelId="{27D744AF-0D2D-49E1-A51C-B404F14A83D9}" type="parTrans" cxnId="{46D9E2C5-1D56-4D2D-B3A2-52BA6A873B4B}">
      <dgm:prSet/>
      <dgm:spPr/>
      <dgm:t>
        <a:bodyPr/>
        <a:lstStyle/>
        <a:p>
          <a:endParaRPr lang="es-MX"/>
        </a:p>
      </dgm:t>
    </dgm:pt>
    <dgm:pt modelId="{D07908D8-02EA-4A7D-9D69-9E36F9838284}" type="sibTrans" cxnId="{46D9E2C5-1D56-4D2D-B3A2-52BA6A873B4B}">
      <dgm:prSet/>
      <dgm:spPr/>
      <dgm:t>
        <a:bodyPr/>
        <a:lstStyle/>
        <a:p>
          <a:endParaRPr lang="es-MX"/>
        </a:p>
      </dgm:t>
    </dgm:pt>
    <dgm:pt modelId="{27E0ADC5-CC7C-41EE-A44B-B460112824A0}">
      <dgm:prSet phldrT="[Texto]"/>
      <dgm:spPr/>
      <dgm:t>
        <a:bodyPr/>
        <a:lstStyle/>
        <a:p>
          <a:r>
            <a:rPr lang="es-MX" dirty="0" smtClean="0"/>
            <a:t>Lesión Abierta</a:t>
          </a:r>
          <a:endParaRPr lang="es-MX" dirty="0"/>
        </a:p>
      </dgm:t>
    </dgm:pt>
    <dgm:pt modelId="{92BD501F-7828-4466-AC5C-12A7A41F7495}" type="parTrans" cxnId="{AC768B6D-04E4-456F-BA44-8DCDF6450F05}">
      <dgm:prSet/>
      <dgm:spPr/>
      <dgm:t>
        <a:bodyPr/>
        <a:lstStyle/>
        <a:p>
          <a:endParaRPr lang="es-MX"/>
        </a:p>
      </dgm:t>
    </dgm:pt>
    <dgm:pt modelId="{3DD6971F-141C-48F0-9630-B26378451C42}" type="sibTrans" cxnId="{AC768B6D-04E4-456F-BA44-8DCDF6450F05}">
      <dgm:prSet/>
      <dgm:spPr/>
      <dgm:t>
        <a:bodyPr/>
        <a:lstStyle/>
        <a:p>
          <a:endParaRPr lang="es-MX"/>
        </a:p>
      </dgm:t>
    </dgm:pt>
    <dgm:pt modelId="{9EFB5079-A226-432D-80A5-7EBB528959E9}" type="pres">
      <dgm:prSet presAssocID="{38903D53-488A-4B2C-9CE6-16BBA6FFC2C3}" presName="Name0" presStyleCnt="0">
        <dgm:presLayoutVars>
          <dgm:chMax val="7"/>
          <dgm:chPref val="5"/>
        </dgm:presLayoutVars>
      </dgm:prSet>
      <dgm:spPr/>
      <dgm:t>
        <a:bodyPr/>
        <a:lstStyle/>
        <a:p>
          <a:endParaRPr lang="es-CL"/>
        </a:p>
      </dgm:t>
    </dgm:pt>
    <dgm:pt modelId="{72B18910-6553-47E3-8E63-CDE3BB9AE7E9}" type="pres">
      <dgm:prSet presAssocID="{38903D53-488A-4B2C-9CE6-16BBA6FFC2C3}" presName="arrowNode" presStyleLbl="node1" presStyleIdx="0" presStyleCnt="1"/>
      <dgm:spPr/>
    </dgm:pt>
    <dgm:pt modelId="{FE67A99F-7BB7-4F69-A78B-89CD6AEFFD93}" type="pres">
      <dgm:prSet presAssocID="{D7EDF235-4C04-4D2B-B6AE-07BFD875810B}" presName="txNode1" presStyleLbl="revTx" presStyleIdx="0" presStyleCnt="5">
        <dgm:presLayoutVars>
          <dgm:bulletEnabled val="1"/>
        </dgm:presLayoutVars>
      </dgm:prSet>
      <dgm:spPr/>
      <dgm:t>
        <a:bodyPr/>
        <a:lstStyle/>
        <a:p>
          <a:endParaRPr lang="es-CL"/>
        </a:p>
      </dgm:t>
    </dgm:pt>
    <dgm:pt modelId="{D8C3433F-1185-440A-BF23-FC09C253F498}" type="pres">
      <dgm:prSet presAssocID="{D932F813-2EED-4713-A43F-00B3B0EF232E}" presName="txNode2" presStyleLbl="revTx" presStyleIdx="1" presStyleCnt="5">
        <dgm:presLayoutVars>
          <dgm:bulletEnabled val="1"/>
        </dgm:presLayoutVars>
      </dgm:prSet>
      <dgm:spPr/>
      <dgm:t>
        <a:bodyPr/>
        <a:lstStyle/>
        <a:p>
          <a:endParaRPr lang="es-MX"/>
        </a:p>
      </dgm:t>
    </dgm:pt>
    <dgm:pt modelId="{54308C46-171E-4791-8B89-ECD1E79AACCB}" type="pres">
      <dgm:prSet presAssocID="{FA97A607-9B8C-4C84-BF65-35B08980C0CD}" presName="dotNode2" presStyleCnt="0"/>
      <dgm:spPr/>
    </dgm:pt>
    <dgm:pt modelId="{823DD058-23AA-466A-A82B-6F24475C6BD8}" type="pres">
      <dgm:prSet presAssocID="{FA97A607-9B8C-4C84-BF65-35B08980C0CD}" presName="dotRepeatNode" presStyleLbl="fgShp" presStyleIdx="0" presStyleCnt="3"/>
      <dgm:spPr/>
      <dgm:t>
        <a:bodyPr/>
        <a:lstStyle/>
        <a:p>
          <a:endParaRPr lang="es-CL"/>
        </a:p>
      </dgm:t>
    </dgm:pt>
    <dgm:pt modelId="{2715DED3-C9DD-4DC6-B613-BF1CA39182E2}" type="pres">
      <dgm:prSet presAssocID="{C35087E3-A435-4423-AB7D-B8E80A1574F0}" presName="txNode3" presStyleLbl="revTx" presStyleIdx="2" presStyleCnt="5">
        <dgm:presLayoutVars>
          <dgm:bulletEnabled val="1"/>
        </dgm:presLayoutVars>
      </dgm:prSet>
      <dgm:spPr/>
      <dgm:t>
        <a:bodyPr/>
        <a:lstStyle/>
        <a:p>
          <a:endParaRPr lang="es-CL"/>
        </a:p>
      </dgm:t>
    </dgm:pt>
    <dgm:pt modelId="{C7D74214-7517-4B32-AC00-C9B24967FB9D}" type="pres">
      <dgm:prSet presAssocID="{80085766-BBDF-46AC-A609-6B3225712078}" presName="dotNode3" presStyleCnt="0"/>
      <dgm:spPr/>
    </dgm:pt>
    <dgm:pt modelId="{C5AB611F-92A5-4A2A-A394-32EF00643BCE}" type="pres">
      <dgm:prSet presAssocID="{80085766-BBDF-46AC-A609-6B3225712078}" presName="dotRepeatNode" presStyleLbl="fgShp" presStyleIdx="1" presStyleCnt="3"/>
      <dgm:spPr/>
      <dgm:t>
        <a:bodyPr/>
        <a:lstStyle/>
        <a:p>
          <a:endParaRPr lang="es-CL"/>
        </a:p>
      </dgm:t>
    </dgm:pt>
    <dgm:pt modelId="{38BDD87E-429F-40C2-A1A0-AB5F2E6C85CA}" type="pres">
      <dgm:prSet presAssocID="{61FF267F-6CC7-499F-8D62-675842E3A9B6}" presName="txNode4" presStyleLbl="revTx" presStyleIdx="3" presStyleCnt="5">
        <dgm:presLayoutVars>
          <dgm:bulletEnabled val="1"/>
        </dgm:presLayoutVars>
      </dgm:prSet>
      <dgm:spPr/>
      <dgm:t>
        <a:bodyPr/>
        <a:lstStyle/>
        <a:p>
          <a:endParaRPr lang="es-MX"/>
        </a:p>
      </dgm:t>
    </dgm:pt>
    <dgm:pt modelId="{3ADA12D9-619C-43E1-98B0-054968B41D8F}" type="pres">
      <dgm:prSet presAssocID="{D07908D8-02EA-4A7D-9D69-9E36F9838284}" presName="dotNode4" presStyleCnt="0"/>
      <dgm:spPr/>
    </dgm:pt>
    <dgm:pt modelId="{965FFABE-B7B6-46B3-BB1C-F8CB0E790C49}" type="pres">
      <dgm:prSet presAssocID="{D07908D8-02EA-4A7D-9D69-9E36F9838284}" presName="dotRepeatNode" presStyleLbl="fgShp" presStyleIdx="2" presStyleCnt="3"/>
      <dgm:spPr/>
      <dgm:t>
        <a:bodyPr/>
        <a:lstStyle/>
        <a:p>
          <a:endParaRPr lang="es-CL"/>
        </a:p>
      </dgm:t>
    </dgm:pt>
    <dgm:pt modelId="{63721014-EA76-4583-9954-19EFB1FDD84D}" type="pres">
      <dgm:prSet presAssocID="{27E0ADC5-CC7C-41EE-A44B-B460112824A0}" presName="txNode5" presStyleLbl="revTx" presStyleIdx="4" presStyleCnt="5">
        <dgm:presLayoutVars>
          <dgm:bulletEnabled val="1"/>
        </dgm:presLayoutVars>
      </dgm:prSet>
      <dgm:spPr/>
      <dgm:t>
        <a:bodyPr/>
        <a:lstStyle/>
        <a:p>
          <a:endParaRPr lang="es-CL"/>
        </a:p>
      </dgm:t>
    </dgm:pt>
  </dgm:ptLst>
  <dgm:cxnLst>
    <dgm:cxn modelId="{4408BC9D-9B67-43DD-8245-4519543561B3}" type="presOf" srcId="{D7EDF235-4C04-4D2B-B6AE-07BFD875810B}" destId="{FE67A99F-7BB7-4F69-A78B-89CD6AEFFD93}" srcOrd="0" destOrd="0" presId="urn:microsoft.com/office/officeart/2009/3/layout/DescendingProcess"/>
    <dgm:cxn modelId="{4691F986-9EBE-455C-8577-E6556878C61B}" srcId="{38903D53-488A-4B2C-9CE6-16BBA6FFC2C3}" destId="{D932F813-2EED-4713-A43F-00B3B0EF232E}" srcOrd="1" destOrd="0" parTransId="{DEF870B6-D51A-4ACB-9585-7C4CD44ACB56}" sibTransId="{FA97A607-9B8C-4C84-BF65-35B08980C0CD}"/>
    <dgm:cxn modelId="{AC768B6D-04E4-456F-BA44-8DCDF6450F05}" srcId="{38903D53-488A-4B2C-9CE6-16BBA6FFC2C3}" destId="{27E0ADC5-CC7C-41EE-A44B-B460112824A0}" srcOrd="4" destOrd="0" parTransId="{92BD501F-7828-4466-AC5C-12A7A41F7495}" sibTransId="{3DD6971F-141C-48F0-9630-B26378451C42}"/>
    <dgm:cxn modelId="{C058D3EC-AB70-4E73-B4DF-C7127F69FAAD}" type="presOf" srcId="{80085766-BBDF-46AC-A609-6B3225712078}" destId="{C5AB611F-92A5-4A2A-A394-32EF00643BCE}" srcOrd="0" destOrd="0" presId="urn:microsoft.com/office/officeart/2009/3/layout/DescendingProcess"/>
    <dgm:cxn modelId="{B30E9A38-D1CD-4A80-A3C7-5C6604445AD6}" type="presOf" srcId="{38903D53-488A-4B2C-9CE6-16BBA6FFC2C3}" destId="{9EFB5079-A226-432D-80A5-7EBB528959E9}" srcOrd="0" destOrd="0" presId="urn:microsoft.com/office/officeart/2009/3/layout/DescendingProcess"/>
    <dgm:cxn modelId="{46D9E2C5-1D56-4D2D-B3A2-52BA6A873B4B}" srcId="{38903D53-488A-4B2C-9CE6-16BBA6FFC2C3}" destId="{61FF267F-6CC7-499F-8D62-675842E3A9B6}" srcOrd="3" destOrd="0" parTransId="{27D744AF-0D2D-49E1-A51C-B404F14A83D9}" sibTransId="{D07908D8-02EA-4A7D-9D69-9E36F9838284}"/>
    <dgm:cxn modelId="{514088CA-6D9A-4461-8762-1819C69E7F17}" type="presOf" srcId="{C35087E3-A435-4423-AB7D-B8E80A1574F0}" destId="{2715DED3-C9DD-4DC6-B613-BF1CA39182E2}" srcOrd="0" destOrd="0" presId="urn:microsoft.com/office/officeart/2009/3/layout/DescendingProcess"/>
    <dgm:cxn modelId="{D1013214-EAEF-4F63-A8C8-273B0813E76B}" type="presOf" srcId="{D07908D8-02EA-4A7D-9D69-9E36F9838284}" destId="{965FFABE-B7B6-46B3-BB1C-F8CB0E790C49}" srcOrd="0" destOrd="0" presId="urn:microsoft.com/office/officeart/2009/3/layout/DescendingProcess"/>
    <dgm:cxn modelId="{59B06995-13FF-4C71-9C50-AED289BBB17D}" type="presOf" srcId="{27E0ADC5-CC7C-41EE-A44B-B460112824A0}" destId="{63721014-EA76-4583-9954-19EFB1FDD84D}" srcOrd="0" destOrd="0" presId="urn:microsoft.com/office/officeart/2009/3/layout/DescendingProcess"/>
    <dgm:cxn modelId="{9E43D9A3-944F-4EA3-B5F7-A02A883A4D03}" srcId="{38903D53-488A-4B2C-9CE6-16BBA6FFC2C3}" destId="{D7EDF235-4C04-4D2B-B6AE-07BFD875810B}" srcOrd="0" destOrd="0" parTransId="{93E39F83-4196-4136-9CB8-02E5D3D7CA48}" sibTransId="{CDB1B8CB-708F-4D94-9DB2-1237D2EB05A9}"/>
    <dgm:cxn modelId="{DDE2D1ED-D223-4AD4-97E5-8CA35C445246}" type="presOf" srcId="{D932F813-2EED-4713-A43F-00B3B0EF232E}" destId="{D8C3433F-1185-440A-BF23-FC09C253F498}" srcOrd="0" destOrd="0" presId="urn:microsoft.com/office/officeart/2009/3/layout/DescendingProcess"/>
    <dgm:cxn modelId="{9A6142C0-3B23-4EE8-A0C0-BB178F859DB9}" type="presOf" srcId="{61FF267F-6CC7-499F-8D62-675842E3A9B6}" destId="{38BDD87E-429F-40C2-A1A0-AB5F2E6C85CA}" srcOrd="0" destOrd="0" presId="urn:microsoft.com/office/officeart/2009/3/layout/DescendingProcess"/>
    <dgm:cxn modelId="{426A7345-80F0-472C-BEF6-8F8CB6CDDB84}" srcId="{38903D53-488A-4B2C-9CE6-16BBA6FFC2C3}" destId="{C35087E3-A435-4423-AB7D-B8E80A1574F0}" srcOrd="2" destOrd="0" parTransId="{9E06AA59-1F43-43D0-8657-C6F247AFD772}" sibTransId="{80085766-BBDF-46AC-A609-6B3225712078}"/>
    <dgm:cxn modelId="{914F7A5D-86DD-42C1-87B0-92F5F693ADAF}" type="presOf" srcId="{FA97A607-9B8C-4C84-BF65-35B08980C0CD}" destId="{823DD058-23AA-466A-A82B-6F24475C6BD8}" srcOrd="0" destOrd="0" presId="urn:microsoft.com/office/officeart/2009/3/layout/DescendingProcess"/>
    <dgm:cxn modelId="{8503924B-0788-41E3-A724-A0034C00C9CB}" type="presParOf" srcId="{9EFB5079-A226-432D-80A5-7EBB528959E9}" destId="{72B18910-6553-47E3-8E63-CDE3BB9AE7E9}" srcOrd="0" destOrd="0" presId="urn:microsoft.com/office/officeart/2009/3/layout/DescendingProcess"/>
    <dgm:cxn modelId="{5B0E410B-5A07-4BB6-AD4D-C2B4E1E0F62C}" type="presParOf" srcId="{9EFB5079-A226-432D-80A5-7EBB528959E9}" destId="{FE67A99F-7BB7-4F69-A78B-89CD6AEFFD93}" srcOrd="1" destOrd="0" presId="urn:microsoft.com/office/officeart/2009/3/layout/DescendingProcess"/>
    <dgm:cxn modelId="{1A8C7470-5C4C-4ED3-BD3D-A9FE4F3041EA}" type="presParOf" srcId="{9EFB5079-A226-432D-80A5-7EBB528959E9}" destId="{D8C3433F-1185-440A-BF23-FC09C253F498}" srcOrd="2" destOrd="0" presId="urn:microsoft.com/office/officeart/2009/3/layout/DescendingProcess"/>
    <dgm:cxn modelId="{6D08BE43-C950-4397-862D-7A53A4581FB3}" type="presParOf" srcId="{9EFB5079-A226-432D-80A5-7EBB528959E9}" destId="{54308C46-171E-4791-8B89-ECD1E79AACCB}" srcOrd="3" destOrd="0" presId="urn:microsoft.com/office/officeart/2009/3/layout/DescendingProcess"/>
    <dgm:cxn modelId="{0C7DBBE1-080A-45DB-833B-7D84C27264C6}" type="presParOf" srcId="{54308C46-171E-4791-8B89-ECD1E79AACCB}" destId="{823DD058-23AA-466A-A82B-6F24475C6BD8}" srcOrd="0" destOrd="0" presId="urn:microsoft.com/office/officeart/2009/3/layout/DescendingProcess"/>
    <dgm:cxn modelId="{56F2FCEF-1945-4E92-A4E3-6B32F9B1ACCF}" type="presParOf" srcId="{9EFB5079-A226-432D-80A5-7EBB528959E9}" destId="{2715DED3-C9DD-4DC6-B613-BF1CA39182E2}" srcOrd="4" destOrd="0" presId="urn:microsoft.com/office/officeart/2009/3/layout/DescendingProcess"/>
    <dgm:cxn modelId="{2FEFF6D0-1CA1-4B3F-B685-EE89FE220362}" type="presParOf" srcId="{9EFB5079-A226-432D-80A5-7EBB528959E9}" destId="{C7D74214-7517-4B32-AC00-C9B24967FB9D}" srcOrd="5" destOrd="0" presId="urn:microsoft.com/office/officeart/2009/3/layout/DescendingProcess"/>
    <dgm:cxn modelId="{3F2F885C-8A49-48C4-BE58-A33B6A656FF4}" type="presParOf" srcId="{C7D74214-7517-4B32-AC00-C9B24967FB9D}" destId="{C5AB611F-92A5-4A2A-A394-32EF00643BCE}" srcOrd="0" destOrd="0" presId="urn:microsoft.com/office/officeart/2009/3/layout/DescendingProcess"/>
    <dgm:cxn modelId="{FA29ED58-340A-4934-97A1-F4C190EEBB99}" type="presParOf" srcId="{9EFB5079-A226-432D-80A5-7EBB528959E9}" destId="{38BDD87E-429F-40C2-A1A0-AB5F2E6C85CA}" srcOrd="6" destOrd="0" presId="urn:microsoft.com/office/officeart/2009/3/layout/DescendingProcess"/>
    <dgm:cxn modelId="{FE3E9463-8BE7-409C-A2DE-A6E4B9175928}" type="presParOf" srcId="{9EFB5079-A226-432D-80A5-7EBB528959E9}" destId="{3ADA12D9-619C-43E1-98B0-054968B41D8F}" srcOrd="7" destOrd="0" presId="urn:microsoft.com/office/officeart/2009/3/layout/DescendingProcess"/>
    <dgm:cxn modelId="{BFB3E89E-D2B0-46BF-BAE5-020F62DA1BA5}" type="presParOf" srcId="{3ADA12D9-619C-43E1-98B0-054968B41D8F}" destId="{965FFABE-B7B6-46B3-BB1C-F8CB0E790C49}" srcOrd="0" destOrd="0" presId="urn:microsoft.com/office/officeart/2009/3/layout/DescendingProcess"/>
    <dgm:cxn modelId="{E40B09B0-284A-4B36-AEC8-5F9D7D87A74D}" type="presParOf" srcId="{9EFB5079-A226-432D-80A5-7EBB528959E9}" destId="{63721014-EA76-4583-9954-19EFB1FDD84D}"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17A6E9-E617-4EBC-919C-C4AC85D24D9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A6AA7ECA-26C3-48B8-9532-CD252E1D5EE9}">
      <dgm:prSet phldrT="[Texto]" phldr="1"/>
      <dgm:spPr/>
      <dgm:t>
        <a:bodyPr/>
        <a:lstStyle/>
        <a:p>
          <a:endParaRPr lang="es-MX"/>
        </a:p>
      </dgm:t>
    </dgm:pt>
    <dgm:pt modelId="{6F832E81-C456-4A87-8C90-A1A22CECF0A7}" type="parTrans" cxnId="{CCCCCC1C-31FD-4D6C-A2E0-58DDEEE62235}">
      <dgm:prSet/>
      <dgm:spPr/>
      <dgm:t>
        <a:bodyPr/>
        <a:lstStyle/>
        <a:p>
          <a:endParaRPr lang="es-MX"/>
        </a:p>
      </dgm:t>
    </dgm:pt>
    <dgm:pt modelId="{6F59BD99-2078-4538-8B08-0759D6BCE804}" type="sibTrans" cxnId="{CCCCCC1C-31FD-4D6C-A2E0-58DDEEE62235}">
      <dgm:prSet/>
      <dgm:spPr/>
      <dgm:t>
        <a:bodyPr/>
        <a:lstStyle/>
        <a:p>
          <a:endParaRPr lang="es-MX"/>
        </a:p>
      </dgm:t>
    </dgm:pt>
    <dgm:pt modelId="{56789381-B545-4DD0-A7EC-B3E462CE8675}">
      <dgm:prSet phldrT="[Texto]"/>
      <dgm:spPr/>
      <dgm:t>
        <a:bodyPr/>
        <a:lstStyle/>
        <a:p>
          <a:r>
            <a:rPr lang="es-ES" dirty="0" smtClean="0">
              <a:latin typeface="Apple Casual"/>
              <a:cs typeface="Apple Casual"/>
            </a:rPr>
            <a:t>Deformidad: </a:t>
          </a:r>
          <a:r>
            <a:rPr lang="es-ES" dirty="0" err="1" smtClean="0">
              <a:latin typeface="Apple Casual"/>
              <a:cs typeface="Apple Casual"/>
            </a:rPr>
            <a:t>ortejos</a:t>
          </a:r>
          <a:r>
            <a:rPr lang="es-ES" dirty="0" smtClean="0">
              <a:latin typeface="Apple Casual"/>
              <a:cs typeface="Apple Casual"/>
            </a:rPr>
            <a:t> en garra o martillo, pie cavo, </a:t>
          </a:r>
          <a:r>
            <a:rPr lang="es-ES" dirty="0" err="1" smtClean="0">
              <a:latin typeface="Apple Casual"/>
              <a:cs typeface="Apple Casual"/>
            </a:rPr>
            <a:t>hallux</a:t>
          </a:r>
          <a:r>
            <a:rPr lang="es-ES" dirty="0" smtClean="0">
              <a:latin typeface="Apple Casual"/>
              <a:cs typeface="Apple Casual"/>
            </a:rPr>
            <a:t> valgo, </a:t>
          </a:r>
          <a:r>
            <a:rPr lang="es-ES" dirty="0" err="1" smtClean="0">
              <a:latin typeface="Apple Casual"/>
              <a:cs typeface="Apple Casual"/>
            </a:rPr>
            <a:t>hallux</a:t>
          </a:r>
          <a:r>
            <a:rPr lang="es-ES" dirty="0" smtClean="0">
              <a:latin typeface="Apple Casual"/>
              <a:cs typeface="Apple Casual"/>
            </a:rPr>
            <a:t> rígido.</a:t>
          </a:r>
          <a:endParaRPr lang="es-MX" dirty="0"/>
        </a:p>
      </dgm:t>
    </dgm:pt>
    <dgm:pt modelId="{F2924996-C62A-4FAA-8282-4C7278BA33AD}" type="parTrans" cxnId="{9F9F73A2-0F64-4A7F-A08A-DF44332335AD}">
      <dgm:prSet/>
      <dgm:spPr/>
      <dgm:t>
        <a:bodyPr/>
        <a:lstStyle/>
        <a:p>
          <a:endParaRPr lang="es-MX"/>
        </a:p>
      </dgm:t>
    </dgm:pt>
    <dgm:pt modelId="{34E4BDC0-D98A-4F91-B0FF-9E53BCD8C027}" type="sibTrans" cxnId="{9F9F73A2-0F64-4A7F-A08A-DF44332335AD}">
      <dgm:prSet/>
      <dgm:spPr/>
      <dgm:t>
        <a:bodyPr/>
        <a:lstStyle/>
        <a:p>
          <a:endParaRPr lang="es-MX"/>
        </a:p>
      </dgm:t>
    </dgm:pt>
    <dgm:pt modelId="{6BF3851A-8C73-4461-BA2E-3C76BAB74FF0}">
      <dgm:prSet/>
      <dgm:spPr/>
      <dgm:t>
        <a:bodyPr/>
        <a:lstStyle/>
        <a:p>
          <a:r>
            <a:rPr lang="es-ES" dirty="0" err="1" smtClean="0">
              <a:latin typeface="Apple Casual"/>
              <a:cs typeface="Apple Casual"/>
            </a:rPr>
            <a:t>Rigidización</a:t>
          </a:r>
          <a:r>
            <a:rPr lang="es-ES" dirty="0" smtClean="0">
              <a:latin typeface="Apple Casual"/>
              <a:cs typeface="Apple Casual"/>
            </a:rPr>
            <a:t> del pie.</a:t>
          </a:r>
        </a:p>
      </dgm:t>
    </dgm:pt>
    <dgm:pt modelId="{4FAC664E-5162-486D-98E2-F21293D21304}" type="parTrans" cxnId="{054FBF01-D636-482B-87E5-15BEA42E7594}">
      <dgm:prSet/>
      <dgm:spPr/>
      <dgm:t>
        <a:bodyPr/>
        <a:lstStyle/>
        <a:p>
          <a:endParaRPr lang="es-MX"/>
        </a:p>
      </dgm:t>
    </dgm:pt>
    <dgm:pt modelId="{D2CC9DA2-0E72-482A-86E1-0B00DD58335B}" type="sibTrans" cxnId="{054FBF01-D636-482B-87E5-15BEA42E7594}">
      <dgm:prSet/>
      <dgm:spPr/>
      <dgm:t>
        <a:bodyPr/>
        <a:lstStyle/>
        <a:p>
          <a:endParaRPr lang="es-MX"/>
        </a:p>
      </dgm:t>
    </dgm:pt>
    <dgm:pt modelId="{3810CC79-6B3C-4B02-96A5-484B8B383644}">
      <dgm:prSet/>
      <dgm:spPr/>
      <dgm:t>
        <a:bodyPr/>
        <a:lstStyle/>
        <a:p>
          <a:r>
            <a:rPr lang="es-ES" dirty="0" smtClean="0">
              <a:latin typeface="Apple Casual"/>
              <a:cs typeface="Apple Casual"/>
            </a:rPr>
            <a:t>Hiperqueratosis plantar o dorsal de </a:t>
          </a:r>
          <a:r>
            <a:rPr lang="es-ES" dirty="0" err="1" smtClean="0">
              <a:latin typeface="Apple Casual"/>
              <a:cs typeface="Apple Casual"/>
            </a:rPr>
            <a:t>ortejos</a:t>
          </a:r>
          <a:endParaRPr lang="es-ES" dirty="0" smtClean="0">
            <a:latin typeface="Apple Casual"/>
            <a:cs typeface="Apple Casual"/>
          </a:endParaRPr>
        </a:p>
      </dgm:t>
    </dgm:pt>
    <dgm:pt modelId="{B43B2527-7296-4D53-822B-14C6B3CE7E09}" type="parTrans" cxnId="{63518CC1-17DC-43FD-AF65-70DF07060F06}">
      <dgm:prSet/>
      <dgm:spPr/>
      <dgm:t>
        <a:bodyPr/>
        <a:lstStyle/>
        <a:p>
          <a:endParaRPr lang="es-MX"/>
        </a:p>
      </dgm:t>
    </dgm:pt>
    <dgm:pt modelId="{AC8F2F1E-6D8E-4CA5-9E7F-EC629D5FA9FF}" type="sibTrans" cxnId="{63518CC1-17DC-43FD-AF65-70DF07060F06}">
      <dgm:prSet/>
      <dgm:spPr/>
      <dgm:t>
        <a:bodyPr/>
        <a:lstStyle/>
        <a:p>
          <a:endParaRPr lang="es-MX"/>
        </a:p>
      </dgm:t>
    </dgm:pt>
    <dgm:pt modelId="{D206CB0E-7984-4C88-B419-3E09A09AE2E4}">
      <dgm:prSet/>
      <dgm:spPr/>
      <dgm:t>
        <a:bodyPr/>
        <a:lstStyle/>
        <a:p>
          <a:r>
            <a:rPr lang="es-ES" dirty="0" smtClean="0">
              <a:latin typeface="Apple Casual"/>
              <a:cs typeface="Apple Casual"/>
            </a:rPr>
            <a:t>Ulceras previas en el pie.</a:t>
          </a:r>
        </a:p>
      </dgm:t>
    </dgm:pt>
    <dgm:pt modelId="{91914D15-2729-4BA1-8F36-13EFB7A3C61E}" type="parTrans" cxnId="{5DCE6DD0-CF01-46A0-8455-3E8A47DB6B9F}">
      <dgm:prSet/>
      <dgm:spPr/>
      <dgm:t>
        <a:bodyPr/>
        <a:lstStyle/>
        <a:p>
          <a:endParaRPr lang="es-MX"/>
        </a:p>
      </dgm:t>
    </dgm:pt>
    <dgm:pt modelId="{FB3A2EE1-6E62-42D8-8716-677833D91C44}" type="sibTrans" cxnId="{5DCE6DD0-CF01-46A0-8455-3E8A47DB6B9F}">
      <dgm:prSet/>
      <dgm:spPr/>
      <dgm:t>
        <a:bodyPr/>
        <a:lstStyle/>
        <a:p>
          <a:endParaRPr lang="es-MX"/>
        </a:p>
      </dgm:t>
    </dgm:pt>
    <dgm:pt modelId="{A265FECF-A73A-4FAC-A9FB-07758AC58DDF}">
      <dgm:prSet/>
      <dgm:spPr/>
      <dgm:t>
        <a:bodyPr/>
        <a:lstStyle/>
        <a:p>
          <a:r>
            <a:rPr lang="es-ES" dirty="0" smtClean="0">
              <a:latin typeface="Apple Casual"/>
              <a:cs typeface="Apple Casual"/>
            </a:rPr>
            <a:t>Amputación parcial del pie.</a:t>
          </a:r>
        </a:p>
      </dgm:t>
    </dgm:pt>
    <dgm:pt modelId="{D290CA1E-0F74-4421-B61E-8E4E24210491}" type="parTrans" cxnId="{F967C89F-CCB0-4636-9A97-65425017F3EC}">
      <dgm:prSet/>
      <dgm:spPr/>
      <dgm:t>
        <a:bodyPr/>
        <a:lstStyle/>
        <a:p>
          <a:endParaRPr lang="es-MX"/>
        </a:p>
      </dgm:t>
    </dgm:pt>
    <dgm:pt modelId="{6AE8A677-15B5-4A15-87F5-3B5017A5516A}" type="sibTrans" cxnId="{F967C89F-CCB0-4636-9A97-65425017F3EC}">
      <dgm:prSet/>
      <dgm:spPr/>
      <dgm:t>
        <a:bodyPr/>
        <a:lstStyle/>
        <a:p>
          <a:endParaRPr lang="es-MX"/>
        </a:p>
      </dgm:t>
    </dgm:pt>
    <dgm:pt modelId="{BD8FB6F4-0AF9-4E60-B8E4-0EA6D18007CB}">
      <dgm:prSet/>
      <dgm:spPr/>
      <dgm:t>
        <a:bodyPr/>
        <a:lstStyle/>
        <a:p>
          <a:r>
            <a:rPr lang="es-ES" dirty="0" smtClean="0">
              <a:latin typeface="Apple Casual"/>
              <a:cs typeface="Apple Casual"/>
            </a:rPr>
            <a:t>Pie residual en amputado.</a:t>
          </a:r>
        </a:p>
      </dgm:t>
    </dgm:pt>
    <dgm:pt modelId="{92CAD256-A576-4CDC-B61B-2EB664C53A36}" type="parTrans" cxnId="{AD2B8BDB-0D3D-4D13-89F7-826E3A3255D3}">
      <dgm:prSet/>
      <dgm:spPr/>
      <dgm:t>
        <a:bodyPr/>
        <a:lstStyle/>
        <a:p>
          <a:endParaRPr lang="es-MX"/>
        </a:p>
      </dgm:t>
    </dgm:pt>
    <dgm:pt modelId="{461E26A4-F9DA-4E44-AED9-251ABA53F3FA}" type="sibTrans" cxnId="{AD2B8BDB-0D3D-4D13-89F7-826E3A3255D3}">
      <dgm:prSet/>
      <dgm:spPr/>
      <dgm:t>
        <a:bodyPr/>
        <a:lstStyle/>
        <a:p>
          <a:endParaRPr lang="es-MX"/>
        </a:p>
      </dgm:t>
    </dgm:pt>
    <dgm:pt modelId="{9643167E-16CA-4648-B991-CD046BF27068}">
      <dgm:prSet/>
      <dgm:spPr/>
      <dgm:t>
        <a:bodyPr/>
        <a:lstStyle/>
        <a:p>
          <a:r>
            <a:rPr lang="es-ES" dirty="0" smtClean="0">
              <a:latin typeface="Apple Casual"/>
              <a:cs typeface="Apple Casual"/>
            </a:rPr>
            <a:t>Insuficiencia arterial: pulso pedio no palpable o disminuido.</a:t>
          </a:r>
        </a:p>
      </dgm:t>
    </dgm:pt>
    <dgm:pt modelId="{AE5F5A6A-D24F-4EBD-B200-CFDD765F9869}" type="parTrans" cxnId="{A2CB4026-8B20-437B-816D-9FC8DF90E30E}">
      <dgm:prSet/>
      <dgm:spPr/>
      <dgm:t>
        <a:bodyPr/>
        <a:lstStyle/>
        <a:p>
          <a:endParaRPr lang="es-MX"/>
        </a:p>
      </dgm:t>
    </dgm:pt>
    <dgm:pt modelId="{A8187355-1B89-408D-B757-F107F6BD38E5}" type="sibTrans" cxnId="{A2CB4026-8B20-437B-816D-9FC8DF90E30E}">
      <dgm:prSet/>
      <dgm:spPr/>
      <dgm:t>
        <a:bodyPr/>
        <a:lstStyle/>
        <a:p>
          <a:endParaRPr lang="es-MX"/>
        </a:p>
      </dgm:t>
    </dgm:pt>
    <dgm:pt modelId="{81977203-884B-466F-BA42-64D1E1570881}">
      <dgm:prSet/>
      <dgm:spPr/>
      <dgm:t>
        <a:bodyPr/>
        <a:lstStyle/>
        <a:p>
          <a:r>
            <a:rPr lang="es-ES" dirty="0" smtClean="0">
              <a:latin typeface="Apple Casual"/>
              <a:cs typeface="Apple Casual"/>
            </a:rPr>
            <a:t>Déficit visual.</a:t>
          </a:r>
        </a:p>
      </dgm:t>
    </dgm:pt>
    <dgm:pt modelId="{B666CAA7-1EC5-48F8-8DA5-9BD5E07CA45D}" type="parTrans" cxnId="{BD729439-9E63-440F-A3DC-A7900FF8CBA0}">
      <dgm:prSet/>
      <dgm:spPr/>
      <dgm:t>
        <a:bodyPr/>
        <a:lstStyle/>
        <a:p>
          <a:endParaRPr lang="es-MX"/>
        </a:p>
      </dgm:t>
    </dgm:pt>
    <dgm:pt modelId="{24F7F169-F3A7-4EFC-AA29-B6E8A199AD50}" type="sibTrans" cxnId="{BD729439-9E63-440F-A3DC-A7900FF8CBA0}">
      <dgm:prSet/>
      <dgm:spPr/>
      <dgm:t>
        <a:bodyPr/>
        <a:lstStyle/>
        <a:p>
          <a:endParaRPr lang="es-MX"/>
        </a:p>
      </dgm:t>
    </dgm:pt>
    <dgm:pt modelId="{D40528E9-10FC-46F2-AC67-AF86A38B26D5}">
      <dgm:prSet/>
      <dgm:spPr/>
      <dgm:t>
        <a:bodyPr/>
        <a:lstStyle/>
        <a:p>
          <a:r>
            <a:rPr lang="es-ES" dirty="0" smtClean="0">
              <a:latin typeface="Apple Casual"/>
              <a:cs typeface="Apple Casual"/>
            </a:rPr>
            <a:t>Nefropatía diabética </a:t>
          </a:r>
          <a:r>
            <a:rPr lang="es-ES" smtClean="0">
              <a:latin typeface="Apple Casual"/>
              <a:cs typeface="Apple Casual"/>
            </a:rPr>
            <a:t>en diálisis</a:t>
          </a:r>
          <a:endParaRPr lang="es-ES" dirty="0" smtClean="0">
            <a:latin typeface="Apple Casual"/>
            <a:cs typeface="Apple Casual"/>
          </a:endParaRPr>
        </a:p>
      </dgm:t>
    </dgm:pt>
    <dgm:pt modelId="{3D35CB56-0F42-4914-9093-8DB9A57F9911}" type="parTrans" cxnId="{C4DC5F37-2632-4599-9C58-56CE025FA7E5}">
      <dgm:prSet/>
      <dgm:spPr/>
      <dgm:t>
        <a:bodyPr/>
        <a:lstStyle/>
        <a:p>
          <a:endParaRPr lang="es-MX"/>
        </a:p>
      </dgm:t>
    </dgm:pt>
    <dgm:pt modelId="{9B5C3960-5FB5-4CF1-BF6F-6C184BE23931}" type="sibTrans" cxnId="{C4DC5F37-2632-4599-9C58-56CE025FA7E5}">
      <dgm:prSet/>
      <dgm:spPr/>
      <dgm:t>
        <a:bodyPr/>
        <a:lstStyle/>
        <a:p>
          <a:endParaRPr lang="es-MX"/>
        </a:p>
      </dgm:t>
    </dgm:pt>
    <dgm:pt modelId="{C7853B66-F793-4B20-8F1C-B50265574DD8}" type="pres">
      <dgm:prSet presAssocID="{1F17A6E9-E617-4EBC-919C-C4AC85D24D9F}" presName="vert0" presStyleCnt="0">
        <dgm:presLayoutVars>
          <dgm:dir/>
          <dgm:animOne val="branch"/>
          <dgm:animLvl val="lvl"/>
        </dgm:presLayoutVars>
      </dgm:prSet>
      <dgm:spPr/>
      <dgm:t>
        <a:bodyPr/>
        <a:lstStyle/>
        <a:p>
          <a:endParaRPr lang="es-CL"/>
        </a:p>
      </dgm:t>
    </dgm:pt>
    <dgm:pt modelId="{1FEDC9A6-CFE3-4738-9E47-01C741665FD5}" type="pres">
      <dgm:prSet presAssocID="{A6AA7ECA-26C3-48B8-9532-CD252E1D5EE9}" presName="thickLine" presStyleLbl="alignNode1" presStyleIdx="0" presStyleCnt="1"/>
      <dgm:spPr/>
    </dgm:pt>
    <dgm:pt modelId="{824303E1-7E77-407E-872D-401C36C9CC95}" type="pres">
      <dgm:prSet presAssocID="{A6AA7ECA-26C3-48B8-9532-CD252E1D5EE9}" presName="horz1" presStyleCnt="0"/>
      <dgm:spPr/>
    </dgm:pt>
    <dgm:pt modelId="{CA7F36BF-60B5-4356-AD1D-4F196DF54D29}" type="pres">
      <dgm:prSet presAssocID="{A6AA7ECA-26C3-48B8-9532-CD252E1D5EE9}" presName="tx1" presStyleLbl="revTx" presStyleIdx="0" presStyleCnt="10"/>
      <dgm:spPr/>
      <dgm:t>
        <a:bodyPr/>
        <a:lstStyle/>
        <a:p>
          <a:endParaRPr lang="es-CL"/>
        </a:p>
      </dgm:t>
    </dgm:pt>
    <dgm:pt modelId="{C24F42A2-D2DA-4F64-902C-18DACB4AB9E6}" type="pres">
      <dgm:prSet presAssocID="{A6AA7ECA-26C3-48B8-9532-CD252E1D5EE9}" presName="vert1" presStyleCnt="0"/>
      <dgm:spPr/>
    </dgm:pt>
    <dgm:pt modelId="{20A18214-C864-4A80-9DCA-5950B258B782}" type="pres">
      <dgm:prSet presAssocID="{56789381-B545-4DD0-A7EC-B3E462CE8675}" presName="vertSpace2a" presStyleCnt="0"/>
      <dgm:spPr/>
    </dgm:pt>
    <dgm:pt modelId="{C7FFDB5F-D59E-4A74-A94F-59C61575C94D}" type="pres">
      <dgm:prSet presAssocID="{56789381-B545-4DD0-A7EC-B3E462CE8675}" presName="horz2" presStyleCnt="0"/>
      <dgm:spPr/>
    </dgm:pt>
    <dgm:pt modelId="{1B030326-9A81-47F1-AB86-C1DDF0AD5859}" type="pres">
      <dgm:prSet presAssocID="{56789381-B545-4DD0-A7EC-B3E462CE8675}" presName="horzSpace2" presStyleCnt="0"/>
      <dgm:spPr/>
    </dgm:pt>
    <dgm:pt modelId="{C4C5436F-A5DA-4E43-AB73-4FD906175215}" type="pres">
      <dgm:prSet presAssocID="{56789381-B545-4DD0-A7EC-B3E462CE8675}" presName="tx2" presStyleLbl="revTx" presStyleIdx="1" presStyleCnt="10"/>
      <dgm:spPr/>
      <dgm:t>
        <a:bodyPr/>
        <a:lstStyle/>
        <a:p>
          <a:endParaRPr lang="es-MX"/>
        </a:p>
      </dgm:t>
    </dgm:pt>
    <dgm:pt modelId="{8C2EAE37-B780-4BBC-84CA-83A86BF2027C}" type="pres">
      <dgm:prSet presAssocID="{56789381-B545-4DD0-A7EC-B3E462CE8675}" presName="vert2" presStyleCnt="0"/>
      <dgm:spPr/>
    </dgm:pt>
    <dgm:pt modelId="{ACD7393D-79FA-4D4C-A75A-A419CFFBC4AF}" type="pres">
      <dgm:prSet presAssocID="{56789381-B545-4DD0-A7EC-B3E462CE8675}" presName="thinLine2b" presStyleLbl="callout" presStyleIdx="0" presStyleCnt="9"/>
      <dgm:spPr/>
    </dgm:pt>
    <dgm:pt modelId="{2C90BA56-F698-4B06-BBC7-F6C9F42EC656}" type="pres">
      <dgm:prSet presAssocID="{56789381-B545-4DD0-A7EC-B3E462CE8675}" presName="vertSpace2b" presStyleCnt="0"/>
      <dgm:spPr/>
    </dgm:pt>
    <dgm:pt modelId="{5D11317C-4540-424E-AE29-C0B718B971B3}" type="pres">
      <dgm:prSet presAssocID="{6BF3851A-8C73-4461-BA2E-3C76BAB74FF0}" presName="horz2" presStyleCnt="0"/>
      <dgm:spPr/>
    </dgm:pt>
    <dgm:pt modelId="{CA959D81-B82B-47E5-8227-DB1B5C8EE8C9}" type="pres">
      <dgm:prSet presAssocID="{6BF3851A-8C73-4461-BA2E-3C76BAB74FF0}" presName="horzSpace2" presStyleCnt="0"/>
      <dgm:spPr/>
    </dgm:pt>
    <dgm:pt modelId="{A7E802B4-FDA1-4723-9E5B-319290EFC7D9}" type="pres">
      <dgm:prSet presAssocID="{6BF3851A-8C73-4461-BA2E-3C76BAB74FF0}" presName="tx2" presStyleLbl="revTx" presStyleIdx="2" presStyleCnt="10"/>
      <dgm:spPr/>
      <dgm:t>
        <a:bodyPr/>
        <a:lstStyle/>
        <a:p>
          <a:endParaRPr lang="es-CL"/>
        </a:p>
      </dgm:t>
    </dgm:pt>
    <dgm:pt modelId="{F1C086D0-D847-4360-8CFD-31C4714EFA2E}" type="pres">
      <dgm:prSet presAssocID="{6BF3851A-8C73-4461-BA2E-3C76BAB74FF0}" presName="vert2" presStyleCnt="0"/>
      <dgm:spPr/>
    </dgm:pt>
    <dgm:pt modelId="{59B13D52-756F-47D7-BF1C-9B623966152F}" type="pres">
      <dgm:prSet presAssocID="{6BF3851A-8C73-4461-BA2E-3C76BAB74FF0}" presName="thinLine2b" presStyleLbl="callout" presStyleIdx="1" presStyleCnt="9"/>
      <dgm:spPr/>
    </dgm:pt>
    <dgm:pt modelId="{0557FA23-7D2A-466A-81F3-885DC961AFE0}" type="pres">
      <dgm:prSet presAssocID="{6BF3851A-8C73-4461-BA2E-3C76BAB74FF0}" presName="vertSpace2b" presStyleCnt="0"/>
      <dgm:spPr/>
    </dgm:pt>
    <dgm:pt modelId="{1F317E05-87B1-4AA5-8696-CAD6E2629C47}" type="pres">
      <dgm:prSet presAssocID="{3810CC79-6B3C-4B02-96A5-484B8B383644}" presName="horz2" presStyleCnt="0"/>
      <dgm:spPr/>
    </dgm:pt>
    <dgm:pt modelId="{27C96D49-2735-42C4-8ACF-9B711E801CBB}" type="pres">
      <dgm:prSet presAssocID="{3810CC79-6B3C-4B02-96A5-484B8B383644}" presName="horzSpace2" presStyleCnt="0"/>
      <dgm:spPr/>
    </dgm:pt>
    <dgm:pt modelId="{4FBA09E4-3EE9-48A4-B135-EDC937C44BBE}" type="pres">
      <dgm:prSet presAssocID="{3810CC79-6B3C-4B02-96A5-484B8B383644}" presName="tx2" presStyleLbl="revTx" presStyleIdx="3" presStyleCnt="10"/>
      <dgm:spPr/>
      <dgm:t>
        <a:bodyPr/>
        <a:lstStyle/>
        <a:p>
          <a:endParaRPr lang="es-MX"/>
        </a:p>
      </dgm:t>
    </dgm:pt>
    <dgm:pt modelId="{20AECE79-F280-46A8-84A1-C588877A80F2}" type="pres">
      <dgm:prSet presAssocID="{3810CC79-6B3C-4B02-96A5-484B8B383644}" presName="vert2" presStyleCnt="0"/>
      <dgm:spPr/>
    </dgm:pt>
    <dgm:pt modelId="{CB53B351-3A66-44C8-A0F3-4AEA3EF2BA62}" type="pres">
      <dgm:prSet presAssocID="{3810CC79-6B3C-4B02-96A5-484B8B383644}" presName="thinLine2b" presStyleLbl="callout" presStyleIdx="2" presStyleCnt="9"/>
      <dgm:spPr/>
    </dgm:pt>
    <dgm:pt modelId="{9E019674-C5E5-44DA-8CF7-98086A87F09C}" type="pres">
      <dgm:prSet presAssocID="{3810CC79-6B3C-4B02-96A5-484B8B383644}" presName="vertSpace2b" presStyleCnt="0"/>
      <dgm:spPr/>
    </dgm:pt>
    <dgm:pt modelId="{A436F863-0637-48BA-A9DB-AED4C4863A8E}" type="pres">
      <dgm:prSet presAssocID="{D206CB0E-7984-4C88-B419-3E09A09AE2E4}" presName="horz2" presStyleCnt="0"/>
      <dgm:spPr/>
    </dgm:pt>
    <dgm:pt modelId="{E09533DD-0AA8-4665-B79B-AB78ED1BBA93}" type="pres">
      <dgm:prSet presAssocID="{D206CB0E-7984-4C88-B419-3E09A09AE2E4}" presName="horzSpace2" presStyleCnt="0"/>
      <dgm:spPr/>
    </dgm:pt>
    <dgm:pt modelId="{9C73A063-A2A3-4F4F-8AB7-83F6060BD587}" type="pres">
      <dgm:prSet presAssocID="{D206CB0E-7984-4C88-B419-3E09A09AE2E4}" presName="tx2" presStyleLbl="revTx" presStyleIdx="4" presStyleCnt="10"/>
      <dgm:spPr/>
      <dgm:t>
        <a:bodyPr/>
        <a:lstStyle/>
        <a:p>
          <a:endParaRPr lang="es-CL"/>
        </a:p>
      </dgm:t>
    </dgm:pt>
    <dgm:pt modelId="{021608FA-7632-427D-8234-DFD6CFBB8393}" type="pres">
      <dgm:prSet presAssocID="{D206CB0E-7984-4C88-B419-3E09A09AE2E4}" presName="vert2" presStyleCnt="0"/>
      <dgm:spPr/>
    </dgm:pt>
    <dgm:pt modelId="{15DB7788-F6DD-417E-8C8E-039E1580A946}" type="pres">
      <dgm:prSet presAssocID="{D206CB0E-7984-4C88-B419-3E09A09AE2E4}" presName="thinLine2b" presStyleLbl="callout" presStyleIdx="3" presStyleCnt="9"/>
      <dgm:spPr/>
    </dgm:pt>
    <dgm:pt modelId="{6E9AA867-6FD5-4F38-8B04-12D4857E1A1E}" type="pres">
      <dgm:prSet presAssocID="{D206CB0E-7984-4C88-B419-3E09A09AE2E4}" presName="vertSpace2b" presStyleCnt="0"/>
      <dgm:spPr/>
    </dgm:pt>
    <dgm:pt modelId="{90AA04E9-0A38-4870-B8E1-7AAE4909BE5B}" type="pres">
      <dgm:prSet presAssocID="{A265FECF-A73A-4FAC-A9FB-07758AC58DDF}" presName="horz2" presStyleCnt="0"/>
      <dgm:spPr/>
    </dgm:pt>
    <dgm:pt modelId="{F237F7A8-D2A0-46E8-9A31-8C293B65FA00}" type="pres">
      <dgm:prSet presAssocID="{A265FECF-A73A-4FAC-A9FB-07758AC58DDF}" presName="horzSpace2" presStyleCnt="0"/>
      <dgm:spPr/>
    </dgm:pt>
    <dgm:pt modelId="{351710E0-2B21-4D10-9782-ACA86426007D}" type="pres">
      <dgm:prSet presAssocID="{A265FECF-A73A-4FAC-A9FB-07758AC58DDF}" presName="tx2" presStyleLbl="revTx" presStyleIdx="5" presStyleCnt="10"/>
      <dgm:spPr/>
      <dgm:t>
        <a:bodyPr/>
        <a:lstStyle/>
        <a:p>
          <a:endParaRPr lang="es-CL"/>
        </a:p>
      </dgm:t>
    </dgm:pt>
    <dgm:pt modelId="{F91F59D7-5F1C-4A3D-944F-719EE817EE1F}" type="pres">
      <dgm:prSet presAssocID="{A265FECF-A73A-4FAC-A9FB-07758AC58DDF}" presName="vert2" presStyleCnt="0"/>
      <dgm:spPr/>
    </dgm:pt>
    <dgm:pt modelId="{5748925F-F6EE-4E92-A7DF-2C0E7C5D34E2}" type="pres">
      <dgm:prSet presAssocID="{A265FECF-A73A-4FAC-A9FB-07758AC58DDF}" presName="thinLine2b" presStyleLbl="callout" presStyleIdx="4" presStyleCnt="9"/>
      <dgm:spPr/>
    </dgm:pt>
    <dgm:pt modelId="{C3FA2B14-FDEF-4C69-8C5B-22F7B01B261A}" type="pres">
      <dgm:prSet presAssocID="{A265FECF-A73A-4FAC-A9FB-07758AC58DDF}" presName="vertSpace2b" presStyleCnt="0"/>
      <dgm:spPr/>
    </dgm:pt>
    <dgm:pt modelId="{BB67AF78-3FDF-429F-A3AA-9C844A5B7225}" type="pres">
      <dgm:prSet presAssocID="{BD8FB6F4-0AF9-4E60-B8E4-0EA6D18007CB}" presName="horz2" presStyleCnt="0"/>
      <dgm:spPr/>
    </dgm:pt>
    <dgm:pt modelId="{946EFAE6-2A9C-4DCA-B507-F15BEDC8D279}" type="pres">
      <dgm:prSet presAssocID="{BD8FB6F4-0AF9-4E60-B8E4-0EA6D18007CB}" presName="horzSpace2" presStyleCnt="0"/>
      <dgm:spPr/>
    </dgm:pt>
    <dgm:pt modelId="{FDBCBFE8-5E86-443E-8C70-9FED0F711495}" type="pres">
      <dgm:prSet presAssocID="{BD8FB6F4-0AF9-4E60-B8E4-0EA6D18007CB}" presName="tx2" presStyleLbl="revTx" presStyleIdx="6" presStyleCnt="10"/>
      <dgm:spPr/>
      <dgm:t>
        <a:bodyPr/>
        <a:lstStyle/>
        <a:p>
          <a:endParaRPr lang="es-CL"/>
        </a:p>
      </dgm:t>
    </dgm:pt>
    <dgm:pt modelId="{2C17FA1F-3123-469B-859D-1FB8D457FA46}" type="pres">
      <dgm:prSet presAssocID="{BD8FB6F4-0AF9-4E60-B8E4-0EA6D18007CB}" presName="vert2" presStyleCnt="0"/>
      <dgm:spPr/>
    </dgm:pt>
    <dgm:pt modelId="{36303488-3A9E-425A-811D-6579FDF9DF27}" type="pres">
      <dgm:prSet presAssocID="{BD8FB6F4-0AF9-4E60-B8E4-0EA6D18007CB}" presName="thinLine2b" presStyleLbl="callout" presStyleIdx="5" presStyleCnt="9"/>
      <dgm:spPr/>
    </dgm:pt>
    <dgm:pt modelId="{FEFF32E1-1B61-4FC7-8EB9-7B9A18BB9947}" type="pres">
      <dgm:prSet presAssocID="{BD8FB6F4-0AF9-4E60-B8E4-0EA6D18007CB}" presName="vertSpace2b" presStyleCnt="0"/>
      <dgm:spPr/>
    </dgm:pt>
    <dgm:pt modelId="{5A362B4A-52D4-4CFE-863F-7E32BFFBB72C}" type="pres">
      <dgm:prSet presAssocID="{9643167E-16CA-4648-B991-CD046BF27068}" presName="horz2" presStyleCnt="0"/>
      <dgm:spPr/>
    </dgm:pt>
    <dgm:pt modelId="{EDA99275-DB43-4170-A8C9-FCB82C0C7CBE}" type="pres">
      <dgm:prSet presAssocID="{9643167E-16CA-4648-B991-CD046BF27068}" presName="horzSpace2" presStyleCnt="0"/>
      <dgm:spPr/>
    </dgm:pt>
    <dgm:pt modelId="{E23B1905-CDDB-42C4-BC25-1BD3B0E9476F}" type="pres">
      <dgm:prSet presAssocID="{9643167E-16CA-4648-B991-CD046BF27068}" presName="tx2" presStyleLbl="revTx" presStyleIdx="7" presStyleCnt="10"/>
      <dgm:spPr/>
      <dgm:t>
        <a:bodyPr/>
        <a:lstStyle/>
        <a:p>
          <a:endParaRPr lang="es-CL"/>
        </a:p>
      </dgm:t>
    </dgm:pt>
    <dgm:pt modelId="{183116BA-8F69-4B50-8151-AA2A588C62CB}" type="pres">
      <dgm:prSet presAssocID="{9643167E-16CA-4648-B991-CD046BF27068}" presName="vert2" presStyleCnt="0"/>
      <dgm:spPr/>
    </dgm:pt>
    <dgm:pt modelId="{95014CD2-0429-4B2D-AA2E-BE29579C9080}" type="pres">
      <dgm:prSet presAssocID="{9643167E-16CA-4648-B991-CD046BF27068}" presName="thinLine2b" presStyleLbl="callout" presStyleIdx="6" presStyleCnt="9"/>
      <dgm:spPr/>
    </dgm:pt>
    <dgm:pt modelId="{08F9B459-EA03-4856-9EF4-73C8129F2C99}" type="pres">
      <dgm:prSet presAssocID="{9643167E-16CA-4648-B991-CD046BF27068}" presName="vertSpace2b" presStyleCnt="0"/>
      <dgm:spPr/>
    </dgm:pt>
    <dgm:pt modelId="{7932A6D0-4F26-4E95-AA3D-89B7300006DA}" type="pres">
      <dgm:prSet presAssocID="{81977203-884B-466F-BA42-64D1E1570881}" presName="horz2" presStyleCnt="0"/>
      <dgm:spPr/>
    </dgm:pt>
    <dgm:pt modelId="{8B7289E4-7DD0-4DFE-933A-4EFAF8AB2112}" type="pres">
      <dgm:prSet presAssocID="{81977203-884B-466F-BA42-64D1E1570881}" presName="horzSpace2" presStyleCnt="0"/>
      <dgm:spPr/>
    </dgm:pt>
    <dgm:pt modelId="{69E05B09-10A3-4377-B5B1-2ACE15ED6E37}" type="pres">
      <dgm:prSet presAssocID="{81977203-884B-466F-BA42-64D1E1570881}" presName="tx2" presStyleLbl="revTx" presStyleIdx="8" presStyleCnt="10"/>
      <dgm:spPr/>
      <dgm:t>
        <a:bodyPr/>
        <a:lstStyle/>
        <a:p>
          <a:endParaRPr lang="es-CL"/>
        </a:p>
      </dgm:t>
    </dgm:pt>
    <dgm:pt modelId="{358CFA9B-D521-476A-85F2-EC5B89BB9CDA}" type="pres">
      <dgm:prSet presAssocID="{81977203-884B-466F-BA42-64D1E1570881}" presName="vert2" presStyleCnt="0"/>
      <dgm:spPr/>
    </dgm:pt>
    <dgm:pt modelId="{E74464D2-29B4-4969-A29D-DA171814236C}" type="pres">
      <dgm:prSet presAssocID="{81977203-884B-466F-BA42-64D1E1570881}" presName="thinLine2b" presStyleLbl="callout" presStyleIdx="7" presStyleCnt="9"/>
      <dgm:spPr/>
    </dgm:pt>
    <dgm:pt modelId="{43155B8A-9B26-4D8B-8098-0317A17BBA44}" type="pres">
      <dgm:prSet presAssocID="{81977203-884B-466F-BA42-64D1E1570881}" presName="vertSpace2b" presStyleCnt="0"/>
      <dgm:spPr/>
    </dgm:pt>
    <dgm:pt modelId="{EDE84A32-FDB7-4C34-A095-18E654E04B4A}" type="pres">
      <dgm:prSet presAssocID="{D40528E9-10FC-46F2-AC67-AF86A38B26D5}" presName="horz2" presStyleCnt="0"/>
      <dgm:spPr/>
    </dgm:pt>
    <dgm:pt modelId="{E933FCB3-F8E4-4169-A915-06C6CC2A5B7B}" type="pres">
      <dgm:prSet presAssocID="{D40528E9-10FC-46F2-AC67-AF86A38B26D5}" presName="horzSpace2" presStyleCnt="0"/>
      <dgm:spPr/>
    </dgm:pt>
    <dgm:pt modelId="{92068278-2150-40E3-BAAD-BB1876E57EF3}" type="pres">
      <dgm:prSet presAssocID="{D40528E9-10FC-46F2-AC67-AF86A38B26D5}" presName="tx2" presStyleLbl="revTx" presStyleIdx="9" presStyleCnt="10"/>
      <dgm:spPr/>
      <dgm:t>
        <a:bodyPr/>
        <a:lstStyle/>
        <a:p>
          <a:endParaRPr lang="es-MX"/>
        </a:p>
      </dgm:t>
    </dgm:pt>
    <dgm:pt modelId="{40558AA6-E07F-4204-AC9F-C28A7DE12329}" type="pres">
      <dgm:prSet presAssocID="{D40528E9-10FC-46F2-AC67-AF86A38B26D5}" presName="vert2" presStyleCnt="0"/>
      <dgm:spPr/>
    </dgm:pt>
    <dgm:pt modelId="{D0ADB287-54E1-4C16-9F92-234589AC05B9}" type="pres">
      <dgm:prSet presAssocID="{D40528E9-10FC-46F2-AC67-AF86A38B26D5}" presName="thinLine2b" presStyleLbl="callout" presStyleIdx="8" presStyleCnt="9"/>
      <dgm:spPr/>
    </dgm:pt>
    <dgm:pt modelId="{DCE704F7-0C39-4B40-9142-759DA3A4FE9C}" type="pres">
      <dgm:prSet presAssocID="{D40528E9-10FC-46F2-AC67-AF86A38B26D5}" presName="vertSpace2b" presStyleCnt="0"/>
      <dgm:spPr/>
    </dgm:pt>
  </dgm:ptLst>
  <dgm:cxnLst>
    <dgm:cxn modelId="{547DD904-6625-479F-B630-F16457B5BB1E}" type="presOf" srcId="{3810CC79-6B3C-4B02-96A5-484B8B383644}" destId="{4FBA09E4-3EE9-48A4-B135-EDC937C44BBE}" srcOrd="0" destOrd="0" presId="urn:microsoft.com/office/officeart/2008/layout/LinedList"/>
    <dgm:cxn modelId="{BD729439-9E63-440F-A3DC-A7900FF8CBA0}" srcId="{A6AA7ECA-26C3-48B8-9532-CD252E1D5EE9}" destId="{81977203-884B-466F-BA42-64D1E1570881}" srcOrd="7" destOrd="0" parTransId="{B666CAA7-1EC5-48F8-8DA5-9BD5E07CA45D}" sibTransId="{24F7F169-F3A7-4EFC-AA29-B6E8A199AD50}"/>
    <dgm:cxn modelId="{A2CB4026-8B20-437B-816D-9FC8DF90E30E}" srcId="{A6AA7ECA-26C3-48B8-9532-CD252E1D5EE9}" destId="{9643167E-16CA-4648-B991-CD046BF27068}" srcOrd="6" destOrd="0" parTransId="{AE5F5A6A-D24F-4EBD-B200-CFDD765F9869}" sibTransId="{A8187355-1B89-408D-B757-F107F6BD38E5}"/>
    <dgm:cxn modelId="{E63AF369-6933-459D-B291-D15F77AD0BD4}" type="presOf" srcId="{1F17A6E9-E617-4EBC-919C-C4AC85D24D9F}" destId="{C7853B66-F793-4B20-8F1C-B50265574DD8}" srcOrd="0" destOrd="0" presId="urn:microsoft.com/office/officeart/2008/layout/LinedList"/>
    <dgm:cxn modelId="{EC9EA2A1-F376-41E5-B86A-E1327C3BDA24}" type="presOf" srcId="{D206CB0E-7984-4C88-B419-3E09A09AE2E4}" destId="{9C73A063-A2A3-4F4F-8AB7-83F6060BD587}" srcOrd="0" destOrd="0" presId="urn:microsoft.com/office/officeart/2008/layout/LinedList"/>
    <dgm:cxn modelId="{0A7A0796-886C-49E4-89FB-35B1D91B1B71}" type="presOf" srcId="{A265FECF-A73A-4FAC-A9FB-07758AC58DDF}" destId="{351710E0-2B21-4D10-9782-ACA86426007D}" srcOrd="0" destOrd="0" presId="urn:microsoft.com/office/officeart/2008/layout/LinedList"/>
    <dgm:cxn modelId="{64AF6D5F-75FC-492F-9385-97441F0428FA}" type="presOf" srcId="{D40528E9-10FC-46F2-AC67-AF86A38B26D5}" destId="{92068278-2150-40E3-BAAD-BB1876E57EF3}" srcOrd="0" destOrd="0" presId="urn:microsoft.com/office/officeart/2008/layout/LinedList"/>
    <dgm:cxn modelId="{724C50DA-C7C5-4699-BA6F-08D0BC2C9C86}" type="presOf" srcId="{BD8FB6F4-0AF9-4E60-B8E4-0EA6D18007CB}" destId="{FDBCBFE8-5E86-443E-8C70-9FED0F711495}" srcOrd="0" destOrd="0" presId="urn:microsoft.com/office/officeart/2008/layout/LinedList"/>
    <dgm:cxn modelId="{F967C89F-CCB0-4636-9A97-65425017F3EC}" srcId="{A6AA7ECA-26C3-48B8-9532-CD252E1D5EE9}" destId="{A265FECF-A73A-4FAC-A9FB-07758AC58DDF}" srcOrd="4" destOrd="0" parTransId="{D290CA1E-0F74-4421-B61E-8E4E24210491}" sibTransId="{6AE8A677-15B5-4A15-87F5-3B5017A5516A}"/>
    <dgm:cxn modelId="{9F9F73A2-0F64-4A7F-A08A-DF44332335AD}" srcId="{A6AA7ECA-26C3-48B8-9532-CD252E1D5EE9}" destId="{56789381-B545-4DD0-A7EC-B3E462CE8675}" srcOrd="0" destOrd="0" parTransId="{F2924996-C62A-4FAA-8282-4C7278BA33AD}" sibTransId="{34E4BDC0-D98A-4F91-B0FF-9E53BCD8C027}"/>
    <dgm:cxn modelId="{AA7EE8D9-722E-4376-B0C5-A6799891EA5A}" type="presOf" srcId="{81977203-884B-466F-BA42-64D1E1570881}" destId="{69E05B09-10A3-4377-B5B1-2ACE15ED6E37}" srcOrd="0" destOrd="0" presId="urn:microsoft.com/office/officeart/2008/layout/LinedList"/>
    <dgm:cxn modelId="{CCCCCC1C-31FD-4D6C-A2E0-58DDEEE62235}" srcId="{1F17A6E9-E617-4EBC-919C-C4AC85D24D9F}" destId="{A6AA7ECA-26C3-48B8-9532-CD252E1D5EE9}" srcOrd="0" destOrd="0" parTransId="{6F832E81-C456-4A87-8C90-A1A22CECF0A7}" sibTransId="{6F59BD99-2078-4538-8B08-0759D6BCE804}"/>
    <dgm:cxn modelId="{AD2B8BDB-0D3D-4D13-89F7-826E3A3255D3}" srcId="{A6AA7ECA-26C3-48B8-9532-CD252E1D5EE9}" destId="{BD8FB6F4-0AF9-4E60-B8E4-0EA6D18007CB}" srcOrd="5" destOrd="0" parTransId="{92CAD256-A576-4CDC-B61B-2EB664C53A36}" sibTransId="{461E26A4-F9DA-4E44-AED9-251ABA53F3FA}"/>
    <dgm:cxn modelId="{054FBF01-D636-482B-87E5-15BEA42E7594}" srcId="{A6AA7ECA-26C3-48B8-9532-CD252E1D5EE9}" destId="{6BF3851A-8C73-4461-BA2E-3C76BAB74FF0}" srcOrd="1" destOrd="0" parTransId="{4FAC664E-5162-486D-98E2-F21293D21304}" sibTransId="{D2CC9DA2-0E72-482A-86E1-0B00DD58335B}"/>
    <dgm:cxn modelId="{43DA9E40-2692-4C91-8960-35AB1AE04E26}" type="presOf" srcId="{6BF3851A-8C73-4461-BA2E-3C76BAB74FF0}" destId="{A7E802B4-FDA1-4723-9E5B-319290EFC7D9}" srcOrd="0" destOrd="0" presId="urn:microsoft.com/office/officeart/2008/layout/LinedList"/>
    <dgm:cxn modelId="{5B1532CB-B724-47CA-A6B6-5186596CA2FF}" type="presOf" srcId="{56789381-B545-4DD0-A7EC-B3E462CE8675}" destId="{C4C5436F-A5DA-4E43-AB73-4FD906175215}" srcOrd="0" destOrd="0" presId="urn:microsoft.com/office/officeart/2008/layout/LinedList"/>
    <dgm:cxn modelId="{5DCE6DD0-CF01-46A0-8455-3E8A47DB6B9F}" srcId="{A6AA7ECA-26C3-48B8-9532-CD252E1D5EE9}" destId="{D206CB0E-7984-4C88-B419-3E09A09AE2E4}" srcOrd="3" destOrd="0" parTransId="{91914D15-2729-4BA1-8F36-13EFB7A3C61E}" sibTransId="{FB3A2EE1-6E62-42D8-8716-677833D91C44}"/>
    <dgm:cxn modelId="{C4DC5F37-2632-4599-9C58-56CE025FA7E5}" srcId="{A6AA7ECA-26C3-48B8-9532-CD252E1D5EE9}" destId="{D40528E9-10FC-46F2-AC67-AF86A38B26D5}" srcOrd="8" destOrd="0" parTransId="{3D35CB56-0F42-4914-9093-8DB9A57F9911}" sibTransId="{9B5C3960-5FB5-4CF1-BF6F-6C184BE23931}"/>
    <dgm:cxn modelId="{EBE8FEF8-AC0A-4BF1-8387-C661D2A7AE86}" type="presOf" srcId="{9643167E-16CA-4648-B991-CD046BF27068}" destId="{E23B1905-CDDB-42C4-BC25-1BD3B0E9476F}" srcOrd="0" destOrd="0" presId="urn:microsoft.com/office/officeart/2008/layout/LinedList"/>
    <dgm:cxn modelId="{63518CC1-17DC-43FD-AF65-70DF07060F06}" srcId="{A6AA7ECA-26C3-48B8-9532-CD252E1D5EE9}" destId="{3810CC79-6B3C-4B02-96A5-484B8B383644}" srcOrd="2" destOrd="0" parTransId="{B43B2527-7296-4D53-822B-14C6B3CE7E09}" sibTransId="{AC8F2F1E-6D8E-4CA5-9E7F-EC629D5FA9FF}"/>
    <dgm:cxn modelId="{66AA09D6-1B1C-4ACC-BBF1-2718E5631AD4}" type="presOf" srcId="{A6AA7ECA-26C3-48B8-9532-CD252E1D5EE9}" destId="{CA7F36BF-60B5-4356-AD1D-4F196DF54D29}" srcOrd="0" destOrd="0" presId="urn:microsoft.com/office/officeart/2008/layout/LinedList"/>
    <dgm:cxn modelId="{E3DD72D3-6FC7-4256-BBE8-11283E095513}" type="presParOf" srcId="{C7853B66-F793-4B20-8F1C-B50265574DD8}" destId="{1FEDC9A6-CFE3-4738-9E47-01C741665FD5}" srcOrd="0" destOrd="0" presId="urn:microsoft.com/office/officeart/2008/layout/LinedList"/>
    <dgm:cxn modelId="{69FAF718-7F9D-4902-BD9D-B9442BDB501F}" type="presParOf" srcId="{C7853B66-F793-4B20-8F1C-B50265574DD8}" destId="{824303E1-7E77-407E-872D-401C36C9CC95}" srcOrd="1" destOrd="0" presId="urn:microsoft.com/office/officeart/2008/layout/LinedList"/>
    <dgm:cxn modelId="{43FB7263-8883-44C9-AC31-A00C04394995}" type="presParOf" srcId="{824303E1-7E77-407E-872D-401C36C9CC95}" destId="{CA7F36BF-60B5-4356-AD1D-4F196DF54D29}" srcOrd="0" destOrd="0" presId="urn:microsoft.com/office/officeart/2008/layout/LinedList"/>
    <dgm:cxn modelId="{EACBD0D0-4207-4845-9159-B640176AF508}" type="presParOf" srcId="{824303E1-7E77-407E-872D-401C36C9CC95}" destId="{C24F42A2-D2DA-4F64-902C-18DACB4AB9E6}" srcOrd="1" destOrd="0" presId="urn:microsoft.com/office/officeart/2008/layout/LinedList"/>
    <dgm:cxn modelId="{C830E355-A8D9-4671-93AE-6AA411C2DB94}" type="presParOf" srcId="{C24F42A2-D2DA-4F64-902C-18DACB4AB9E6}" destId="{20A18214-C864-4A80-9DCA-5950B258B782}" srcOrd="0" destOrd="0" presId="urn:microsoft.com/office/officeart/2008/layout/LinedList"/>
    <dgm:cxn modelId="{41144AF5-41AA-425F-80BE-514383C607A3}" type="presParOf" srcId="{C24F42A2-D2DA-4F64-902C-18DACB4AB9E6}" destId="{C7FFDB5F-D59E-4A74-A94F-59C61575C94D}" srcOrd="1" destOrd="0" presId="urn:microsoft.com/office/officeart/2008/layout/LinedList"/>
    <dgm:cxn modelId="{92F010E2-83C4-45EE-8FE0-F03D93DCD452}" type="presParOf" srcId="{C7FFDB5F-D59E-4A74-A94F-59C61575C94D}" destId="{1B030326-9A81-47F1-AB86-C1DDF0AD5859}" srcOrd="0" destOrd="0" presId="urn:microsoft.com/office/officeart/2008/layout/LinedList"/>
    <dgm:cxn modelId="{4186FE25-9265-4E67-9BE6-908F4B4BF955}" type="presParOf" srcId="{C7FFDB5F-D59E-4A74-A94F-59C61575C94D}" destId="{C4C5436F-A5DA-4E43-AB73-4FD906175215}" srcOrd="1" destOrd="0" presId="urn:microsoft.com/office/officeart/2008/layout/LinedList"/>
    <dgm:cxn modelId="{0375E180-AC70-4F5C-9A0A-634B03629789}" type="presParOf" srcId="{C7FFDB5F-D59E-4A74-A94F-59C61575C94D}" destId="{8C2EAE37-B780-4BBC-84CA-83A86BF2027C}" srcOrd="2" destOrd="0" presId="urn:microsoft.com/office/officeart/2008/layout/LinedList"/>
    <dgm:cxn modelId="{109E6657-2196-4C89-8651-AD095B29B5D5}" type="presParOf" srcId="{C24F42A2-D2DA-4F64-902C-18DACB4AB9E6}" destId="{ACD7393D-79FA-4D4C-A75A-A419CFFBC4AF}" srcOrd="2" destOrd="0" presId="urn:microsoft.com/office/officeart/2008/layout/LinedList"/>
    <dgm:cxn modelId="{33BF9C1D-117A-4379-88A7-304DB72B1B8E}" type="presParOf" srcId="{C24F42A2-D2DA-4F64-902C-18DACB4AB9E6}" destId="{2C90BA56-F698-4B06-BBC7-F6C9F42EC656}" srcOrd="3" destOrd="0" presId="urn:microsoft.com/office/officeart/2008/layout/LinedList"/>
    <dgm:cxn modelId="{998886DE-5244-4935-A3B5-5C2402D0E4F5}" type="presParOf" srcId="{C24F42A2-D2DA-4F64-902C-18DACB4AB9E6}" destId="{5D11317C-4540-424E-AE29-C0B718B971B3}" srcOrd="4" destOrd="0" presId="urn:microsoft.com/office/officeart/2008/layout/LinedList"/>
    <dgm:cxn modelId="{BE8528C3-5955-4E61-8DEC-BD07C02E2FA2}" type="presParOf" srcId="{5D11317C-4540-424E-AE29-C0B718B971B3}" destId="{CA959D81-B82B-47E5-8227-DB1B5C8EE8C9}" srcOrd="0" destOrd="0" presId="urn:microsoft.com/office/officeart/2008/layout/LinedList"/>
    <dgm:cxn modelId="{E9D7E974-6D90-4524-90F9-7B6BE5DD469B}" type="presParOf" srcId="{5D11317C-4540-424E-AE29-C0B718B971B3}" destId="{A7E802B4-FDA1-4723-9E5B-319290EFC7D9}" srcOrd="1" destOrd="0" presId="urn:microsoft.com/office/officeart/2008/layout/LinedList"/>
    <dgm:cxn modelId="{4FF0FE19-9978-4D9F-9ADC-6F26781E9D31}" type="presParOf" srcId="{5D11317C-4540-424E-AE29-C0B718B971B3}" destId="{F1C086D0-D847-4360-8CFD-31C4714EFA2E}" srcOrd="2" destOrd="0" presId="urn:microsoft.com/office/officeart/2008/layout/LinedList"/>
    <dgm:cxn modelId="{2AAB1CA0-6A37-4745-BD1D-2BAD8DC64DC4}" type="presParOf" srcId="{C24F42A2-D2DA-4F64-902C-18DACB4AB9E6}" destId="{59B13D52-756F-47D7-BF1C-9B623966152F}" srcOrd="5" destOrd="0" presId="urn:microsoft.com/office/officeart/2008/layout/LinedList"/>
    <dgm:cxn modelId="{19509C6F-6D79-4473-B1FF-133377012F0F}" type="presParOf" srcId="{C24F42A2-D2DA-4F64-902C-18DACB4AB9E6}" destId="{0557FA23-7D2A-466A-81F3-885DC961AFE0}" srcOrd="6" destOrd="0" presId="urn:microsoft.com/office/officeart/2008/layout/LinedList"/>
    <dgm:cxn modelId="{0A503F8E-049B-4556-BC54-C500626B8E6D}" type="presParOf" srcId="{C24F42A2-D2DA-4F64-902C-18DACB4AB9E6}" destId="{1F317E05-87B1-4AA5-8696-CAD6E2629C47}" srcOrd="7" destOrd="0" presId="urn:microsoft.com/office/officeart/2008/layout/LinedList"/>
    <dgm:cxn modelId="{6517F805-7035-4984-BDC8-63C31284ADA0}" type="presParOf" srcId="{1F317E05-87B1-4AA5-8696-CAD6E2629C47}" destId="{27C96D49-2735-42C4-8ACF-9B711E801CBB}" srcOrd="0" destOrd="0" presId="urn:microsoft.com/office/officeart/2008/layout/LinedList"/>
    <dgm:cxn modelId="{3351933B-5E2D-4340-9685-9BD1E40FC6CD}" type="presParOf" srcId="{1F317E05-87B1-4AA5-8696-CAD6E2629C47}" destId="{4FBA09E4-3EE9-48A4-B135-EDC937C44BBE}" srcOrd="1" destOrd="0" presId="urn:microsoft.com/office/officeart/2008/layout/LinedList"/>
    <dgm:cxn modelId="{A5DB935F-2F5E-4BAC-9E99-5D4080840991}" type="presParOf" srcId="{1F317E05-87B1-4AA5-8696-CAD6E2629C47}" destId="{20AECE79-F280-46A8-84A1-C588877A80F2}" srcOrd="2" destOrd="0" presId="urn:microsoft.com/office/officeart/2008/layout/LinedList"/>
    <dgm:cxn modelId="{D254CC99-A878-435F-8EF9-EA637D2F82F9}" type="presParOf" srcId="{C24F42A2-D2DA-4F64-902C-18DACB4AB9E6}" destId="{CB53B351-3A66-44C8-A0F3-4AEA3EF2BA62}" srcOrd="8" destOrd="0" presId="urn:microsoft.com/office/officeart/2008/layout/LinedList"/>
    <dgm:cxn modelId="{C40FF9A1-4CF3-4F4A-BDA9-57199F944AE6}" type="presParOf" srcId="{C24F42A2-D2DA-4F64-902C-18DACB4AB9E6}" destId="{9E019674-C5E5-44DA-8CF7-98086A87F09C}" srcOrd="9" destOrd="0" presId="urn:microsoft.com/office/officeart/2008/layout/LinedList"/>
    <dgm:cxn modelId="{8B5A214B-D836-486D-AFD2-80719804F702}" type="presParOf" srcId="{C24F42A2-D2DA-4F64-902C-18DACB4AB9E6}" destId="{A436F863-0637-48BA-A9DB-AED4C4863A8E}" srcOrd="10" destOrd="0" presId="urn:microsoft.com/office/officeart/2008/layout/LinedList"/>
    <dgm:cxn modelId="{7EBF7C9E-9C1C-4E95-A40C-B964A34C70A7}" type="presParOf" srcId="{A436F863-0637-48BA-A9DB-AED4C4863A8E}" destId="{E09533DD-0AA8-4665-B79B-AB78ED1BBA93}" srcOrd="0" destOrd="0" presId="urn:microsoft.com/office/officeart/2008/layout/LinedList"/>
    <dgm:cxn modelId="{22CC17B6-EBCB-4B8C-8F53-FC4C43502FB6}" type="presParOf" srcId="{A436F863-0637-48BA-A9DB-AED4C4863A8E}" destId="{9C73A063-A2A3-4F4F-8AB7-83F6060BD587}" srcOrd="1" destOrd="0" presId="urn:microsoft.com/office/officeart/2008/layout/LinedList"/>
    <dgm:cxn modelId="{D9E1CAF6-E246-411D-B869-4EE3888AD878}" type="presParOf" srcId="{A436F863-0637-48BA-A9DB-AED4C4863A8E}" destId="{021608FA-7632-427D-8234-DFD6CFBB8393}" srcOrd="2" destOrd="0" presId="urn:microsoft.com/office/officeart/2008/layout/LinedList"/>
    <dgm:cxn modelId="{0AFE9E5D-28CA-4348-9C3B-04FB441530D2}" type="presParOf" srcId="{C24F42A2-D2DA-4F64-902C-18DACB4AB9E6}" destId="{15DB7788-F6DD-417E-8C8E-039E1580A946}" srcOrd="11" destOrd="0" presId="urn:microsoft.com/office/officeart/2008/layout/LinedList"/>
    <dgm:cxn modelId="{0DE6AC00-16CF-46B8-B985-1C1B1AC32626}" type="presParOf" srcId="{C24F42A2-D2DA-4F64-902C-18DACB4AB9E6}" destId="{6E9AA867-6FD5-4F38-8B04-12D4857E1A1E}" srcOrd="12" destOrd="0" presId="urn:microsoft.com/office/officeart/2008/layout/LinedList"/>
    <dgm:cxn modelId="{A5BA002C-5194-4E07-9210-512754E85532}" type="presParOf" srcId="{C24F42A2-D2DA-4F64-902C-18DACB4AB9E6}" destId="{90AA04E9-0A38-4870-B8E1-7AAE4909BE5B}" srcOrd="13" destOrd="0" presId="urn:microsoft.com/office/officeart/2008/layout/LinedList"/>
    <dgm:cxn modelId="{3EC534CE-B47B-438B-8257-2124E974A172}" type="presParOf" srcId="{90AA04E9-0A38-4870-B8E1-7AAE4909BE5B}" destId="{F237F7A8-D2A0-46E8-9A31-8C293B65FA00}" srcOrd="0" destOrd="0" presId="urn:microsoft.com/office/officeart/2008/layout/LinedList"/>
    <dgm:cxn modelId="{4C88A311-2250-41CE-A6C7-2E2093DFF6C6}" type="presParOf" srcId="{90AA04E9-0A38-4870-B8E1-7AAE4909BE5B}" destId="{351710E0-2B21-4D10-9782-ACA86426007D}" srcOrd="1" destOrd="0" presId="urn:microsoft.com/office/officeart/2008/layout/LinedList"/>
    <dgm:cxn modelId="{0FC7D002-5F47-4489-88E6-9989495AAB0A}" type="presParOf" srcId="{90AA04E9-0A38-4870-B8E1-7AAE4909BE5B}" destId="{F91F59D7-5F1C-4A3D-944F-719EE817EE1F}" srcOrd="2" destOrd="0" presId="urn:microsoft.com/office/officeart/2008/layout/LinedList"/>
    <dgm:cxn modelId="{0506DD15-2D61-497D-96A3-1C77794A7CD8}" type="presParOf" srcId="{C24F42A2-D2DA-4F64-902C-18DACB4AB9E6}" destId="{5748925F-F6EE-4E92-A7DF-2C0E7C5D34E2}" srcOrd="14" destOrd="0" presId="urn:microsoft.com/office/officeart/2008/layout/LinedList"/>
    <dgm:cxn modelId="{A568B909-A7C3-43B6-A87B-5C2B06222D78}" type="presParOf" srcId="{C24F42A2-D2DA-4F64-902C-18DACB4AB9E6}" destId="{C3FA2B14-FDEF-4C69-8C5B-22F7B01B261A}" srcOrd="15" destOrd="0" presId="urn:microsoft.com/office/officeart/2008/layout/LinedList"/>
    <dgm:cxn modelId="{2D67EAA8-B584-411B-A685-0750D03C71A2}" type="presParOf" srcId="{C24F42A2-D2DA-4F64-902C-18DACB4AB9E6}" destId="{BB67AF78-3FDF-429F-A3AA-9C844A5B7225}" srcOrd="16" destOrd="0" presId="urn:microsoft.com/office/officeart/2008/layout/LinedList"/>
    <dgm:cxn modelId="{0148F96E-37A2-49E7-8A74-CA01AF3CBAE4}" type="presParOf" srcId="{BB67AF78-3FDF-429F-A3AA-9C844A5B7225}" destId="{946EFAE6-2A9C-4DCA-B507-F15BEDC8D279}" srcOrd="0" destOrd="0" presId="urn:microsoft.com/office/officeart/2008/layout/LinedList"/>
    <dgm:cxn modelId="{F572A29F-C346-44D7-8ED4-38A0423B313F}" type="presParOf" srcId="{BB67AF78-3FDF-429F-A3AA-9C844A5B7225}" destId="{FDBCBFE8-5E86-443E-8C70-9FED0F711495}" srcOrd="1" destOrd="0" presId="urn:microsoft.com/office/officeart/2008/layout/LinedList"/>
    <dgm:cxn modelId="{524DA8AA-0431-4E34-B1EF-7F326C56CB3C}" type="presParOf" srcId="{BB67AF78-3FDF-429F-A3AA-9C844A5B7225}" destId="{2C17FA1F-3123-469B-859D-1FB8D457FA46}" srcOrd="2" destOrd="0" presId="urn:microsoft.com/office/officeart/2008/layout/LinedList"/>
    <dgm:cxn modelId="{8C6FF361-A35B-4F1E-B269-E53B3275FE1D}" type="presParOf" srcId="{C24F42A2-D2DA-4F64-902C-18DACB4AB9E6}" destId="{36303488-3A9E-425A-811D-6579FDF9DF27}" srcOrd="17" destOrd="0" presId="urn:microsoft.com/office/officeart/2008/layout/LinedList"/>
    <dgm:cxn modelId="{0390FD15-3EB7-43F8-9D54-0FA36DE861C8}" type="presParOf" srcId="{C24F42A2-D2DA-4F64-902C-18DACB4AB9E6}" destId="{FEFF32E1-1B61-4FC7-8EB9-7B9A18BB9947}" srcOrd="18" destOrd="0" presId="urn:microsoft.com/office/officeart/2008/layout/LinedList"/>
    <dgm:cxn modelId="{9E37717D-C1AB-4C33-AA0B-FB829A714F78}" type="presParOf" srcId="{C24F42A2-D2DA-4F64-902C-18DACB4AB9E6}" destId="{5A362B4A-52D4-4CFE-863F-7E32BFFBB72C}" srcOrd="19" destOrd="0" presId="urn:microsoft.com/office/officeart/2008/layout/LinedList"/>
    <dgm:cxn modelId="{6335209F-8439-48A5-A04A-35270DF70954}" type="presParOf" srcId="{5A362B4A-52D4-4CFE-863F-7E32BFFBB72C}" destId="{EDA99275-DB43-4170-A8C9-FCB82C0C7CBE}" srcOrd="0" destOrd="0" presId="urn:microsoft.com/office/officeart/2008/layout/LinedList"/>
    <dgm:cxn modelId="{E36FB128-9B91-468F-AF7C-FC30F7593E38}" type="presParOf" srcId="{5A362B4A-52D4-4CFE-863F-7E32BFFBB72C}" destId="{E23B1905-CDDB-42C4-BC25-1BD3B0E9476F}" srcOrd="1" destOrd="0" presId="urn:microsoft.com/office/officeart/2008/layout/LinedList"/>
    <dgm:cxn modelId="{9475CAA6-71EE-4794-B5FC-0DA22DEA0DED}" type="presParOf" srcId="{5A362B4A-52D4-4CFE-863F-7E32BFFBB72C}" destId="{183116BA-8F69-4B50-8151-AA2A588C62CB}" srcOrd="2" destOrd="0" presId="urn:microsoft.com/office/officeart/2008/layout/LinedList"/>
    <dgm:cxn modelId="{1A7CF6D3-A399-4D17-A1D4-7C6010730CD3}" type="presParOf" srcId="{C24F42A2-D2DA-4F64-902C-18DACB4AB9E6}" destId="{95014CD2-0429-4B2D-AA2E-BE29579C9080}" srcOrd="20" destOrd="0" presId="urn:microsoft.com/office/officeart/2008/layout/LinedList"/>
    <dgm:cxn modelId="{23B84A4B-8585-4A88-B313-1A9D4EB6E592}" type="presParOf" srcId="{C24F42A2-D2DA-4F64-902C-18DACB4AB9E6}" destId="{08F9B459-EA03-4856-9EF4-73C8129F2C99}" srcOrd="21" destOrd="0" presId="urn:microsoft.com/office/officeart/2008/layout/LinedList"/>
    <dgm:cxn modelId="{655BC363-8587-4139-9F8A-21BFA5C46DF4}" type="presParOf" srcId="{C24F42A2-D2DA-4F64-902C-18DACB4AB9E6}" destId="{7932A6D0-4F26-4E95-AA3D-89B7300006DA}" srcOrd="22" destOrd="0" presId="urn:microsoft.com/office/officeart/2008/layout/LinedList"/>
    <dgm:cxn modelId="{1512DFE8-3AEC-44D9-BE59-0E1AB896739A}" type="presParOf" srcId="{7932A6D0-4F26-4E95-AA3D-89B7300006DA}" destId="{8B7289E4-7DD0-4DFE-933A-4EFAF8AB2112}" srcOrd="0" destOrd="0" presId="urn:microsoft.com/office/officeart/2008/layout/LinedList"/>
    <dgm:cxn modelId="{B5E25094-7524-4501-BD61-7355908E4E77}" type="presParOf" srcId="{7932A6D0-4F26-4E95-AA3D-89B7300006DA}" destId="{69E05B09-10A3-4377-B5B1-2ACE15ED6E37}" srcOrd="1" destOrd="0" presId="urn:microsoft.com/office/officeart/2008/layout/LinedList"/>
    <dgm:cxn modelId="{03343CAF-544A-4DA4-AB9E-DB5B840C86E6}" type="presParOf" srcId="{7932A6D0-4F26-4E95-AA3D-89B7300006DA}" destId="{358CFA9B-D521-476A-85F2-EC5B89BB9CDA}" srcOrd="2" destOrd="0" presId="urn:microsoft.com/office/officeart/2008/layout/LinedList"/>
    <dgm:cxn modelId="{CD736DD0-475F-4311-9733-D30F874B3BF7}" type="presParOf" srcId="{C24F42A2-D2DA-4F64-902C-18DACB4AB9E6}" destId="{E74464D2-29B4-4969-A29D-DA171814236C}" srcOrd="23" destOrd="0" presId="urn:microsoft.com/office/officeart/2008/layout/LinedList"/>
    <dgm:cxn modelId="{E964AD25-8A1B-4E18-B836-4713203DB2CB}" type="presParOf" srcId="{C24F42A2-D2DA-4F64-902C-18DACB4AB9E6}" destId="{43155B8A-9B26-4D8B-8098-0317A17BBA44}" srcOrd="24" destOrd="0" presId="urn:microsoft.com/office/officeart/2008/layout/LinedList"/>
    <dgm:cxn modelId="{F26CD0F8-3D61-4A03-AF1C-70ACBE647914}" type="presParOf" srcId="{C24F42A2-D2DA-4F64-902C-18DACB4AB9E6}" destId="{EDE84A32-FDB7-4C34-A095-18E654E04B4A}" srcOrd="25" destOrd="0" presId="urn:microsoft.com/office/officeart/2008/layout/LinedList"/>
    <dgm:cxn modelId="{CB07F16B-CD1D-4642-8637-AF2942E13DBA}" type="presParOf" srcId="{EDE84A32-FDB7-4C34-A095-18E654E04B4A}" destId="{E933FCB3-F8E4-4169-A915-06C6CC2A5B7B}" srcOrd="0" destOrd="0" presId="urn:microsoft.com/office/officeart/2008/layout/LinedList"/>
    <dgm:cxn modelId="{363A43FF-F38B-4FC0-AE4C-DEC01DB9D84B}" type="presParOf" srcId="{EDE84A32-FDB7-4C34-A095-18E654E04B4A}" destId="{92068278-2150-40E3-BAAD-BB1876E57EF3}" srcOrd="1" destOrd="0" presId="urn:microsoft.com/office/officeart/2008/layout/LinedList"/>
    <dgm:cxn modelId="{321A1A29-E213-4660-B32C-632EE13E278B}" type="presParOf" srcId="{EDE84A32-FDB7-4C34-A095-18E654E04B4A}" destId="{40558AA6-E07F-4204-AC9F-C28A7DE12329}" srcOrd="2" destOrd="0" presId="urn:microsoft.com/office/officeart/2008/layout/LinedList"/>
    <dgm:cxn modelId="{3879F54F-8FF8-4D85-A12D-68D75CE96F5E}" type="presParOf" srcId="{C24F42A2-D2DA-4F64-902C-18DACB4AB9E6}" destId="{D0ADB287-54E1-4C16-9F92-234589AC05B9}" srcOrd="26" destOrd="0" presId="urn:microsoft.com/office/officeart/2008/layout/LinedList"/>
    <dgm:cxn modelId="{479D4B0A-6592-4F39-814A-DEC104E194C2}" type="presParOf" srcId="{C24F42A2-D2DA-4F64-902C-18DACB4AB9E6}" destId="{DCE704F7-0C39-4B40-9142-759DA3A4FE9C}" srcOrd="27"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B8929B-AC84-45FB-A787-744BEE6618F4}"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s-MX"/>
        </a:p>
      </dgm:t>
    </dgm:pt>
    <dgm:pt modelId="{6ECA2433-D938-4D14-9C6A-CCA10CE17E79}">
      <dgm:prSet phldrT="[Texto]"/>
      <dgm:spPr/>
      <dgm:t>
        <a:bodyPr/>
        <a:lstStyle/>
        <a:p>
          <a:r>
            <a:rPr lang="es-ES_tradnl" dirty="0" smtClean="0"/>
            <a:t>PRESENCIA DE ÚLCERAS</a:t>
          </a:r>
          <a:endParaRPr lang="es-MX" dirty="0"/>
        </a:p>
      </dgm:t>
    </dgm:pt>
    <dgm:pt modelId="{2422F8AF-D753-4412-963D-E033083616D5}" type="parTrans" cxnId="{D18E3733-9832-4B74-B442-38DEE54AAEA9}">
      <dgm:prSet/>
      <dgm:spPr/>
      <dgm:t>
        <a:bodyPr/>
        <a:lstStyle/>
        <a:p>
          <a:endParaRPr lang="es-MX"/>
        </a:p>
      </dgm:t>
    </dgm:pt>
    <dgm:pt modelId="{DF611ECE-F8C2-4E63-AC40-51F41B6BF4E3}" type="sibTrans" cxnId="{D18E3733-9832-4B74-B442-38DEE54AAEA9}">
      <dgm:prSet/>
      <dgm:spPr/>
      <dgm:t>
        <a:bodyPr/>
        <a:lstStyle/>
        <a:p>
          <a:endParaRPr lang="es-MX"/>
        </a:p>
      </dgm:t>
    </dgm:pt>
    <dgm:pt modelId="{A4763AE6-1A7A-48D0-B2E0-8494DE59092F}">
      <dgm:prSet phldrT="[Texto]"/>
      <dgm:spPr/>
      <dgm:t>
        <a:bodyPr/>
        <a:lstStyle/>
        <a:p>
          <a:r>
            <a:rPr lang="es-ES_tradnl" dirty="0" smtClean="0"/>
            <a:t>NEUROPATÍA PERIFÉRICA (PÉRDIDA DE SENSACIÓN PROTECTORA)</a:t>
          </a:r>
          <a:endParaRPr lang="es-MX" dirty="0"/>
        </a:p>
      </dgm:t>
    </dgm:pt>
    <dgm:pt modelId="{63CF7ED8-265E-4891-8E63-59BC8552A339}" type="parTrans" cxnId="{33462A85-2B3F-4ED1-B8C1-BD827A9ED192}">
      <dgm:prSet/>
      <dgm:spPr/>
      <dgm:t>
        <a:bodyPr/>
        <a:lstStyle/>
        <a:p>
          <a:endParaRPr lang="es-MX"/>
        </a:p>
      </dgm:t>
    </dgm:pt>
    <dgm:pt modelId="{CE595066-7210-465B-87BD-86B22B2E2486}" type="sibTrans" cxnId="{33462A85-2B3F-4ED1-B8C1-BD827A9ED192}">
      <dgm:prSet/>
      <dgm:spPr/>
      <dgm:t>
        <a:bodyPr/>
        <a:lstStyle/>
        <a:p>
          <a:endParaRPr lang="es-MX"/>
        </a:p>
      </dgm:t>
    </dgm:pt>
    <dgm:pt modelId="{874C6895-9DBA-402F-95C1-0899FED46B47}">
      <dgm:prSet phldrT="[Texto]"/>
      <dgm:spPr/>
      <dgm:t>
        <a:bodyPr/>
        <a:lstStyle/>
        <a:p>
          <a:r>
            <a:rPr lang="es-ES_tradnl" dirty="0" smtClean="0"/>
            <a:t>ENFERMEDAD ARTERIAL PERIFÉRICA</a:t>
          </a:r>
          <a:endParaRPr lang="es-MX" dirty="0"/>
        </a:p>
      </dgm:t>
    </dgm:pt>
    <dgm:pt modelId="{45C4E06D-E71A-4D7C-A66F-AA5637FCBA72}" type="parTrans" cxnId="{33CFDEF4-DD9A-4DBA-964A-9F1BCAC149B4}">
      <dgm:prSet/>
      <dgm:spPr/>
      <dgm:t>
        <a:bodyPr/>
        <a:lstStyle/>
        <a:p>
          <a:endParaRPr lang="es-MX"/>
        </a:p>
      </dgm:t>
    </dgm:pt>
    <dgm:pt modelId="{DE634BED-EEFE-44FC-9E02-276AF9D3EFC5}" type="sibTrans" cxnId="{33CFDEF4-DD9A-4DBA-964A-9F1BCAC149B4}">
      <dgm:prSet/>
      <dgm:spPr/>
      <dgm:t>
        <a:bodyPr/>
        <a:lstStyle/>
        <a:p>
          <a:endParaRPr lang="es-MX"/>
        </a:p>
      </dgm:t>
    </dgm:pt>
    <dgm:pt modelId="{F8094313-C4F8-4BF1-853B-E6D6273217AA}">
      <dgm:prSet phldrT="[Texto]"/>
      <dgm:spPr/>
      <dgm:t>
        <a:bodyPr/>
        <a:lstStyle/>
        <a:p>
          <a:r>
            <a:rPr lang="es-ES_tradnl" dirty="0" smtClean="0"/>
            <a:t>DEFORMIDADES DE LOS PIES.</a:t>
          </a:r>
          <a:endParaRPr lang="es-MX" dirty="0"/>
        </a:p>
      </dgm:t>
    </dgm:pt>
    <dgm:pt modelId="{29D8931B-A055-4008-855A-C3EC4A6D9544}" type="parTrans" cxnId="{E3158AB5-66FD-44F2-B9B7-357993FC389F}">
      <dgm:prSet/>
      <dgm:spPr/>
      <dgm:t>
        <a:bodyPr/>
        <a:lstStyle/>
        <a:p>
          <a:endParaRPr lang="es-MX"/>
        </a:p>
      </dgm:t>
    </dgm:pt>
    <dgm:pt modelId="{2BC1726E-6624-48F3-8147-7A39E406AC7E}" type="sibTrans" cxnId="{E3158AB5-66FD-44F2-B9B7-357993FC389F}">
      <dgm:prSet/>
      <dgm:spPr/>
      <dgm:t>
        <a:bodyPr/>
        <a:lstStyle/>
        <a:p>
          <a:endParaRPr lang="es-MX"/>
        </a:p>
      </dgm:t>
    </dgm:pt>
    <dgm:pt modelId="{E29A08A4-A999-450F-A130-AEADE60230BF}" type="pres">
      <dgm:prSet presAssocID="{C6B8929B-AC84-45FB-A787-744BEE6618F4}" presName="linear" presStyleCnt="0">
        <dgm:presLayoutVars>
          <dgm:animLvl val="lvl"/>
          <dgm:resizeHandles val="exact"/>
        </dgm:presLayoutVars>
      </dgm:prSet>
      <dgm:spPr/>
      <dgm:t>
        <a:bodyPr/>
        <a:lstStyle/>
        <a:p>
          <a:endParaRPr lang="es-CL"/>
        </a:p>
      </dgm:t>
    </dgm:pt>
    <dgm:pt modelId="{5D7F3699-972D-483D-8973-6E1EDEA75728}" type="pres">
      <dgm:prSet presAssocID="{6ECA2433-D938-4D14-9C6A-CCA10CE17E79}" presName="parentText" presStyleLbl="node1" presStyleIdx="0" presStyleCnt="4">
        <dgm:presLayoutVars>
          <dgm:chMax val="0"/>
          <dgm:bulletEnabled val="1"/>
        </dgm:presLayoutVars>
      </dgm:prSet>
      <dgm:spPr/>
      <dgm:t>
        <a:bodyPr/>
        <a:lstStyle/>
        <a:p>
          <a:endParaRPr lang="es-CL"/>
        </a:p>
      </dgm:t>
    </dgm:pt>
    <dgm:pt modelId="{350378B6-C410-494B-A858-F2A194F5921E}" type="pres">
      <dgm:prSet presAssocID="{DF611ECE-F8C2-4E63-AC40-51F41B6BF4E3}" presName="spacer" presStyleCnt="0"/>
      <dgm:spPr/>
    </dgm:pt>
    <dgm:pt modelId="{73F36131-345E-4C56-A877-EC0DABDE4119}" type="pres">
      <dgm:prSet presAssocID="{A4763AE6-1A7A-48D0-B2E0-8494DE59092F}" presName="parentText" presStyleLbl="node1" presStyleIdx="1" presStyleCnt="4">
        <dgm:presLayoutVars>
          <dgm:chMax val="0"/>
          <dgm:bulletEnabled val="1"/>
        </dgm:presLayoutVars>
      </dgm:prSet>
      <dgm:spPr/>
      <dgm:t>
        <a:bodyPr/>
        <a:lstStyle/>
        <a:p>
          <a:endParaRPr lang="es-CL"/>
        </a:p>
      </dgm:t>
    </dgm:pt>
    <dgm:pt modelId="{62F39976-3A38-4411-B729-DA9405696D3C}" type="pres">
      <dgm:prSet presAssocID="{CE595066-7210-465B-87BD-86B22B2E2486}" presName="spacer" presStyleCnt="0"/>
      <dgm:spPr/>
    </dgm:pt>
    <dgm:pt modelId="{1F6E8FB0-DBC0-49E8-BA8B-79964C307D4D}" type="pres">
      <dgm:prSet presAssocID="{874C6895-9DBA-402F-95C1-0899FED46B47}" presName="parentText" presStyleLbl="node1" presStyleIdx="2" presStyleCnt="4">
        <dgm:presLayoutVars>
          <dgm:chMax val="0"/>
          <dgm:bulletEnabled val="1"/>
        </dgm:presLayoutVars>
      </dgm:prSet>
      <dgm:spPr/>
      <dgm:t>
        <a:bodyPr/>
        <a:lstStyle/>
        <a:p>
          <a:endParaRPr lang="es-CL"/>
        </a:p>
      </dgm:t>
    </dgm:pt>
    <dgm:pt modelId="{8979E452-99EF-4995-BC35-061261818B01}" type="pres">
      <dgm:prSet presAssocID="{DE634BED-EEFE-44FC-9E02-276AF9D3EFC5}" presName="spacer" presStyleCnt="0"/>
      <dgm:spPr/>
    </dgm:pt>
    <dgm:pt modelId="{706A856C-035F-425F-A47D-1B2A0CAECC56}" type="pres">
      <dgm:prSet presAssocID="{F8094313-C4F8-4BF1-853B-E6D6273217AA}" presName="parentText" presStyleLbl="node1" presStyleIdx="3" presStyleCnt="4">
        <dgm:presLayoutVars>
          <dgm:chMax val="0"/>
          <dgm:bulletEnabled val="1"/>
        </dgm:presLayoutVars>
      </dgm:prSet>
      <dgm:spPr/>
      <dgm:t>
        <a:bodyPr/>
        <a:lstStyle/>
        <a:p>
          <a:endParaRPr lang="es-CL"/>
        </a:p>
      </dgm:t>
    </dgm:pt>
  </dgm:ptLst>
  <dgm:cxnLst>
    <dgm:cxn modelId="{E3158AB5-66FD-44F2-B9B7-357993FC389F}" srcId="{C6B8929B-AC84-45FB-A787-744BEE6618F4}" destId="{F8094313-C4F8-4BF1-853B-E6D6273217AA}" srcOrd="3" destOrd="0" parTransId="{29D8931B-A055-4008-855A-C3EC4A6D9544}" sibTransId="{2BC1726E-6624-48F3-8147-7A39E406AC7E}"/>
    <dgm:cxn modelId="{86E0E9FE-2F9C-43E8-8C69-39325B074800}" type="presOf" srcId="{F8094313-C4F8-4BF1-853B-E6D6273217AA}" destId="{706A856C-035F-425F-A47D-1B2A0CAECC56}" srcOrd="0" destOrd="0" presId="urn:microsoft.com/office/officeart/2005/8/layout/vList2"/>
    <dgm:cxn modelId="{B5B8EE32-A626-4F5C-A1FF-ACCE09A86478}" type="presOf" srcId="{6ECA2433-D938-4D14-9C6A-CCA10CE17E79}" destId="{5D7F3699-972D-483D-8973-6E1EDEA75728}" srcOrd="0" destOrd="0" presId="urn:microsoft.com/office/officeart/2005/8/layout/vList2"/>
    <dgm:cxn modelId="{B58D1BBF-9ACB-4398-93D9-EC35EFF7F7FF}" type="presOf" srcId="{C6B8929B-AC84-45FB-A787-744BEE6618F4}" destId="{E29A08A4-A999-450F-A130-AEADE60230BF}" srcOrd="0" destOrd="0" presId="urn:microsoft.com/office/officeart/2005/8/layout/vList2"/>
    <dgm:cxn modelId="{9614F82B-9AC2-4267-B044-DF1EF7D9C7BF}" type="presOf" srcId="{A4763AE6-1A7A-48D0-B2E0-8494DE59092F}" destId="{73F36131-345E-4C56-A877-EC0DABDE4119}" srcOrd="0" destOrd="0" presId="urn:microsoft.com/office/officeart/2005/8/layout/vList2"/>
    <dgm:cxn modelId="{C0ADB7F5-1477-4FCC-8270-65CC1A1E0ADA}" type="presOf" srcId="{874C6895-9DBA-402F-95C1-0899FED46B47}" destId="{1F6E8FB0-DBC0-49E8-BA8B-79964C307D4D}" srcOrd="0" destOrd="0" presId="urn:microsoft.com/office/officeart/2005/8/layout/vList2"/>
    <dgm:cxn modelId="{33CFDEF4-DD9A-4DBA-964A-9F1BCAC149B4}" srcId="{C6B8929B-AC84-45FB-A787-744BEE6618F4}" destId="{874C6895-9DBA-402F-95C1-0899FED46B47}" srcOrd="2" destOrd="0" parTransId="{45C4E06D-E71A-4D7C-A66F-AA5637FCBA72}" sibTransId="{DE634BED-EEFE-44FC-9E02-276AF9D3EFC5}"/>
    <dgm:cxn modelId="{D18E3733-9832-4B74-B442-38DEE54AAEA9}" srcId="{C6B8929B-AC84-45FB-A787-744BEE6618F4}" destId="{6ECA2433-D938-4D14-9C6A-CCA10CE17E79}" srcOrd="0" destOrd="0" parTransId="{2422F8AF-D753-4412-963D-E033083616D5}" sibTransId="{DF611ECE-F8C2-4E63-AC40-51F41B6BF4E3}"/>
    <dgm:cxn modelId="{33462A85-2B3F-4ED1-B8C1-BD827A9ED192}" srcId="{C6B8929B-AC84-45FB-A787-744BEE6618F4}" destId="{A4763AE6-1A7A-48D0-B2E0-8494DE59092F}" srcOrd="1" destOrd="0" parTransId="{63CF7ED8-265E-4891-8E63-59BC8552A339}" sibTransId="{CE595066-7210-465B-87BD-86B22B2E2486}"/>
    <dgm:cxn modelId="{2D9B0ABB-5536-46D5-A605-230269F17316}" type="presParOf" srcId="{E29A08A4-A999-450F-A130-AEADE60230BF}" destId="{5D7F3699-972D-483D-8973-6E1EDEA75728}" srcOrd="0" destOrd="0" presId="urn:microsoft.com/office/officeart/2005/8/layout/vList2"/>
    <dgm:cxn modelId="{F1F08C86-1FED-4C21-B6D4-6ED3E45B500F}" type="presParOf" srcId="{E29A08A4-A999-450F-A130-AEADE60230BF}" destId="{350378B6-C410-494B-A858-F2A194F5921E}" srcOrd="1" destOrd="0" presId="urn:microsoft.com/office/officeart/2005/8/layout/vList2"/>
    <dgm:cxn modelId="{79807EEB-9234-4AE4-BFD0-6FD64EA6AF28}" type="presParOf" srcId="{E29A08A4-A999-450F-A130-AEADE60230BF}" destId="{73F36131-345E-4C56-A877-EC0DABDE4119}" srcOrd="2" destOrd="0" presId="urn:microsoft.com/office/officeart/2005/8/layout/vList2"/>
    <dgm:cxn modelId="{4999DF29-5152-408D-8EE1-EDAF56005E9A}" type="presParOf" srcId="{E29A08A4-A999-450F-A130-AEADE60230BF}" destId="{62F39976-3A38-4411-B729-DA9405696D3C}" srcOrd="3" destOrd="0" presId="urn:microsoft.com/office/officeart/2005/8/layout/vList2"/>
    <dgm:cxn modelId="{23390329-E0F2-4258-84D1-DF7E9ABB7740}" type="presParOf" srcId="{E29A08A4-A999-450F-A130-AEADE60230BF}" destId="{1F6E8FB0-DBC0-49E8-BA8B-79964C307D4D}" srcOrd="4" destOrd="0" presId="urn:microsoft.com/office/officeart/2005/8/layout/vList2"/>
    <dgm:cxn modelId="{E1DA3ACA-72EC-4593-BEDF-12AB584E1B95}" type="presParOf" srcId="{E29A08A4-A999-450F-A130-AEADE60230BF}" destId="{8979E452-99EF-4995-BC35-061261818B01}" srcOrd="5" destOrd="0" presId="urn:microsoft.com/office/officeart/2005/8/layout/vList2"/>
    <dgm:cxn modelId="{E7F7A8A7-1121-483D-A698-B4A734E1B45D}" type="presParOf" srcId="{E29A08A4-A999-450F-A130-AEADE60230BF}" destId="{706A856C-035F-425F-A47D-1B2A0CAECC5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0DA664-CCE4-E644-8682-F3FD958616DE}" type="datetimeFigureOut">
              <a:rPr lang="es-ES" smtClean="0"/>
              <a:t>08/05/2019</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D8EAF3-474E-654B-ACF0-0C92282A517D}" type="slidenum">
              <a:rPr lang="es-ES" smtClean="0"/>
              <a:t>‹Nº›</a:t>
            </a:fld>
            <a:endParaRPr lang="es-ES"/>
          </a:p>
        </p:txBody>
      </p:sp>
    </p:spTree>
    <p:extLst>
      <p:ext uri="{BB962C8B-B14F-4D97-AF65-F5344CB8AC3E}">
        <p14:creationId xmlns:p14="http://schemas.microsoft.com/office/powerpoint/2010/main" val="23895017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se estima que el riesgo de desarrollar una úlcera en el curso de la vida es del 15%. Según estudios recientes, la incidencia anual de la población oscila entre el 1,0% y el 4,1% y la prevalencia oscila entre 4% y 10%, lo que sugiere que la incidencia en la vida puede llegar al 25%.</a:t>
            </a:r>
          </a:p>
          <a:p>
            <a:r>
              <a:rPr lang="es-MX" dirty="0" smtClean="0"/>
              <a:t>La consecuencia más costosa y temida de una úlcera de pie es la amputación de extremidades, que ocurre 10 a 30 veces más en personas diabéticas que en la población general.</a:t>
            </a:r>
            <a:endParaRPr lang="es-MX" dirty="0"/>
          </a:p>
        </p:txBody>
      </p:sp>
      <p:sp>
        <p:nvSpPr>
          <p:cNvPr id="4" name="3 Marcador de número de diapositiva"/>
          <p:cNvSpPr>
            <a:spLocks noGrp="1"/>
          </p:cNvSpPr>
          <p:nvPr>
            <p:ph type="sldNum" sz="quarter" idx="10"/>
          </p:nvPr>
        </p:nvSpPr>
        <p:spPr/>
        <p:txBody>
          <a:bodyPr/>
          <a:lstStyle/>
          <a:p>
            <a:fld id="{B2D8EAF3-474E-654B-ACF0-0C92282A517D}" type="slidenum">
              <a:rPr lang="es-ES" smtClean="0"/>
              <a:t>3</a:t>
            </a:fld>
            <a:endParaRPr lang="es-ES"/>
          </a:p>
        </p:txBody>
      </p:sp>
    </p:spTree>
    <p:extLst>
      <p:ext uri="{BB962C8B-B14F-4D97-AF65-F5344CB8AC3E}">
        <p14:creationId xmlns:p14="http://schemas.microsoft.com/office/powerpoint/2010/main" val="3083097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B2D8EAF3-474E-654B-ACF0-0C92282A517D}" type="slidenum">
              <a:rPr lang="es-ES" smtClean="0"/>
              <a:t>30</a:t>
            </a:fld>
            <a:endParaRPr lang="es-ES"/>
          </a:p>
        </p:txBody>
      </p:sp>
    </p:spTree>
    <p:extLst>
      <p:ext uri="{BB962C8B-B14F-4D97-AF65-F5344CB8AC3E}">
        <p14:creationId xmlns:p14="http://schemas.microsoft.com/office/powerpoint/2010/main" val="30736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2D8EAF3-474E-654B-ACF0-0C92282A517D}" type="slidenum">
              <a:rPr lang="es-ES" smtClean="0"/>
              <a:t>4</a:t>
            </a:fld>
            <a:endParaRPr lang="es-ES"/>
          </a:p>
        </p:txBody>
      </p:sp>
    </p:spTree>
    <p:extLst>
      <p:ext uri="{BB962C8B-B14F-4D97-AF65-F5344CB8AC3E}">
        <p14:creationId xmlns:p14="http://schemas.microsoft.com/office/powerpoint/2010/main" val="165944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err="1" smtClean="0"/>
              <a:t>Neuropatia</a:t>
            </a:r>
            <a:r>
              <a:rPr lang="es-MX" dirty="0" smtClean="0"/>
              <a:t> 7 veces más riesgo ulceración. Un segundo factor causante en la ulceración del pie es la presión plantar excesiva. Esto se relaciona con la movilidad articular limitada (en el tobillo, </a:t>
            </a:r>
            <a:r>
              <a:rPr lang="es-MX" dirty="0" err="1" smtClean="0"/>
              <a:t>subtalar</a:t>
            </a:r>
            <a:r>
              <a:rPr lang="es-MX" dirty="0" smtClean="0"/>
              <a:t> y primeras articulaciones </a:t>
            </a:r>
            <a:r>
              <a:rPr lang="es-MX" dirty="0" err="1" smtClean="0"/>
              <a:t>metatarsofalángicas</a:t>
            </a:r>
            <a:r>
              <a:rPr lang="es-MX" dirty="0" smtClean="0"/>
              <a:t>) ya las deformidades del pie.</a:t>
            </a:r>
          </a:p>
          <a:p>
            <a:r>
              <a:rPr lang="es-MX" dirty="0" smtClean="0"/>
              <a:t>En un estudio de pacientes con neuropatía periférica, el 28% con alta presión plantar desarrolló una úlcera en el pie durante un seguimiento de 2,5 años en comparación con ninguno con presión normal. Una tercera causa es el trauma, especialmente cuando es repetitivo. Entre las 669 personas con úlcera de pie, el 21% se atribuyó al roce del calzado, el 11% a lesiones (la mayoría caídas), el 4% a la celulitis que complica la </a:t>
            </a:r>
            <a:r>
              <a:rPr lang="es-MX" dirty="0" err="1" smtClean="0"/>
              <a:t>tinea</a:t>
            </a:r>
            <a:r>
              <a:rPr lang="es-MX" dirty="0" smtClean="0"/>
              <a:t> </a:t>
            </a:r>
            <a:r>
              <a:rPr lang="es-MX" dirty="0" err="1" smtClean="0"/>
              <a:t>pedis</a:t>
            </a:r>
            <a:r>
              <a:rPr lang="es-MX" dirty="0" smtClean="0"/>
              <a:t> y el 4% al trauma </a:t>
            </a:r>
            <a:r>
              <a:rPr lang="es-MX" dirty="0" err="1" smtClean="0"/>
              <a:t>autoinfligido</a:t>
            </a:r>
            <a:r>
              <a:rPr lang="es-MX" dirty="0" smtClean="0"/>
              <a:t>. Las personas que tenían una ulceración previa de pie podrían soportar menos ciclos de estrés en sus pies antes de que una úlcera recurriera</a:t>
            </a:r>
          </a:p>
          <a:p>
            <a:r>
              <a:rPr lang="es-MX" dirty="0" smtClean="0"/>
              <a:t>Factores contribuyentes: l más importante es la enfermedad vascular periférica aterosclerótica, que es dos veces más común en personas con diabetes que en personas sin diabetes y afecta particularmente a los vasos </a:t>
            </a:r>
            <a:r>
              <a:rPr lang="es-MX" dirty="0" err="1" smtClean="0"/>
              <a:t>femoropoplíteos</a:t>
            </a:r>
            <a:r>
              <a:rPr lang="es-MX" dirty="0" smtClean="0"/>
              <a:t> y menores debajo de la rodilla, mientras que con frecuencia ahorra los vasos de los pedales. La diabetes también está asociada con varios trastornos intrínsecos de cicatrización de heridas, incluyendo el reticulado alterado del colágeno y la función de la </a:t>
            </a:r>
            <a:r>
              <a:rPr lang="es-MX" dirty="0" err="1" smtClean="0"/>
              <a:t>metaloproteinasa</a:t>
            </a:r>
            <a:r>
              <a:rPr lang="es-MX" dirty="0" smtClean="0"/>
              <a:t> de la matriz, y las perturbaciones inmunológicas, especialmente en la función de leucocitos </a:t>
            </a:r>
            <a:r>
              <a:rPr lang="es-MX" dirty="0" err="1" smtClean="0"/>
              <a:t>polimorfonucleares</a:t>
            </a:r>
            <a:r>
              <a:rPr lang="es-MX" dirty="0" smtClean="0"/>
              <a:t>. Además, las personas con diabetes tienen una mayor tasa de </a:t>
            </a:r>
            <a:r>
              <a:rPr lang="es-MX" dirty="0" err="1" smtClean="0"/>
              <a:t>onicomicosis</a:t>
            </a:r>
            <a:r>
              <a:rPr lang="es-MX" dirty="0" smtClean="0"/>
              <a:t> y infecciones tiña </a:t>
            </a:r>
            <a:r>
              <a:rPr lang="es-MX" dirty="0" err="1" smtClean="0"/>
              <a:t>tiña</a:t>
            </a:r>
            <a:r>
              <a:rPr lang="es-MX" dirty="0" smtClean="0"/>
              <a:t> que puede conducir a la ruptura de la piel.</a:t>
            </a:r>
            <a:endParaRPr lang="es-MX" dirty="0"/>
          </a:p>
        </p:txBody>
      </p:sp>
      <p:sp>
        <p:nvSpPr>
          <p:cNvPr id="4" name="3 Marcador de número de diapositiva"/>
          <p:cNvSpPr>
            <a:spLocks noGrp="1"/>
          </p:cNvSpPr>
          <p:nvPr>
            <p:ph type="sldNum" sz="quarter" idx="10"/>
          </p:nvPr>
        </p:nvSpPr>
        <p:spPr/>
        <p:txBody>
          <a:bodyPr/>
          <a:lstStyle/>
          <a:p>
            <a:fld id="{B2D8EAF3-474E-654B-ACF0-0C92282A517D}" type="slidenum">
              <a:rPr lang="es-ES" smtClean="0"/>
              <a:t>5</a:t>
            </a:fld>
            <a:endParaRPr lang="es-ES"/>
          </a:p>
        </p:txBody>
      </p:sp>
    </p:spTree>
    <p:extLst>
      <p:ext uri="{BB962C8B-B14F-4D97-AF65-F5344CB8AC3E}">
        <p14:creationId xmlns:p14="http://schemas.microsoft.com/office/powerpoint/2010/main" val="33224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L" dirty="0" err="1" smtClean="0"/>
              <a:t>Alteracion</a:t>
            </a:r>
            <a:r>
              <a:rPr lang="es-CL" baseline="0" dirty="0" smtClean="0"/>
              <a:t> de la </a:t>
            </a:r>
            <a:r>
              <a:rPr lang="es-CL" baseline="0" dirty="0" err="1" smtClean="0"/>
              <a:t>microvasculatura</a:t>
            </a:r>
            <a:r>
              <a:rPr lang="es-CL" baseline="0" dirty="0" smtClean="0"/>
              <a:t> esta presente en un 88% en </a:t>
            </a:r>
            <a:r>
              <a:rPr lang="es-CL" baseline="0" dirty="0" err="1" smtClean="0"/>
              <a:t>pctes</a:t>
            </a:r>
            <a:r>
              <a:rPr lang="es-CL" baseline="0" dirty="0" smtClean="0"/>
              <a:t> DM vs no DM</a:t>
            </a:r>
          </a:p>
          <a:p>
            <a:r>
              <a:rPr lang="es-CL" baseline="0" dirty="0" err="1" smtClean="0"/>
              <a:t>Alteracion</a:t>
            </a:r>
            <a:r>
              <a:rPr lang="es-CL" baseline="0" dirty="0" smtClean="0"/>
              <a:t> de la </a:t>
            </a:r>
            <a:r>
              <a:rPr lang="es-CL" baseline="0" dirty="0" err="1" smtClean="0"/>
              <a:t>macrovasculatura</a:t>
            </a:r>
            <a:r>
              <a:rPr lang="es-CL" baseline="0" dirty="0" smtClean="0"/>
              <a:t> esta presente en un 45% en los pacientes DM de mas de 20 años de evolución</a:t>
            </a:r>
            <a:endParaRPr lang="en-US" dirty="0"/>
          </a:p>
        </p:txBody>
      </p:sp>
      <p:sp>
        <p:nvSpPr>
          <p:cNvPr id="4" name="Slide Number Placeholder 3"/>
          <p:cNvSpPr>
            <a:spLocks noGrp="1"/>
          </p:cNvSpPr>
          <p:nvPr>
            <p:ph type="sldNum" sz="quarter" idx="10"/>
          </p:nvPr>
        </p:nvSpPr>
        <p:spPr/>
        <p:txBody>
          <a:bodyPr/>
          <a:lstStyle/>
          <a:p>
            <a:fld id="{97FE516A-394E-4B9E-BD43-A8CC422273D4}" type="slidenum">
              <a:rPr lang="en-US" smtClean="0"/>
              <a:pPr/>
              <a:t>8</a:t>
            </a:fld>
            <a:endParaRPr lang="en-US"/>
          </a:p>
        </p:txBody>
      </p:sp>
    </p:spTree>
    <p:extLst>
      <p:ext uri="{BB962C8B-B14F-4D97-AF65-F5344CB8AC3E}">
        <p14:creationId xmlns:p14="http://schemas.microsoft.com/office/powerpoint/2010/main" val="335269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Depende de la salud del tejido, nivel de actividad</a:t>
            </a:r>
            <a:r>
              <a:rPr lang="es-MX" baseline="0" dirty="0" smtClean="0"/>
              <a:t> y calzado</a:t>
            </a:r>
            <a:endParaRPr lang="es-MX" dirty="0"/>
          </a:p>
        </p:txBody>
      </p:sp>
      <p:sp>
        <p:nvSpPr>
          <p:cNvPr id="4" name="3 Marcador de número de diapositiva"/>
          <p:cNvSpPr>
            <a:spLocks noGrp="1"/>
          </p:cNvSpPr>
          <p:nvPr>
            <p:ph type="sldNum" sz="quarter" idx="10"/>
          </p:nvPr>
        </p:nvSpPr>
        <p:spPr/>
        <p:txBody>
          <a:bodyPr/>
          <a:lstStyle/>
          <a:p>
            <a:fld id="{B2D8EAF3-474E-654B-ACF0-0C92282A517D}" type="slidenum">
              <a:rPr lang="es-ES" smtClean="0"/>
              <a:t>11</a:t>
            </a:fld>
            <a:endParaRPr lang="es-ES"/>
          </a:p>
        </p:txBody>
      </p:sp>
    </p:spTree>
    <p:extLst>
      <p:ext uri="{BB962C8B-B14F-4D97-AF65-F5344CB8AC3E}">
        <p14:creationId xmlns:p14="http://schemas.microsoft.com/office/powerpoint/2010/main" val="87512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La prevención de las complicaciones del pie comienza con la identificación de las personas en riesgo. Los médicos de atención primaria deben investigar sobre los factores que se sabe están asociados con úlceras en los pies, a saber, úlceras anteriores en el pie (riesgo relativo [RR], 1,6; intervalo de confianza del 95% [IC], 1,2-2,3; P = 0,004) Amputación (RR, 2,8; IC del 95%: 1,8-4,3; P \ </a:t>
            </a:r>
            <a:r>
              <a:rPr lang="es-MX" dirty="0" err="1" smtClean="0"/>
              <a:t>leq</a:t>
            </a:r>
            <a:r>
              <a:rPr lang="es-MX" dirty="0" smtClean="0"/>
              <a:t> 0,001), larga duración (\ </a:t>
            </a:r>
            <a:r>
              <a:rPr lang="es-MX" dirty="0" err="1" smtClean="0"/>
              <a:t>leq</a:t>
            </a:r>
            <a:r>
              <a:rPr lang="es-MX" dirty="0" smtClean="0"/>
              <a:t> 10 años) de diabetes (</a:t>
            </a:r>
            <a:r>
              <a:rPr lang="es-MX" dirty="0" err="1" smtClean="0"/>
              <a:t>odds</a:t>
            </a:r>
            <a:r>
              <a:rPr lang="es-MX" dirty="0" smtClean="0"/>
              <a:t> ratio [OR] 3,0; P0,04), control glucémico deficiente Hemoglobina 9%, OR, 3,2; P0,03), y visión deteriorada (agudeza 20/40, RR, 1,9; IC del 95%, 1,4-2,6; P 0,001) .37 Los médicos también deben examinar los pies Para anomalías estructurales (p. Ej., Callos, dedos de martillo o garras, pies planos, juanetes), movilidad reducida de las articulaciones, piel seca o fisurada, tiña o </a:t>
            </a:r>
            <a:r>
              <a:rPr lang="es-MX" dirty="0" err="1" smtClean="0"/>
              <a:t>onicomicosis</a:t>
            </a:r>
            <a:r>
              <a:rPr lang="es-MX" dirty="0" smtClean="0"/>
              <a:t> e inspeccionar el calzado para asegurar un ajuste adecuado.</a:t>
            </a:r>
            <a:endParaRPr lang="es-MX" dirty="0"/>
          </a:p>
        </p:txBody>
      </p:sp>
      <p:sp>
        <p:nvSpPr>
          <p:cNvPr id="4" name="3 Marcador de número de diapositiva"/>
          <p:cNvSpPr>
            <a:spLocks noGrp="1"/>
          </p:cNvSpPr>
          <p:nvPr>
            <p:ph type="sldNum" sz="quarter" idx="10"/>
          </p:nvPr>
        </p:nvSpPr>
        <p:spPr/>
        <p:txBody>
          <a:bodyPr/>
          <a:lstStyle/>
          <a:p>
            <a:fld id="{B2D8EAF3-474E-654B-ACF0-0C92282A517D}" type="slidenum">
              <a:rPr lang="es-ES" smtClean="0"/>
              <a:t>19</a:t>
            </a:fld>
            <a:endParaRPr lang="es-ES"/>
          </a:p>
        </p:txBody>
      </p:sp>
    </p:spTree>
    <p:extLst>
      <p:ext uri="{BB962C8B-B14F-4D97-AF65-F5344CB8AC3E}">
        <p14:creationId xmlns:p14="http://schemas.microsoft.com/office/powerpoint/2010/main" val="3220831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800" dirty="0" smtClean="0"/>
              <a:t>Estado de la piel: color, grosor, sequedad, resquebrajamiento</a:t>
            </a:r>
          </a:p>
          <a:p>
            <a:r>
              <a:rPr lang="es-ES" sz="800" dirty="0" smtClean="0"/>
              <a:t>transpiración</a:t>
            </a:r>
          </a:p>
          <a:p>
            <a:r>
              <a:rPr lang="es-ES" sz="800" dirty="0" smtClean="0"/>
              <a:t>Infección: La verificación entre los dedos del pie para la infección por hongos</a:t>
            </a:r>
          </a:p>
          <a:p>
            <a:r>
              <a:rPr lang="es-ES" sz="800" dirty="0" smtClean="0"/>
              <a:t>Ulceración</a:t>
            </a:r>
          </a:p>
          <a:p>
            <a:r>
              <a:rPr lang="es-ES" sz="800" dirty="0" smtClean="0"/>
              <a:t>Los callos / ampollas: hemorragia en el callo?</a:t>
            </a:r>
          </a:p>
          <a:p>
            <a:r>
              <a:rPr lang="es-ES" sz="800" dirty="0" smtClean="0"/>
              <a:t>Trastornos </a:t>
            </a:r>
            <a:r>
              <a:rPr lang="es-ES" sz="800" dirty="0" err="1" smtClean="0"/>
              <a:t>musculoesqueléticos</a:t>
            </a:r>
            <a:endParaRPr lang="es-ES" sz="800" dirty="0" smtClean="0"/>
          </a:p>
          <a:p>
            <a:r>
              <a:rPr lang="es-ES" sz="800" dirty="0" smtClean="0"/>
              <a:t>Deformidad, por ejemplo, dedos en garra, prominentes cabezas de los metatarsianos, </a:t>
            </a:r>
            <a:r>
              <a:rPr lang="es-ES" sz="800" dirty="0" err="1" smtClean="0"/>
              <a:t>Charcot</a:t>
            </a:r>
            <a:endParaRPr lang="es-ES" sz="800" dirty="0" smtClean="0"/>
          </a:p>
          <a:p>
            <a:r>
              <a:rPr lang="es-ES" sz="800" dirty="0" smtClean="0"/>
              <a:t>Pérdida de masa muscular (canalones entre metatarsianos)</a:t>
            </a:r>
            <a:endParaRPr lang="es-ES" sz="800" dirty="0"/>
          </a:p>
        </p:txBody>
      </p:sp>
      <p:sp>
        <p:nvSpPr>
          <p:cNvPr id="4" name="Marcador de número de diapositiva 3"/>
          <p:cNvSpPr>
            <a:spLocks noGrp="1"/>
          </p:cNvSpPr>
          <p:nvPr>
            <p:ph type="sldNum" sz="quarter" idx="10"/>
          </p:nvPr>
        </p:nvSpPr>
        <p:spPr/>
        <p:txBody>
          <a:bodyPr/>
          <a:lstStyle/>
          <a:p>
            <a:fld id="{B2D8EAF3-474E-654B-ACF0-0C92282A517D}" type="slidenum">
              <a:rPr lang="es-ES" smtClean="0"/>
              <a:t>21</a:t>
            </a:fld>
            <a:endParaRPr lang="es-ES"/>
          </a:p>
        </p:txBody>
      </p:sp>
    </p:spTree>
    <p:extLst>
      <p:ext uri="{BB962C8B-B14F-4D97-AF65-F5344CB8AC3E}">
        <p14:creationId xmlns:p14="http://schemas.microsoft.com/office/powerpoint/2010/main" val="102384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sensibilidad del 66% al 91%, una especificidad del 34% al 86%, un valor predictivo positivo del 18% al 39% y un Valor predictivo negativo de 94% a 95%.</a:t>
            </a:r>
          </a:p>
          <a:p>
            <a:r>
              <a:rPr lang="es-MX" dirty="0" smtClean="0"/>
              <a:t>Umbral 1 – 4 puntos</a:t>
            </a:r>
            <a:endParaRPr lang="es-MX" dirty="0"/>
          </a:p>
        </p:txBody>
      </p:sp>
      <p:sp>
        <p:nvSpPr>
          <p:cNvPr id="4" name="3 Marcador de número de diapositiva"/>
          <p:cNvSpPr>
            <a:spLocks noGrp="1"/>
          </p:cNvSpPr>
          <p:nvPr>
            <p:ph type="sldNum" sz="quarter" idx="10"/>
          </p:nvPr>
        </p:nvSpPr>
        <p:spPr/>
        <p:txBody>
          <a:bodyPr/>
          <a:lstStyle/>
          <a:p>
            <a:fld id="{B2D8EAF3-474E-654B-ACF0-0C92282A517D}" type="slidenum">
              <a:rPr lang="es-ES" smtClean="0"/>
              <a:t>22</a:t>
            </a:fld>
            <a:endParaRPr lang="es-ES"/>
          </a:p>
        </p:txBody>
      </p:sp>
    </p:spTree>
    <p:extLst>
      <p:ext uri="{BB962C8B-B14F-4D97-AF65-F5344CB8AC3E}">
        <p14:creationId xmlns:p14="http://schemas.microsoft.com/office/powerpoint/2010/main" val="2322861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Pedir al paciente que informe la percepción tanto del inicio de la sensación de vibración como el cese. </a:t>
            </a:r>
          </a:p>
          <a:p>
            <a:endParaRPr lang="es-MX" dirty="0"/>
          </a:p>
        </p:txBody>
      </p:sp>
      <p:sp>
        <p:nvSpPr>
          <p:cNvPr id="4" name="3 Marcador de número de diapositiva"/>
          <p:cNvSpPr>
            <a:spLocks noGrp="1"/>
          </p:cNvSpPr>
          <p:nvPr>
            <p:ph type="sldNum" sz="quarter" idx="10"/>
          </p:nvPr>
        </p:nvSpPr>
        <p:spPr/>
        <p:txBody>
          <a:bodyPr/>
          <a:lstStyle/>
          <a:p>
            <a:fld id="{B2D8EAF3-474E-654B-ACF0-0C92282A517D}" type="slidenum">
              <a:rPr lang="es-ES" smtClean="0"/>
              <a:t>23</a:t>
            </a:fld>
            <a:endParaRPr lang="es-ES"/>
          </a:p>
        </p:txBody>
      </p:sp>
    </p:spTree>
    <p:extLst>
      <p:ext uri="{BB962C8B-B14F-4D97-AF65-F5344CB8AC3E}">
        <p14:creationId xmlns:p14="http://schemas.microsoft.com/office/powerpoint/2010/main" val="266641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B766672-B8AA-6A47-ADC2-5C213244F856}" type="datetimeFigureOut">
              <a:rPr lang="es-ES" smtClean="0"/>
              <a:t>08/05/2019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7AF16DE-A0D5-4438-950F-5B1E159C2C28}" type="slidenum">
              <a:rPr lang="en-US" smtClean="0"/>
              <a:t>‹Nº›</a:t>
            </a:fld>
            <a:endParaRPr lang="en-US"/>
          </a:p>
        </p:txBody>
      </p:sp>
    </p:spTree>
    <p:extLst>
      <p:ext uri="{BB962C8B-B14F-4D97-AF65-F5344CB8AC3E}">
        <p14:creationId xmlns:p14="http://schemas.microsoft.com/office/powerpoint/2010/main" val="22226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B766672-B8AA-6A47-ADC2-5C213244F856}" type="datetimeFigureOut">
              <a:rPr lang="es-ES" smtClean="0"/>
              <a:t>08/05/2019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633C9E-8B39-5E48-8E2B-2E037BFAACF1}" type="slidenum">
              <a:rPr lang="es-ES" smtClean="0"/>
              <a:t>‹Nº›</a:t>
            </a:fld>
            <a:endParaRPr lang="es-ES"/>
          </a:p>
        </p:txBody>
      </p:sp>
    </p:spTree>
    <p:extLst>
      <p:ext uri="{BB962C8B-B14F-4D97-AF65-F5344CB8AC3E}">
        <p14:creationId xmlns:p14="http://schemas.microsoft.com/office/powerpoint/2010/main" val="114779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B766672-B8AA-6A47-ADC2-5C213244F856}" type="datetimeFigureOut">
              <a:rPr lang="es-ES" smtClean="0"/>
              <a:t>08/05/2019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633C9E-8B39-5E48-8E2B-2E037BFAACF1}" type="slidenum">
              <a:rPr lang="es-ES" smtClean="0"/>
              <a:t>‹Nº›</a:t>
            </a:fld>
            <a:endParaRPr lang="es-ES"/>
          </a:p>
        </p:txBody>
      </p:sp>
    </p:spTree>
    <p:extLst>
      <p:ext uri="{BB962C8B-B14F-4D97-AF65-F5344CB8AC3E}">
        <p14:creationId xmlns:p14="http://schemas.microsoft.com/office/powerpoint/2010/main" val="163069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Título 1"/>
          <p:cNvSpPr>
            <a:spLocks noGrp="1"/>
          </p:cNvSpPr>
          <p:nvPr>
            <p:ph type="title"/>
          </p:nvPr>
        </p:nvSpPr>
        <p:spPr>
          <a:xfrm>
            <a:off x="195263" y="228600"/>
            <a:ext cx="8015287" cy="914400"/>
          </a:xfrm>
        </p:spPr>
        <p:txBody>
          <a:bodyPr/>
          <a:lstStyle/>
          <a:p>
            <a:r>
              <a:rPr lang="es-ES_tradnl" smtClean="0"/>
              <a:t>Clic para editar título</a:t>
            </a:r>
            <a:endParaRPr lang="es-ES"/>
          </a:p>
        </p:txBody>
      </p:sp>
      <p:sp>
        <p:nvSpPr>
          <p:cNvPr id="3" name="Marcador de texto 2"/>
          <p:cNvSpPr>
            <a:spLocks noGrp="1"/>
          </p:cNvSpPr>
          <p:nvPr>
            <p:ph type="body" sz="half" idx="1"/>
          </p:nvPr>
        </p:nvSpPr>
        <p:spPr>
          <a:xfrm>
            <a:off x="609600" y="1600200"/>
            <a:ext cx="3886200" cy="44196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quarter" idx="2"/>
          </p:nvPr>
        </p:nvSpPr>
        <p:spPr>
          <a:xfrm>
            <a:off x="4648200" y="1600200"/>
            <a:ext cx="3886200" cy="21336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contenido 4"/>
          <p:cNvSpPr>
            <a:spLocks noGrp="1"/>
          </p:cNvSpPr>
          <p:nvPr>
            <p:ph sz="quarter" idx="3"/>
          </p:nvPr>
        </p:nvSpPr>
        <p:spPr>
          <a:xfrm>
            <a:off x="4648200" y="3886200"/>
            <a:ext cx="3886200" cy="213360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Rectangle 8"/>
          <p:cNvSpPr>
            <a:spLocks noGrp="1" noChangeArrowheads="1"/>
          </p:cNvSpPr>
          <p:nvPr>
            <p:ph type="dt" sz="half" idx="10"/>
          </p:nvPr>
        </p:nvSpPr>
        <p:spPr>
          <a:ln/>
        </p:spPr>
        <p:txBody>
          <a:bodyPr/>
          <a:lstStyle>
            <a:lvl1pPr>
              <a:defRPr/>
            </a:lvl1pPr>
          </a:lstStyle>
          <a:p>
            <a:pPr>
              <a:defRPr/>
            </a:pPr>
            <a:endParaRPr lang="es-ES"/>
          </a:p>
        </p:txBody>
      </p:sp>
      <p:sp>
        <p:nvSpPr>
          <p:cNvPr id="7" name="Rectangle 9"/>
          <p:cNvSpPr>
            <a:spLocks noGrp="1" noChangeArrowheads="1"/>
          </p:cNvSpPr>
          <p:nvPr>
            <p:ph type="ftr" sz="quarter" idx="11"/>
          </p:nvPr>
        </p:nvSpPr>
        <p:spPr>
          <a:ln/>
        </p:spPr>
        <p:txBody>
          <a:bodyPr/>
          <a:lstStyle>
            <a:lvl1pPr>
              <a:defRPr/>
            </a:lvl1pPr>
          </a:lstStyle>
          <a:p>
            <a:pPr>
              <a:defRPr/>
            </a:pPr>
            <a:endParaRPr lang="es-ES"/>
          </a:p>
        </p:txBody>
      </p:sp>
      <p:sp>
        <p:nvSpPr>
          <p:cNvPr id="8" name="Rectangle 10"/>
          <p:cNvSpPr>
            <a:spLocks noGrp="1" noChangeArrowheads="1"/>
          </p:cNvSpPr>
          <p:nvPr>
            <p:ph type="sldNum" sz="quarter" idx="12"/>
          </p:nvPr>
        </p:nvSpPr>
        <p:spPr>
          <a:ln/>
        </p:spPr>
        <p:txBody>
          <a:bodyPr/>
          <a:lstStyle>
            <a:lvl1pPr>
              <a:defRPr/>
            </a:lvl1pPr>
          </a:lstStyle>
          <a:p>
            <a:pPr>
              <a:defRPr/>
            </a:pPr>
            <a:fld id="{6E29B140-7033-F549-A082-B02004DD6059}" type="slidenum">
              <a:rPr lang="es-ES"/>
              <a:pPr>
                <a:defRPr/>
              </a:pPr>
              <a:t>‹Nº›</a:t>
            </a:fld>
            <a:endParaRPr lang="es-ES"/>
          </a:p>
        </p:txBody>
      </p:sp>
    </p:spTree>
    <p:extLst>
      <p:ext uri="{BB962C8B-B14F-4D97-AF65-F5344CB8AC3E}">
        <p14:creationId xmlns:p14="http://schemas.microsoft.com/office/powerpoint/2010/main" val="278027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B766672-B8AA-6A47-ADC2-5C213244F856}" type="datetimeFigureOut">
              <a:rPr lang="es-ES" smtClean="0"/>
              <a:t>08/05/2019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633C9E-8B39-5E48-8E2B-2E037BFAACF1}" type="slidenum">
              <a:rPr lang="es-ES" smtClean="0"/>
              <a:t>‹Nº›</a:t>
            </a:fld>
            <a:endParaRPr lang="es-ES"/>
          </a:p>
        </p:txBody>
      </p:sp>
    </p:spTree>
    <p:extLst>
      <p:ext uri="{BB962C8B-B14F-4D97-AF65-F5344CB8AC3E}">
        <p14:creationId xmlns:p14="http://schemas.microsoft.com/office/powerpoint/2010/main" val="1105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B766672-B8AA-6A47-ADC2-5C213244F856}" type="datetimeFigureOut">
              <a:rPr lang="es-ES" smtClean="0"/>
              <a:t>08/05/2019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7AF16DE-A0D5-4438-950F-5B1E159C2C28}" type="slidenum">
              <a:rPr lang="en-US" smtClean="0"/>
              <a:t>‹Nº›</a:t>
            </a:fld>
            <a:endParaRPr lang="en-US"/>
          </a:p>
        </p:txBody>
      </p:sp>
    </p:spTree>
    <p:extLst>
      <p:ext uri="{BB962C8B-B14F-4D97-AF65-F5344CB8AC3E}">
        <p14:creationId xmlns:p14="http://schemas.microsoft.com/office/powerpoint/2010/main" val="360636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B766672-B8AA-6A47-ADC2-5C213244F856}" type="datetimeFigureOut">
              <a:rPr lang="es-ES" smtClean="0"/>
              <a:t>08/05/2019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4633C9E-8B39-5E48-8E2B-2E037BFAACF1}" type="slidenum">
              <a:rPr lang="es-ES" smtClean="0"/>
              <a:t>‹Nº›</a:t>
            </a:fld>
            <a:endParaRPr lang="es-ES"/>
          </a:p>
        </p:txBody>
      </p:sp>
    </p:spTree>
    <p:extLst>
      <p:ext uri="{BB962C8B-B14F-4D97-AF65-F5344CB8AC3E}">
        <p14:creationId xmlns:p14="http://schemas.microsoft.com/office/powerpoint/2010/main" val="308301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B766672-B8AA-6A47-ADC2-5C213244F856}" type="datetimeFigureOut">
              <a:rPr lang="es-ES" smtClean="0"/>
              <a:t>08/05/2019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4633C9E-8B39-5E48-8E2B-2E037BFAACF1}" type="slidenum">
              <a:rPr lang="es-ES" smtClean="0"/>
              <a:t>‹Nº›</a:t>
            </a:fld>
            <a:endParaRPr lang="es-ES"/>
          </a:p>
        </p:txBody>
      </p:sp>
    </p:spTree>
    <p:extLst>
      <p:ext uri="{BB962C8B-B14F-4D97-AF65-F5344CB8AC3E}">
        <p14:creationId xmlns:p14="http://schemas.microsoft.com/office/powerpoint/2010/main" val="88062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B766672-B8AA-6A47-ADC2-5C213244F856}" type="datetimeFigureOut">
              <a:rPr lang="es-ES" smtClean="0"/>
              <a:t>08/05/2019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4633C9E-8B39-5E48-8E2B-2E037BFAACF1}" type="slidenum">
              <a:rPr lang="es-ES" smtClean="0"/>
              <a:t>‹Nº›</a:t>
            </a:fld>
            <a:endParaRPr lang="es-ES"/>
          </a:p>
        </p:txBody>
      </p:sp>
    </p:spTree>
    <p:extLst>
      <p:ext uri="{BB962C8B-B14F-4D97-AF65-F5344CB8AC3E}">
        <p14:creationId xmlns:p14="http://schemas.microsoft.com/office/powerpoint/2010/main" val="102349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B766672-B8AA-6A47-ADC2-5C213244F856}" type="datetimeFigureOut">
              <a:rPr lang="es-ES" smtClean="0"/>
              <a:t>08/05/2019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4633C9E-8B39-5E48-8E2B-2E037BFAACF1}" type="slidenum">
              <a:rPr lang="es-ES" smtClean="0"/>
              <a:t>‹Nº›</a:t>
            </a:fld>
            <a:endParaRPr lang="es-ES"/>
          </a:p>
        </p:txBody>
      </p:sp>
    </p:spTree>
    <p:extLst>
      <p:ext uri="{BB962C8B-B14F-4D97-AF65-F5344CB8AC3E}">
        <p14:creationId xmlns:p14="http://schemas.microsoft.com/office/powerpoint/2010/main" val="82961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B766672-B8AA-6A47-ADC2-5C213244F856}" type="datetimeFigureOut">
              <a:rPr lang="es-ES" smtClean="0"/>
              <a:t>08/05/2019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4633C9E-8B39-5E48-8E2B-2E037BFAACF1}" type="slidenum">
              <a:rPr lang="es-ES" smtClean="0"/>
              <a:t>‹Nº›</a:t>
            </a:fld>
            <a:endParaRPr lang="es-ES"/>
          </a:p>
        </p:txBody>
      </p:sp>
    </p:spTree>
    <p:extLst>
      <p:ext uri="{BB962C8B-B14F-4D97-AF65-F5344CB8AC3E}">
        <p14:creationId xmlns:p14="http://schemas.microsoft.com/office/powerpoint/2010/main" val="65150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B766672-B8AA-6A47-ADC2-5C213244F856}" type="datetimeFigureOut">
              <a:rPr lang="es-ES" smtClean="0"/>
              <a:t>08/05/2019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4633C9E-8B39-5E48-8E2B-2E037BFAACF1}" type="slidenum">
              <a:rPr lang="es-ES" smtClean="0"/>
              <a:t>‹Nº›</a:t>
            </a:fld>
            <a:endParaRPr lang="es-ES"/>
          </a:p>
        </p:txBody>
      </p:sp>
    </p:spTree>
    <p:extLst>
      <p:ext uri="{BB962C8B-B14F-4D97-AF65-F5344CB8AC3E}">
        <p14:creationId xmlns:p14="http://schemas.microsoft.com/office/powerpoint/2010/main" val="30909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66672-B8AA-6A47-ADC2-5C213244F856}" type="datetimeFigureOut">
              <a:rPr lang="es-ES" smtClean="0"/>
              <a:pPr/>
              <a:t>08/05/2019</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33C9E-8B39-5E48-8E2B-2E037BFAACF1}" type="slidenum">
              <a:rPr lang="es-ES" smtClean="0"/>
              <a:pPr/>
              <a:t>‹Nº›</a:t>
            </a:fld>
            <a:endParaRPr lang="es-ES" dirty="0"/>
          </a:p>
        </p:txBody>
      </p:sp>
    </p:spTree>
    <p:extLst>
      <p:ext uri="{BB962C8B-B14F-4D97-AF65-F5344CB8AC3E}">
        <p14:creationId xmlns:p14="http://schemas.microsoft.com/office/powerpoint/2010/main" val="506512349"/>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4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000" r="-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s-MX" b="1" dirty="0" smtClean="0"/>
              <a:t>Rehabilitación del Pie Diabético</a:t>
            </a:r>
          </a:p>
        </p:txBody>
      </p:sp>
      <p:sp>
        <p:nvSpPr>
          <p:cNvPr id="2051" name="Rectangle 3"/>
          <p:cNvSpPr>
            <a:spLocks noGrp="1" noChangeArrowheads="1"/>
          </p:cNvSpPr>
          <p:nvPr>
            <p:ph type="subTitle" idx="1"/>
          </p:nvPr>
        </p:nvSpPr>
        <p:spPr/>
        <p:txBody>
          <a:bodyPr>
            <a:normAutofit/>
          </a:bodyPr>
          <a:lstStyle/>
          <a:p>
            <a:r>
              <a:rPr lang="es-MX" dirty="0" smtClean="0">
                <a:solidFill>
                  <a:schemeClr val="tx1"/>
                </a:solidFill>
              </a:rPr>
              <a:t>Dra. Rina Carvallo T.</a:t>
            </a:r>
          </a:p>
          <a:p>
            <a:r>
              <a:rPr lang="es-MX" dirty="0" smtClean="0">
                <a:solidFill>
                  <a:schemeClr val="tx1"/>
                </a:solidFill>
              </a:rPr>
              <a:t>Médico Fisiatra</a:t>
            </a:r>
          </a:p>
          <a:p>
            <a:r>
              <a:rPr lang="es-MX" dirty="0" smtClean="0">
                <a:solidFill>
                  <a:schemeClr val="tx1"/>
                </a:solidFill>
              </a:rPr>
              <a:t>Hospital San Camilo</a:t>
            </a:r>
          </a:p>
        </p:txBody>
      </p:sp>
    </p:spTree>
    <p:extLst>
      <p:ext uri="{BB962C8B-B14F-4D97-AF65-F5344CB8AC3E}">
        <p14:creationId xmlns:p14="http://schemas.microsoft.com/office/powerpoint/2010/main" val="285434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dirty="0" smtClean="0"/>
              <a:t>Medición presiones plantares</a:t>
            </a:r>
            <a:endParaRPr lang="es-MX" dirty="0"/>
          </a:p>
        </p:txBody>
      </p:sp>
      <p:sp>
        <p:nvSpPr>
          <p:cNvPr id="3" name="2 Marcador de contenido"/>
          <p:cNvSpPr>
            <a:spLocks noGrp="1"/>
          </p:cNvSpPr>
          <p:nvPr>
            <p:ph idx="1"/>
          </p:nvPr>
        </p:nvSpPr>
        <p:spPr/>
        <p:txBody>
          <a:bodyPr/>
          <a:lstStyle/>
          <a:p>
            <a:pPr marL="0" indent="0" algn="ctr">
              <a:buNone/>
            </a:pPr>
            <a:r>
              <a:rPr lang="es-MX" dirty="0" smtClean="0"/>
              <a:t>Cada región del pie tiene rangos de presión “normales”</a:t>
            </a:r>
            <a:endParaRPr lang="es-MX"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32" y="2948848"/>
            <a:ext cx="3915641" cy="2360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036" y="3418480"/>
            <a:ext cx="4632614" cy="130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Flecha derecha"/>
          <p:cNvSpPr/>
          <p:nvPr/>
        </p:nvSpPr>
        <p:spPr>
          <a:xfrm rot="16200000">
            <a:off x="7467610" y="4637374"/>
            <a:ext cx="540327" cy="5719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CuadroTexto"/>
          <p:cNvSpPr txBox="1"/>
          <p:nvPr/>
        </p:nvSpPr>
        <p:spPr>
          <a:xfrm>
            <a:off x="6331537" y="5334000"/>
            <a:ext cx="2826327" cy="646331"/>
          </a:xfrm>
          <a:prstGeom prst="rect">
            <a:avLst/>
          </a:prstGeom>
          <a:noFill/>
        </p:spPr>
        <p:txBody>
          <a:bodyPr wrap="square" rtlCol="0">
            <a:spAutoFit/>
          </a:bodyPr>
          <a:lstStyle/>
          <a:p>
            <a:pPr algn="ctr"/>
            <a:r>
              <a:rPr lang="es-MX" dirty="0" smtClean="0"/>
              <a:t>MTH: 299 </a:t>
            </a:r>
            <a:r>
              <a:rPr lang="es-MX" dirty="0" err="1" smtClean="0"/>
              <a:t>kPa</a:t>
            </a:r>
            <a:endParaRPr lang="es-MX" dirty="0" smtClean="0"/>
          </a:p>
          <a:p>
            <a:pPr algn="ctr"/>
            <a:r>
              <a:rPr lang="es-MX" dirty="0" smtClean="0"/>
              <a:t>Diabéticos: 1275 </a:t>
            </a:r>
            <a:r>
              <a:rPr lang="es-MX" dirty="0" err="1" smtClean="0"/>
              <a:t>kPa</a:t>
            </a:r>
            <a:endParaRPr lang="es-MX" dirty="0"/>
          </a:p>
        </p:txBody>
      </p:sp>
      <p:sp>
        <p:nvSpPr>
          <p:cNvPr id="8" name="Rectangle 3"/>
          <p:cNvSpPr txBox="1">
            <a:spLocks noChangeArrowheads="1"/>
          </p:cNvSpPr>
          <p:nvPr/>
        </p:nvSpPr>
        <p:spPr>
          <a:xfrm>
            <a:off x="457199" y="5660811"/>
            <a:ext cx="5458691" cy="106925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ES_tradnl" dirty="0" smtClean="0"/>
              <a:t>Presiones medidas en pie descalzo sólo indican riesgo de ulceración, que es modificado por la actividad y el calzado.</a:t>
            </a:r>
            <a:r>
              <a:rPr lang="es-ES" dirty="0" smtClean="0"/>
              <a:t> </a:t>
            </a:r>
            <a:endParaRPr lang="es-ES" dirty="0"/>
          </a:p>
        </p:txBody>
      </p:sp>
    </p:spTree>
    <p:extLst>
      <p:ext uri="{BB962C8B-B14F-4D97-AF65-F5344CB8AC3E}">
        <p14:creationId xmlns:p14="http://schemas.microsoft.com/office/powerpoint/2010/main" val="3672865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dirty="0" smtClean="0"/>
              <a:t>Presiones plantares</a:t>
            </a:r>
            <a:endParaRPr lang="es-MX" dirty="0"/>
          </a:p>
        </p:txBody>
      </p:sp>
      <p:sp>
        <p:nvSpPr>
          <p:cNvPr id="3" name="2 Marcador de contenido"/>
          <p:cNvSpPr>
            <a:spLocks noGrp="1"/>
          </p:cNvSpPr>
          <p:nvPr>
            <p:ph idx="1"/>
          </p:nvPr>
        </p:nvSpPr>
        <p:spPr/>
        <p:txBody>
          <a:bodyPr/>
          <a:lstStyle/>
          <a:p>
            <a:r>
              <a:rPr lang="es-MX" dirty="0" smtClean="0"/>
              <a:t>Diferentes regiones del pie tienen diferentes umbrales de ulceración.</a:t>
            </a:r>
            <a:endParaRPr lang="es-MX"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825" y="2731942"/>
            <a:ext cx="1288483" cy="2604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563" y="4634706"/>
            <a:ext cx="2816802" cy="1750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2482995" y="2978726"/>
            <a:ext cx="1759527" cy="646331"/>
          </a:xfrm>
          <a:prstGeom prst="rect">
            <a:avLst/>
          </a:prstGeom>
          <a:noFill/>
        </p:spPr>
        <p:txBody>
          <a:bodyPr wrap="square" rtlCol="0">
            <a:spAutoFit/>
          </a:bodyPr>
          <a:lstStyle/>
          <a:p>
            <a:r>
              <a:rPr lang="es-MX" dirty="0" smtClean="0"/>
              <a:t>Mayor en zonas adaptadas</a:t>
            </a:r>
            <a:endParaRPr lang="es-MX" dirty="0"/>
          </a:p>
        </p:txBody>
      </p:sp>
      <p:sp>
        <p:nvSpPr>
          <p:cNvPr id="7" name="6 CuadroTexto"/>
          <p:cNvSpPr txBox="1"/>
          <p:nvPr/>
        </p:nvSpPr>
        <p:spPr>
          <a:xfrm>
            <a:off x="6927273" y="3625057"/>
            <a:ext cx="1759527" cy="646331"/>
          </a:xfrm>
          <a:prstGeom prst="rect">
            <a:avLst/>
          </a:prstGeom>
          <a:noFill/>
        </p:spPr>
        <p:txBody>
          <a:bodyPr wrap="square" rtlCol="0">
            <a:spAutoFit/>
          </a:bodyPr>
          <a:lstStyle/>
          <a:p>
            <a:r>
              <a:rPr lang="es-MX" dirty="0" smtClean="0"/>
              <a:t>Menor en zonas no adaptadas</a:t>
            </a:r>
            <a:endParaRPr lang="es-MX" dirty="0"/>
          </a:p>
        </p:txBody>
      </p:sp>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7768" y="3953921"/>
            <a:ext cx="1655184" cy="250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940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dirty="0" smtClean="0"/>
              <a:t>Presión de riesgo</a:t>
            </a:r>
            <a:endParaRPr lang="es-MX" dirty="0"/>
          </a:p>
        </p:txBody>
      </p:sp>
      <p:sp>
        <p:nvSpPr>
          <p:cNvPr id="5" name="4 Marcador de contenido"/>
          <p:cNvSpPr>
            <a:spLocks noGrp="1"/>
          </p:cNvSpPr>
          <p:nvPr>
            <p:ph idx="1"/>
          </p:nvPr>
        </p:nvSpPr>
        <p:spPr/>
        <p:txBody>
          <a:bodyPr/>
          <a:lstStyle/>
          <a:p>
            <a:r>
              <a:rPr lang="es-MX" dirty="0" smtClean="0"/>
              <a:t>Desde 500 – 700 </a:t>
            </a:r>
            <a:r>
              <a:rPr lang="es-MX" dirty="0" err="1" smtClean="0"/>
              <a:t>kPa</a:t>
            </a:r>
            <a:endParaRPr lang="es-MX"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731" y="2240972"/>
            <a:ext cx="5031798" cy="423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863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MX" dirty="0" smtClean="0"/>
              <a:t>Dónde se desarrollan las úlceras en el pie diabético</a:t>
            </a:r>
            <a:endParaRPr lang="es-MX"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1537" y="2072481"/>
            <a:ext cx="740092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281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dirty="0" smtClean="0"/>
              <a:t>Alteraciones estructurales</a:t>
            </a:r>
            <a:endParaRPr lang="es-MX"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8033" y="1531555"/>
            <a:ext cx="8024898" cy="506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560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4876800" cy="4525963"/>
          </a:xfrm>
        </p:spPr>
        <p:txBody>
          <a:bodyPr/>
          <a:lstStyle/>
          <a:p>
            <a:pPr marL="0" indent="0">
              <a:buNone/>
            </a:pPr>
            <a:r>
              <a:rPr lang="es-MX" dirty="0" smtClean="0"/>
              <a:t>Artropatía de </a:t>
            </a:r>
            <a:r>
              <a:rPr lang="es-MX" dirty="0" err="1" smtClean="0"/>
              <a:t>Charcot</a:t>
            </a:r>
            <a:endParaRPr lang="es-MX" dirty="0" smtClean="0"/>
          </a:p>
          <a:p>
            <a:pPr lvl="1"/>
            <a:r>
              <a:rPr lang="es-MX" dirty="0" smtClean="0"/>
              <a:t>Fracturas</a:t>
            </a:r>
          </a:p>
          <a:p>
            <a:pPr lvl="1"/>
            <a:r>
              <a:rPr lang="es-MX" dirty="0" smtClean="0"/>
              <a:t>Pueden pasar inadvertidas</a:t>
            </a:r>
          </a:p>
          <a:p>
            <a:pPr lvl="1"/>
            <a:r>
              <a:rPr lang="es-MX" dirty="0" smtClean="0"/>
              <a:t>Alteraciones de carga de peso</a:t>
            </a:r>
          </a:p>
          <a:p>
            <a:pPr lvl="1"/>
            <a:r>
              <a:rPr lang="es-MX" dirty="0" smtClean="0"/>
              <a:t>Alteración en distribución de cargas</a:t>
            </a:r>
          </a:p>
          <a:p>
            <a:pPr lvl="1"/>
            <a:r>
              <a:rPr lang="es-MX" dirty="0" smtClean="0"/>
              <a:t>Carga en zona no especializada</a:t>
            </a:r>
            <a:endParaRPr lang="es-MX" dirty="0"/>
          </a:p>
        </p:txBody>
      </p:sp>
      <p:sp>
        <p:nvSpPr>
          <p:cNvPr id="4"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dirty="0" smtClean="0"/>
              <a:t>Alteraciones estructurales</a:t>
            </a:r>
            <a:endParaRPr lang="es-MX"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674" y="1600200"/>
            <a:ext cx="3039126" cy="2230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674" y="2594263"/>
            <a:ext cx="3333750"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681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3314"/>
                                        </p:tgtEl>
                                      </p:cBhvr>
                                    </p:animEffect>
                                    <p:set>
                                      <p:cBhvr>
                                        <p:cTn id="7" dur="1" fill="hold">
                                          <p:stCondLst>
                                            <p:cond delay="499"/>
                                          </p:stCondLst>
                                        </p:cTn>
                                        <p:tgtEl>
                                          <p:spTgt spid="133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wipe(down)">
                                      <p:cBhvr>
                                        <p:cTn id="12"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Alteración propiedades tisulares</a:t>
            </a:r>
            <a:endParaRPr lang="es-MX" dirty="0"/>
          </a:p>
        </p:txBody>
      </p:sp>
      <p:sp>
        <p:nvSpPr>
          <p:cNvPr id="5" name="4 Pentágono"/>
          <p:cNvSpPr/>
          <p:nvPr/>
        </p:nvSpPr>
        <p:spPr>
          <a:xfrm>
            <a:off x="817403" y="1523986"/>
            <a:ext cx="4128670" cy="1246923"/>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MX" dirty="0" err="1" smtClean="0"/>
              <a:t>Glicosilación</a:t>
            </a:r>
            <a:r>
              <a:rPr lang="es-MX" dirty="0" smtClean="0"/>
              <a:t> no enzimática de proteínas tisulares</a:t>
            </a:r>
            <a:endParaRPr lang="es-MX" dirty="0"/>
          </a:p>
        </p:txBody>
      </p:sp>
      <p:sp>
        <p:nvSpPr>
          <p:cNvPr id="6" name="5 Elipse"/>
          <p:cNvSpPr/>
          <p:nvPr/>
        </p:nvSpPr>
        <p:spPr>
          <a:xfrm>
            <a:off x="5590306" y="1357731"/>
            <a:ext cx="2563091" cy="163485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000" dirty="0" smtClean="0"/>
              <a:t>Reducción de elasticidad</a:t>
            </a:r>
            <a:endParaRPr lang="es-MX" sz="2000" dirty="0"/>
          </a:p>
        </p:txBody>
      </p:sp>
      <p:sp>
        <p:nvSpPr>
          <p:cNvPr id="9" name="8 Pentágono"/>
          <p:cNvSpPr/>
          <p:nvPr/>
        </p:nvSpPr>
        <p:spPr>
          <a:xfrm>
            <a:off x="803543" y="3352841"/>
            <a:ext cx="4128670" cy="1205300"/>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MX" dirty="0" smtClean="0"/>
              <a:t>Alteración del colágeno y función matriz</a:t>
            </a:r>
          </a:p>
        </p:txBody>
      </p:sp>
      <p:sp>
        <p:nvSpPr>
          <p:cNvPr id="10" name="9 Elipse"/>
          <p:cNvSpPr/>
          <p:nvPr/>
        </p:nvSpPr>
        <p:spPr>
          <a:xfrm>
            <a:off x="5631858" y="3200497"/>
            <a:ext cx="2563091" cy="156546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000" dirty="0" smtClean="0"/>
              <a:t>Alteración cicatrización</a:t>
            </a:r>
            <a:endParaRPr lang="es-MX" sz="2000" dirty="0"/>
          </a:p>
        </p:txBody>
      </p:sp>
      <p:sp>
        <p:nvSpPr>
          <p:cNvPr id="11" name="10 Pentágono"/>
          <p:cNvSpPr/>
          <p:nvPr/>
        </p:nvSpPr>
        <p:spPr>
          <a:xfrm>
            <a:off x="817393" y="5223261"/>
            <a:ext cx="4128670" cy="1205248"/>
          </a:xfrm>
          <a:prstGeom prst="homePlat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MX" dirty="0" smtClean="0"/>
              <a:t>Alteración función </a:t>
            </a:r>
            <a:r>
              <a:rPr lang="es-MX" dirty="0" err="1" smtClean="0"/>
              <a:t>polimorfonucleares</a:t>
            </a:r>
            <a:endParaRPr lang="es-MX" dirty="0" smtClean="0"/>
          </a:p>
        </p:txBody>
      </p:sp>
      <p:sp>
        <p:nvSpPr>
          <p:cNvPr id="12" name="11 Elipse"/>
          <p:cNvSpPr/>
          <p:nvPr/>
        </p:nvSpPr>
        <p:spPr>
          <a:xfrm>
            <a:off x="5701128" y="5098571"/>
            <a:ext cx="2563091" cy="155161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000" dirty="0" smtClean="0"/>
              <a:t>Alteración inmunológica</a:t>
            </a:r>
            <a:endParaRPr lang="es-MX" sz="2000" dirty="0"/>
          </a:p>
        </p:txBody>
      </p:sp>
    </p:spTree>
    <p:extLst>
      <p:ext uri="{BB962C8B-B14F-4D97-AF65-F5344CB8AC3E}">
        <p14:creationId xmlns:p14="http://schemas.microsoft.com/office/powerpoint/2010/main" val="2355907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0668"/>
            <a:ext cx="8229600" cy="1143000"/>
          </a:xfrm>
        </p:spPr>
        <p:style>
          <a:lnRef idx="0">
            <a:schemeClr val="accent1"/>
          </a:lnRef>
          <a:fillRef idx="3">
            <a:schemeClr val="accent1"/>
          </a:fillRef>
          <a:effectRef idx="3">
            <a:schemeClr val="accent1"/>
          </a:effectRef>
          <a:fontRef idx="minor">
            <a:schemeClr val="lt1"/>
          </a:fontRef>
        </p:style>
        <p:txBody>
          <a:bodyPr/>
          <a:lstStyle/>
          <a:p>
            <a:r>
              <a:rPr lang="es-MX" dirty="0" smtClean="0"/>
              <a:t>Hiperqueratosis</a:t>
            </a:r>
            <a:endParaRPr lang="es-MX" dirty="0"/>
          </a:p>
        </p:txBody>
      </p:sp>
      <p:graphicFrame>
        <p:nvGraphicFramePr>
          <p:cNvPr id="4" name="3 Diagrama"/>
          <p:cNvGraphicFramePr/>
          <p:nvPr>
            <p:extLst>
              <p:ext uri="{D42A27DB-BD31-4B8C-83A1-F6EECF244321}">
                <p14:modId xmlns:p14="http://schemas.microsoft.com/office/powerpoint/2010/main" val="3012177490"/>
              </p:ext>
            </p:extLst>
          </p:nvPr>
        </p:nvGraphicFramePr>
        <p:xfrm>
          <a:off x="-244286" y="1565662"/>
          <a:ext cx="7976581" cy="5107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contenido"/>
          <p:cNvSpPr>
            <a:spLocks noGrp="1"/>
          </p:cNvSpPr>
          <p:nvPr>
            <p:ph idx="1"/>
          </p:nvPr>
        </p:nvSpPr>
        <p:spPr>
          <a:xfrm>
            <a:off x="6160168" y="5422232"/>
            <a:ext cx="2983832" cy="1443076"/>
          </a:xfrm>
        </p:spPr>
        <p:txBody>
          <a:bodyPr>
            <a:normAutofit/>
          </a:bodyPr>
          <a:lstStyle/>
          <a:p>
            <a:pPr marL="0" indent="0">
              <a:buNone/>
            </a:pPr>
            <a:r>
              <a:rPr lang="es-MX" sz="2400" dirty="0" smtClean="0"/>
              <a:t>Remoción </a:t>
            </a:r>
            <a:r>
              <a:rPr lang="es-MX" sz="2400" dirty="0" smtClean="0">
                <a:sym typeface="Wingdings"/>
              </a:rPr>
              <a:t></a:t>
            </a:r>
            <a:r>
              <a:rPr lang="es-MX" sz="2400" dirty="0" smtClean="0"/>
              <a:t> reduce presión plantar (29%)</a:t>
            </a:r>
            <a:endParaRPr lang="es-MX" sz="2400" dirty="0"/>
          </a:p>
        </p:txBody>
      </p:sp>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4563" y="2916153"/>
            <a:ext cx="29051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5744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929264195"/>
              </p:ext>
            </p:extLst>
          </p:nvPr>
        </p:nvGraphicFramePr>
        <p:xfrm>
          <a:off x="-50532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dirty="0" smtClean="0"/>
              <a:t>Hiperqueratosis</a:t>
            </a:r>
            <a:endParaRPr lang="es-MX" dirty="0"/>
          </a:p>
        </p:txBody>
      </p:sp>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9537" y="4220187"/>
            <a:ext cx="3026444" cy="2479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1253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26"/>
          <p:cNvSpPr>
            <a:spLocks noGrp="1" noChangeArrowheads="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S" dirty="0" smtClean="0"/>
              <a:t>FACTORES RIESGO DE DESARROLLAR ULCERA</a:t>
            </a:r>
            <a:endParaRPr lang="es-CL" dirty="0" smtClean="0"/>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2655255966"/>
              </p:ext>
            </p:extLst>
          </p:nvPr>
        </p:nvGraphicFramePr>
        <p:xfrm>
          <a:off x="457200" y="200125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8537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dirty="0" smtClean="0"/>
              <a:t>DEFINICIÓN</a:t>
            </a:r>
          </a:p>
        </p:txBody>
      </p:sp>
      <p:sp>
        <p:nvSpPr>
          <p:cNvPr id="6147" name="Rectangle 3"/>
          <p:cNvSpPr>
            <a:spLocks noGrp="1" noChangeArrowheads="1"/>
          </p:cNvSpPr>
          <p:nvPr>
            <p:ph idx="1"/>
          </p:nvPr>
        </p:nvSpPr>
        <p:spPr/>
        <p:txBody>
          <a:bodyPr>
            <a:normAutofit/>
          </a:bodyPr>
          <a:lstStyle/>
          <a:p>
            <a:r>
              <a:rPr lang="ja-JP" altLang="es-MX" dirty="0" smtClean="0"/>
              <a:t>“</a:t>
            </a:r>
            <a:r>
              <a:rPr lang="es-MX" dirty="0" smtClean="0"/>
              <a:t>Alteración clínica de base </a:t>
            </a:r>
            <a:r>
              <a:rPr lang="es-MX" dirty="0" err="1" smtClean="0"/>
              <a:t>etiopatogénica</a:t>
            </a:r>
            <a:r>
              <a:rPr lang="es-MX" dirty="0" smtClean="0"/>
              <a:t> neuropática e inducida por la hiperglicemia mantenida, en la que con o sin coexistencia de isquemia y previo desencadenante traumático, produce lesión y/o ulceración del pie</a:t>
            </a:r>
            <a:r>
              <a:rPr lang="ja-JP" altLang="es-MX" dirty="0" smtClean="0"/>
              <a:t>”</a:t>
            </a:r>
            <a:r>
              <a:rPr lang="es-MX" dirty="0" smtClean="0"/>
              <a:t> (*)</a:t>
            </a:r>
          </a:p>
        </p:txBody>
      </p:sp>
      <p:sp>
        <p:nvSpPr>
          <p:cNvPr id="6152" name="Text Box 8"/>
          <p:cNvSpPr txBox="1">
            <a:spLocks noChangeArrowheads="1"/>
          </p:cNvSpPr>
          <p:nvPr/>
        </p:nvSpPr>
        <p:spPr bwMode="auto">
          <a:xfrm>
            <a:off x="3733800" y="63246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s-ES" dirty="0">
              <a:latin typeface="Apple Casual"/>
              <a:cs typeface="+mn-cs"/>
            </a:endParaRPr>
          </a:p>
        </p:txBody>
      </p:sp>
      <p:sp>
        <p:nvSpPr>
          <p:cNvPr id="6153" name="Text Box 9"/>
          <p:cNvSpPr txBox="1">
            <a:spLocks noChangeArrowheads="1"/>
          </p:cNvSpPr>
          <p:nvPr/>
        </p:nvSpPr>
        <p:spPr bwMode="auto">
          <a:xfrm>
            <a:off x="3048000" y="6357938"/>
            <a:ext cx="541020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buClr>
                <a:schemeClr val="hlink"/>
              </a:buClr>
              <a:buSzPct val="80000"/>
              <a:buFont typeface="Wingdings" charset="0"/>
              <a:buNone/>
              <a:defRPr/>
            </a:pPr>
            <a:r>
              <a:rPr lang="es-MX" sz="1600">
                <a:latin typeface="Comic Sans MS" charset="0"/>
                <a:cs typeface="+mn-cs"/>
              </a:rPr>
              <a:t>(*) Sociedad española de angiología y cirugía vascular</a:t>
            </a:r>
          </a:p>
          <a:p>
            <a:pPr>
              <a:spcBef>
                <a:spcPct val="50000"/>
              </a:spcBef>
              <a:defRPr/>
            </a:pPr>
            <a:endParaRPr lang="es-ES" sz="1600">
              <a:latin typeface="Comic Sans MS" charset="0"/>
              <a:cs typeface="+mn-cs"/>
            </a:endParaRPr>
          </a:p>
        </p:txBody>
      </p:sp>
      <p:sp>
        <p:nvSpPr>
          <p:cNvPr id="11" name="10 Rectángulo"/>
          <p:cNvSpPr/>
          <p:nvPr/>
        </p:nvSpPr>
        <p:spPr>
          <a:xfrm rot="20179131">
            <a:off x="970058" y="2967335"/>
            <a:ext cx="720389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Pie en riesgo de lesiones</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7615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noFill/>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S" dirty="0" smtClean="0">
                <a:solidFill>
                  <a:schemeClr val="tx1"/>
                </a:solidFill>
              </a:rPr>
              <a:t>Cómo evaluar al paciente con pie diabético</a:t>
            </a:r>
            <a:endParaRPr lang="es-ES" dirty="0">
              <a:solidFill>
                <a:schemeClr val="tx1"/>
              </a:solidFill>
            </a:endParaRP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11729356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045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1689100" y="192504"/>
            <a:ext cx="5753100" cy="6515100"/>
          </a:xfrm>
          <a:prstGeom prst="rect">
            <a:avLst/>
          </a:prstGeom>
        </p:spPr>
      </p:pic>
    </p:spTree>
    <p:extLst>
      <p:ext uri="{BB962C8B-B14F-4D97-AF65-F5344CB8AC3E}">
        <p14:creationId xmlns:p14="http://schemas.microsoft.com/office/powerpoint/2010/main" val="3887413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dirty="0" smtClean="0"/>
              <a:t>EXPLORACIÓN DEL PIE</a:t>
            </a:r>
          </a:p>
        </p:txBody>
      </p:sp>
      <p:sp>
        <p:nvSpPr>
          <p:cNvPr id="27651" name="Rectangle 3"/>
          <p:cNvSpPr>
            <a:spLocks noGrp="1" noChangeArrowheads="1"/>
          </p:cNvSpPr>
          <p:nvPr>
            <p:ph idx="1"/>
          </p:nvPr>
        </p:nvSpPr>
        <p:spPr>
          <a:xfrm>
            <a:off x="457200" y="1600200"/>
            <a:ext cx="3874168" cy="4525963"/>
          </a:xfrm>
        </p:spPr>
        <p:txBody>
          <a:bodyPr>
            <a:normAutofit fontScale="70000" lnSpcReduction="20000"/>
          </a:bodyPr>
          <a:lstStyle/>
          <a:p>
            <a:r>
              <a:rPr lang="es-MX" dirty="0" smtClean="0"/>
              <a:t>Monofilamento de </a:t>
            </a:r>
            <a:r>
              <a:rPr lang="es-MX" dirty="0" err="1" smtClean="0"/>
              <a:t>Semmes</a:t>
            </a:r>
            <a:r>
              <a:rPr lang="es-MX" dirty="0" smtClean="0"/>
              <a:t>- </a:t>
            </a:r>
            <a:r>
              <a:rPr lang="es-MX" dirty="0" err="1" smtClean="0"/>
              <a:t>Weinstein</a:t>
            </a:r>
            <a:r>
              <a:rPr lang="es-MX" dirty="0" smtClean="0"/>
              <a:t> 10 gr:</a:t>
            </a:r>
          </a:p>
          <a:p>
            <a:endParaRPr lang="es-ES_tradnl" dirty="0" smtClean="0"/>
          </a:p>
          <a:p>
            <a:r>
              <a:rPr lang="es-ES_tradnl" dirty="0" smtClean="0"/>
              <a:t>Evaluación cuantitativa de la presión umbral de percepción cutánea.</a:t>
            </a:r>
          </a:p>
          <a:p>
            <a:endParaRPr lang="es-ES_tradnl" dirty="0" smtClean="0"/>
          </a:p>
          <a:p>
            <a:r>
              <a:rPr lang="es-ES_tradnl" dirty="0" smtClean="0"/>
              <a:t>Se pide al paciente que refiera si sintió la presión inducida por el monofilamento. </a:t>
            </a:r>
          </a:p>
          <a:p>
            <a:endParaRPr lang="es-ES_tradnl" dirty="0" smtClean="0"/>
          </a:p>
          <a:p>
            <a:r>
              <a:rPr lang="es-MX" dirty="0" smtClean="0"/>
              <a:t>¡La pérdida de sensibilidad en 1 punto </a:t>
            </a:r>
            <a:r>
              <a:rPr lang="es-MX" dirty="0" smtClean="0">
                <a:sym typeface="Wingdings" charset="0"/>
              </a:rPr>
              <a:t> </a:t>
            </a:r>
            <a:r>
              <a:rPr lang="es-MX" dirty="0" smtClean="0"/>
              <a:t>alto riesgo!</a:t>
            </a:r>
          </a:p>
          <a:p>
            <a:pPr lvl="1"/>
            <a:endParaRPr lang="es-MX" dirty="0" smtClean="0"/>
          </a:p>
        </p:txBody>
      </p:sp>
      <p:pic>
        <p:nvPicPr>
          <p:cNvPr id="3" name="Imagen 2"/>
          <p:cNvPicPr>
            <a:picLocks noChangeAspect="1"/>
          </p:cNvPicPr>
          <p:nvPr/>
        </p:nvPicPr>
        <p:blipFill>
          <a:blip r:embed="rId3"/>
          <a:stretch>
            <a:fillRect/>
          </a:stretch>
        </p:blipFill>
        <p:spPr>
          <a:xfrm>
            <a:off x="4300710" y="1852362"/>
            <a:ext cx="4709012" cy="4154098"/>
          </a:xfrm>
          <a:prstGeom prst="rect">
            <a:avLst/>
          </a:prstGeom>
        </p:spPr>
      </p:pic>
      <p:pic>
        <p:nvPicPr>
          <p:cNvPr id="21" name="Picture 4" descr="monofilament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5073063" y="1836320"/>
            <a:ext cx="3060283" cy="4122014"/>
          </a:xfrm>
          <a:prstGeom prst="rect">
            <a:avLst/>
          </a:prstGeom>
        </p:spPr>
      </p:pic>
    </p:spTree>
    <p:extLst>
      <p:ext uri="{BB962C8B-B14F-4D97-AF65-F5344CB8AC3E}">
        <p14:creationId xmlns:p14="http://schemas.microsoft.com/office/powerpoint/2010/main" val="103751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dirty="0" smtClean="0"/>
              <a:t>EXPLORACIÓN DEL PIE</a:t>
            </a:r>
          </a:p>
        </p:txBody>
      </p:sp>
      <p:sp>
        <p:nvSpPr>
          <p:cNvPr id="25603" name="Rectangle 3"/>
          <p:cNvSpPr>
            <a:spLocks noGrp="1" noChangeArrowheads="1"/>
          </p:cNvSpPr>
          <p:nvPr>
            <p:ph idx="1"/>
          </p:nvPr>
        </p:nvSpPr>
        <p:spPr>
          <a:xfrm>
            <a:off x="457200" y="1600200"/>
            <a:ext cx="7339263" cy="4525963"/>
          </a:xfrm>
        </p:spPr>
        <p:txBody>
          <a:bodyPr>
            <a:normAutofit fontScale="77500" lnSpcReduction="20000"/>
          </a:bodyPr>
          <a:lstStyle/>
          <a:p>
            <a:pPr marL="0" indent="0">
              <a:buNone/>
            </a:pPr>
            <a:r>
              <a:rPr lang="es-MX" dirty="0" smtClean="0"/>
              <a:t>SENSACIÓN DE VIBRACION: </a:t>
            </a:r>
          </a:p>
          <a:p>
            <a:endParaRPr lang="es-MX" dirty="0" smtClean="0"/>
          </a:p>
          <a:p>
            <a:r>
              <a:rPr lang="es-ES_tradnl" dirty="0" smtClean="0"/>
              <a:t>Diapasón de 128-Hz aplicada a la prominencia ósea del dorso del </a:t>
            </a:r>
            <a:r>
              <a:rPr lang="es-ES_tradnl" dirty="0" err="1" smtClean="0"/>
              <a:t>ortejo</a:t>
            </a:r>
            <a:r>
              <a:rPr lang="es-ES_tradnl" dirty="0" smtClean="0"/>
              <a:t> mayor, justo proximal a la uña.</a:t>
            </a:r>
          </a:p>
          <a:p>
            <a:endParaRPr lang="es-ES_tradnl" dirty="0" smtClean="0"/>
          </a:p>
          <a:p>
            <a:r>
              <a:rPr lang="es-ES_tradnl" dirty="0" smtClean="0"/>
              <a:t>La prueba se realizará dos veces en cada </a:t>
            </a:r>
            <a:r>
              <a:rPr lang="es-ES_tradnl" dirty="0" err="1" smtClean="0"/>
              <a:t>ortejo</a:t>
            </a:r>
            <a:r>
              <a:rPr lang="es-ES_tradnl" dirty="0" smtClean="0"/>
              <a:t> mayor. </a:t>
            </a:r>
          </a:p>
          <a:p>
            <a:endParaRPr lang="es-ES_tradnl" dirty="0" smtClean="0"/>
          </a:p>
          <a:p>
            <a:r>
              <a:rPr lang="es-ES_tradnl" dirty="0" smtClean="0"/>
              <a:t>La sensibilidad y especificidad de las pruebas de vibración para la neuropatía periférica se han estimado en 53% y 99%, respectivamente </a:t>
            </a:r>
            <a:endParaRPr lang="es-MX" dirty="0" smtClean="0"/>
          </a:p>
        </p:txBody>
      </p:sp>
      <p:pic>
        <p:nvPicPr>
          <p:cNvPr id="24579" name="Picture 4" descr="diapas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752600"/>
            <a:ext cx="86042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865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duotone>
              <a:schemeClr val="accent1">
                <a:shade val="45000"/>
                <a:satMod val="135000"/>
              </a:schemeClr>
              <a:prstClr val="white"/>
            </a:duotone>
          </a:blip>
          <a:stretch>
            <a:fillRect/>
          </a:stretch>
        </p:blipFill>
        <p:spPr>
          <a:xfrm>
            <a:off x="3520341" y="829299"/>
            <a:ext cx="4847888" cy="4847888"/>
          </a:xfrm>
          <a:prstGeom prst="rect">
            <a:avLst/>
          </a:prstGeom>
        </p:spPr>
      </p:pic>
      <p:sp>
        <p:nvSpPr>
          <p:cNvPr id="2" name="Título 1"/>
          <p:cNvSpPr>
            <a:spLocks noGrp="1"/>
          </p:cNvSpPr>
          <p:nvPr>
            <p:ph type="title"/>
          </p:nvPr>
        </p:nvSpPr>
        <p:spPr/>
        <p:txBody>
          <a:bodyPr/>
          <a:lstStyle/>
          <a:p>
            <a:r>
              <a:rPr lang="es-ES" dirty="0" smtClean="0"/>
              <a:t>Prevención</a:t>
            </a:r>
            <a:endParaRPr lang="es-ES" dirty="0"/>
          </a:p>
        </p:txBody>
      </p:sp>
      <p:sp>
        <p:nvSpPr>
          <p:cNvPr id="11" name="10 Marcador de texto"/>
          <p:cNvSpPr>
            <a:spLocks noGrp="1"/>
          </p:cNvSpPr>
          <p:nvPr>
            <p:ph type="body" idx="1"/>
          </p:nvPr>
        </p:nvSpPr>
        <p:spPr/>
        <p:txBody>
          <a:bodyPr/>
          <a:lstStyle/>
          <a:p>
            <a:endParaRPr lang="es-MX"/>
          </a:p>
        </p:txBody>
      </p:sp>
      <p:sp>
        <p:nvSpPr>
          <p:cNvPr id="12" name="11 Rectángulo"/>
          <p:cNvSpPr/>
          <p:nvPr/>
        </p:nvSpPr>
        <p:spPr>
          <a:xfrm rot="20264613">
            <a:off x="766702" y="2236174"/>
            <a:ext cx="76106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CONTROL METABÓLICO!!!</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6638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CL" dirty="0" smtClean="0"/>
              <a:t>PREVENCIÓN</a:t>
            </a:r>
            <a:br>
              <a:rPr lang="es-CL" dirty="0" smtClean="0"/>
            </a:br>
            <a:r>
              <a:rPr lang="es-CL" dirty="0" smtClean="0"/>
              <a:t>EDUCACIÓN AL PACIENTE</a:t>
            </a:r>
            <a:endParaRPr lang="en-US" dirty="0"/>
          </a:p>
        </p:txBody>
      </p:sp>
      <p:sp>
        <p:nvSpPr>
          <p:cNvPr id="3" name="Content Placeholder 2"/>
          <p:cNvSpPr>
            <a:spLocks noGrp="1"/>
          </p:cNvSpPr>
          <p:nvPr>
            <p:ph idx="1"/>
          </p:nvPr>
        </p:nvSpPr>
        <p:spPr>
          <a:xfrm>
            <a:off x="457200" y="1824788"/>
            <a:ext cx="8229600" cy="4525963"/>
          </a:xfrm>
        </p:spPr>
        <p:txBody>
          <a:bodyPr>
            <a:normAutofit fontScale="70000" lnSpcReduction="20000"/>
          </a:bodyPr>
          <a:lstStyle/>
          <a:p>
            <a:r>
              <a:rPr lang="es-ES_tradnl" dirty="0" smtClean="0"/>
              <a:t>Dejar claro la importancia del cuidado de los pies</a:t>
            </a:r>
          </a:p>
          <a:p>
            <a:r>
              <a:rPr lang="es-ES_tradnl" dirty="0" smtClean="0"/>
              <a:t>Nunca andar descalzo</a:t>
            </a:r>
          </a:p>
          <a:p>
            <a:r>
              <a:rPr lang="es-ES_tradnl" dirty="0" smtClean="0"/>
              <a:t>Uso de agua tibia</a:t>
            </a:r>
          </a:p>
          <a:p>
            <a:r>
              <a:rPr lang="es-ES_tradnl" dirty="0" smtClean="0"/>
              <a:t>No remojar los pies</a:t>
            </a:r>
          </a:p>
          <a:p>
            <a:r>
              <a:rPr lang="es-ES_tradnl" dirty="0" smtClean="0"/>
              <a:t>Secar entre los dedos</a:t>
            </a:r>
          </a:p>
          <a:p>
            <a:r>
              <a:rPr lang="es-ES_tradnl" dirty="0" smtClean="0"/>
              <a:t>Lubricar los pies</a:t>
            </a:r>
          </a:p>
          <a:p>
            <a:r>
              <a:rPr lang="es-ES_tradnl" dirty="0" smtClean="0"/>
              <a:t>No usar removedores de callos</a:t>
            </a:r>
          </a:p>
          <a:p>
            <a:r>
              <a:rPr lang="es-ES_tradnl" dirty="0" smtClean="0"/>
              <a:t>No usar guateros</a:t>
            </a:r>
          </a:p>
          <a:p>
            <a:r>
              <a:rPr lang="es-ES_tradnl" dirty="0" smtClean="0"/>
              <a:t>Evitar estufas</a:t>
            </a:r>
          </a:p>
          <a:p>
            <a:r>
              <a:rPr lang="es-ES_tradnl" dirty="0" smtClean="0"/>
              <a:t>Corte de uñas recto</a:t>
            </a:r>
          </a:p>
          <a:p>
            <a:r>
              <a:rPr lang="es-ES_tradnl" dirty="0" smtClean="0"/>
              <a:t>Podólogo</a:t>
            </a:r>
          </a:p>
          <a:p>
            <a:r>
              <a:rPr lang="es-ES_tradnl" dirty="0" smtClean="0"/>
              <a:t>Calcetines claros, sin costuras.</a:t>
            </a:r>
          </a:p>
          <a:p>
            <a:r>
              <a:rPr lang="es-ES_tradnl" dirty="0" smtClean="0"/>
              <a:t>Revisar diariamente los pies, uso de espejo</a:t>
            </a:r>
          </a:p>
          <a:p>
            <a:endParaRPr lang="en-US" dirty="0"/>
          </a:p>
        </p:txBody>
      </p:sp>
      <p:pic>
        <p:nvPicPr>
          <p:cNvPr id="4" name="Picture 6" descr="6"/>
          <p:cNvPicPr>
            <a:picLocks noChangeAspect="1" noChangeArrowheads="1"/>
          </p:cNvPicPr>
          <p:nvPr/>
        </p:nvPicPr>
        <p:blipFill>
          <a:blip r:embed="rId2" cstate="print"/>
          <a:srcRect/>
          <a:stretch>
            <a:fillRect/>
          </a:stretch>
        </p:blipFill>
        <p:spPr bwMode="auto">
          <a:xfrm>
            <a:off x="6572264" y="357166"/>
            <a:ext cx="2357454" cy="181451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descr="4_sp"/>
          <p:cNvPicPr>
            <a:picLocks noChangeAspect="1" noChangeArrowheads="1"/>
          </p:cNvPicPr>
          <p:nvPr/>
        </p:nvPicPr>
        <p:blipFill>
          <a:blip r:embed="rId3" cstate="print"/>
          <a:srcRect/>
          <a:stretch>
            <a:fillRect/>
          </a:stretch>
        </p:blipFill>
        <p:spPr bwMode="auto">
          <a:xfrm>
            <a:off x="6286512" y="5072074"/>
            <a:ext cx="2011351" cy="150811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7" name="Imagen 6"/>
          <p:cNvPicPr>
            <a:picLocks noChangeAspect="1"/>
          </p:cNvPicPr>
          <p:nvPr/>
        </p:nvPicPr>
        <p:blipFill>
          <a:blip r:embed="rId4"/>
          <a:stretch>
            <a:fillRect/>
          </a:stretch>
        </p:blipFill>
        <p:spPr>
          <a:xfrm>
            <a:off x="5908657" y="2508249"/>
            <a:ext cx="2293968" cy="1971675"/>
          </a:xfrm>
          <a:prstGeom prst="rect">
            <a:avLst/>
          </a:prstGeom>
          <a:ln w="38100" cmpd="sng">
            <a:solidFill>
              <a:srgbClr val="9966FF"/>
            </a:solidFill>
          </a:ln>
        </p:spPr>
      </p:pic>
      <p:cxnSp>
        <p:nvCxnSpPr>
          <p:cNvPr id="9" name="Conector recto 8"/>
          <p:cNvCxnSpPr/>
          <p:nvPr/>
        </p:nvCxnSpPr>
        <p:spPr>
          <a:xfrm>
            <a:off x="5683250" y="2365375"/>
            <a:ext cx="2762250" cy="2301875"/>
          </a:xfrm>
          <a:prstGeom prst="line">
            <a:avLst/>
          </a:prstGeom>
          <a:ln w="38100" cmpd="sng">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flipH="1">
            <a:off x="5908657" y="2365375"/>
            <a:ext cx="2536844" cy="2444750"/>
          </a:xfrm>
          <a:prstGeom prst="line">
            <a:avLst/>
          </a:prstGeom>
          <a:ln w="38100" cmpd="sng">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213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dirty="0" smtClean="0"/>
              <a:t>Calzado adecuado</a:t>
            </a:r>
          </a:p>
        </p:txBody>
      </p:sp>
      <p:sp>
        <p:nvSpPr>
          <p:cNvPr id="31747" name="Rectangle 1027"/>
          <p:cNvSpPr>
            <a:spLocks noGrp="1" noChangeArrowheads="1"/>
          </p:cNvSpPr>
          <p:nvPr>
            <p:ph idx="1"/>
          </p:nvPr>
        </p:nvSpPr>
        <p:spPr/>
        <p:txBody>
          <a:bodyPr>
            <a:normAutofit fontScale="77500" lnSpcReduction="20000"/>
          </a:bodyPr>
          <a:lstStyle/>
          <a:p>
            <a:r>
              <a:rPr lang="es-MX" dirty="0" smtClean="0"/>
              <a:t>Usar de referencia el pie mas grande (70%)</a:t>
            </a:r>
          </a:p>
          <a:p>
            <a:r>
              <a:rPr lang="es-MX" dirty="0" smtClean="0"/>
              <a:t>Dejar espacio de 0.5-1 cm entre el </a:t>
            </a:r>
            <a:r>
              <a:rPr lang="es-MX" dirty="0" err="1" smtClean="0"/>
              <a:t>ortejo</a:t>
            </a:r>
            <a:r>
              <a:rPr lang="es-MX" dirty="0" smtClean="0"/>
              <a:t> más largo y la punta del zapato, estando de pie.</a:t>
            </a:r>
          </a:p>
          <a:p>
            <a:r>
              <a:rPr lang="es-MX" dirty="0" smtClean="0"/>
              <a:t>Contrafuerte firme para contener el talón y controlar el deslizamiento del pie dentro del zapato.</a:t>
            </a:r>
          </a:p>
          <a:p>
            <a:r>
              <a:rPr lang="es-MX" dirty="0"/>
              <a:t>P</a:t>
            </a:r>
            <a:r>
              <a:rPr lang="es-MX" dirty="0" smtClean="0"/>
              <a:t>arte más ancha del pie (metatarso-</a:t>
            </a:r>
            <a:r>
              <a:rPr lang="es-MX" dirty="0" err="1" smtClean="0"/>
              <a:t>falangica</a:t>
            </a:r>
            <a:r>
              <a:rPr lang="es-MX" dirty="0" smtClean="0"/>
              <a:t>) debe coincidir con la más ancha del zapato.</a:t>
            </a:r>
          </a:p>
          <a:p>
            <a:r>
              <a:rPr lang="es-MX" dirty="0" smtClean="0"/>
              <a:t>Suela que </a:t>
            </a:r>
            <a:r>
              <a:rPr lang="es-MX" dirty="0" err="1" smtClean="0"/>
              <a:t>amortigue</a:t>
            </a:r>
            <a:r>
              <a:rPr lang="es-MX" dirty="0" smtClean="0"/>
              <a:t> el paso (no cuero ni plástico).</a:t>
            </a:r>
          </a:p>
          <a:p>
            <a:r>
              <a:rPr lang="es-MX" dirty="0"/>
              <a:t>C</a:t>
            </a:r>
            <a:r>
              <a:rPr lang="es-MX" dirty="0" smtClean="0"/>
              <a:t>aja debe alojar a los </a:t>
            </a:r>
            <a:r>
              <a:rPr lang="es-MX" dirty="0" err="1" smtClean="0"/>
              <a:t>ortejos</a:t>
            </a:r>
            <a:r>
              <a:rPr lang="es-MX" dirty="0" smtClean="0"/>
              <a:t> sin comprimirlos y permitir un juego entre ellos.</a:t>
            </a:r>
          </a:p>
          <a:p>
            <a:r>
              <a:rPr lang="es-MX" dirty="0" smtClean="0"/>
              <a:t>Con cordones o velcro (adaptable a cambios por edema) y permite ajuste adecuado para contener el pie y no permitir deslizamientos.</a:t>
            </a:r>
          </a:p>
        </p:txBody>
      </p:sp>
      <p:pic>
        <p:nvPicPr>
          <p:cNvPr id="2050" name="Picture 2" descr="Resultado de imagen para zapatilla run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29" y="1600200"/>
            <a:ext cx="3429000" cy="26765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esultado de imagen para zapato para diabet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534" y="2553699"/>
            <a:ext cx="3446052" cy="3446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92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circle(in)">
                                      <p:cBhvr>
                                        <p:cTn id="7" dur="2000"/>
                                        <p:tgtEl>
                                          <p:spTgt spid="2053"/>
                                        </p:tgtEl>
                                      </p:cBhvr>
                                    </p:animEffect>
                                  </p:childTnLst>
                                </p:cTn>
                              </p:par>
                              <p:par>
                                <p:cTn id="8" presetID="6"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ircle(in)">
                                      <p:cBhvr>
                                        <p:cTn id="1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642" y="2601915"/>
            <a:ext cx="3304164" cy="2198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Título"/>
          <p:cNvSpPr>
            <a:spLocks noGrp="1"/>
          </p:cNvSpPr>
          <p:nvPr>
            <p:ph type="title"/>
          </p:nvPr>
        </p:nvSpPr>
        <p:spPr/>
        <p:txBody>
          <a:bodyPr/>
          <a:lstStyle/>
          <a:p>
            <a:r>
              <a:rPr lang="es-MX" dirty="0" smtClean="0"/>
              <a:t>Manejo del pie diabético </a:t>
            </a:r>
            <a:endParaRPr lang="es-MX" dirty="0"/>
          </a:p>
        </p:txBody>
      </p:sp>
      <p:sp>
        <p:nvSpPr>
          <p:cNvPr id="9" name="8 Marcador de texto"/>
          <p:cNvSpPr>
            <a:spLocks noGrp="1"/>
          </p:cNvSpPr>
          <p:nvPr>
            <p:ph type="body" idx="1"/>
          </p:nvPr>
        </p:nvSpPr>
        <p:spPr/>
        <p:txBody>
          <a:bodyPr/>
          <a:lstStyle/>
          <a:p>
            <a:endParaRPr lang="es-MX"/>
          </a:p>
        </p:txBody>
      </p:sp>
      <p:sp>
        <p:nvSpPr>
          <p:cNvPr id="10" name="AutoShape 4" descr="Resultado de imagen para ulcera plant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41" y="334631"/>
            <a:ext cx="3022732" cy="22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7" descr="Resultado de imagen para pie diabetic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11 Distinto de"/>
          <p:cNvSpPr/>
          <p:nvPr/>
        </p:nvSpPr>
        <p:spPr>
          <a:xfrm>
            <a:off x="2967788" y="1719599"/>
            <a:ext cx="2935706" cy="1764632"/>
          </a:xfrm>
          <a:prstGeom prst="mathNotEqual">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357572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Pie diabético ulcerado</a:t>
            </a:r>
            <a:endParaRPr lang="es-MX" dirty="0"/>
          </a:p>
        </p:txBody>
      </p:sp>
      <p:sp>
        <p:nvSpPr>
          <p:cNvPr id="3" name="2 Marcador de texto"/>
          <p:cNvSpPr>
            <a:spLocks noGrp="1"/>
          </p:cNvSpPr>
          <p:nvPr>
            <p:ph type="body" idx="1"/>
          </p:nvPr>
        </p:nvSpPr>
        <p:spPr/>
        <p:txBody>
          <a:bodyPr/>
          <a:lstStyle/>
          <a:p>
            <a:endParaRPr lang="es-MX"/>
          </a:p>
        </p:txBody>
      </p:sp>
    </p:spTree>
    <p:extLst>
      <p:ext uri="{BB962C8B-B14F-4D97-AF65-F5344CB8AC3E}">
        <p14:creationId xmlns:p14="http://schemas.microsoft.com/office/powerpoint/2010/main" val="1328654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387145"/>
            <a:ext cx="89058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364" y="3273943"/>
            <a:ext cx="3952260" cy="3390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Resultado de imagen para ulcera neuropat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319" y="3238431"/>
            <a:ext cx="2552797" cy="342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619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dirty="0" smtClean="0"/>
              <a:t>EPIDEMIOLOGÍA</a:t>
            </a:r>
          </a:p>
        </p:txBody>
      </p:sp>
      <p:sp>
        <p:nvSpPr>
          <p:cNvPr id="9219" name="Rectangle 3"/>
          <p:cNvSpPr>
            <a:spLocks noGrp="1" noChangeArrowheads="1"/>
          </p:cNvSpPr>
          <p:nvPr>
            <p:ph idx="1"/>
          </p:nvPr>
        </p:nvSpPr>
        <p:spPr/>
        <p:txBody>
          <a:bodyPr>
            <a:normAutofit fontScale="92500" lnSpcReduction="10000"/>
          </a:bodyPr>
          <a:lstStyle/>
          <a:p>
            <a:r>
              <a:rPr lang="es-ES" dirty="0"/>
              <a:t>P</a:t>
            </a:r>
            <a:r>
              <a:rPr lang="es-ES" dirty="0" smtClean="0"/>
              <a:t>revalencia de diabetes</a:t>
            </a:r>
            <a:r>
              <a:rPr lang="es-ES" smtClean="0"/>
              <a:t>: 12,3%</a:t>
            </a:r>
            <a:endParaRPr lang="es-MX" dirty="0" smtClean="0"/>
          </a:p>
          <a:p>
            <a:endParaRPr lang="es-MX" dirty="0" smtClean="0"/>
          </a:p>
          <a:p>
            <a:r>
              <a:rPr lang="es-MX" dirty="0"/>
              <a:t>I</a:t>
            </a:r>
            <a:r>
              <a:rPr lang="es-MX" dirty="0" smtClean="0"/>
              <a:t>ncidencia anual de ulceras en diabéticos: 2,4 -2,6%.</a:t>
            </a:r>
          </a:p>
          <a:p>
            <a:endParaRPr lang="es-MX" dirty="0" smtClean="0"/>
          </a:p>
          <a:p>
            <a:r>
              <a:rPr lang="es-MX" dirty="0"/>
              <a:t>P</a:t>
            </a:r>
            <a:r>
              <a:rPr lang="es-MX" dirty="0" smtClean="0"/>
              <a:t>revalencia de ulceras: 4 - 10%.</a:t>
            </a:r>
          </a:p>
          <a:p>
            <a:endParaRPr lang="es-MX" dirty="0" smtClean="0"/>
          </a:p>
          <a:p>
            <a:r>
              <a:rPr lang="es-MX" dirty="0" smtClean="0"/>
              <a:t>1° causa de hospitalización por complicaciones de DM</a:t>
            </a:r>
          </a:p>
        </p:txBody>
      </p:sp>
    </p:spTree>
    <p:extLst>
      <p:ext uri="{BB962C8B-B14F-4D97-AF65-F5344CB8AC3E}">
        <p14:creationId xmlns:p14="http://schemas.microsoft.com/office/powerpoint/2010/main" val="1843287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dirty="0" smtClean="0"/>
              <a:t>Úlcera neuropática</a:t>
            </a:r>
            <a:endParaRPr lang="es-MX" dirty="0"/>
          </a:p>
        </p:txBody>
      </p:sp>
      <p:sp>
        <p:nvSpPr>
          <p:cNvPr id="5" name="4 Marcador de contenido"/>
          <p:cNvSpPr>
            <a:spLocks noGrp="1"/>
          </p:cNvSpPr>
          <p:nvPr>
            <p:ph idx="1"/>
          </p:nvPr>
        </p:nvSpPr>
        <p:spPr/>
        <p:txBody>
          <a:bodyPr/>
          <a:lstStyle/>
          <a:p>
            <a:endParaRPr lang="es-MX"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600200"/>
            <a:ext cx="8008343" cy="3565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Elipse"/>
          <p:cNvSpPr/>
          <p:nvPr/>
        </p:nvSpPr>
        <p:spPr>
          <a:xfrm>
            <a:off x="6817895" y="4989095"/>
            <a:ext cx="2213810" cy="163629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800" dirty="0" smtClean="0"/>
              <a:t>Descarga</a:t>
            </a:r>
            <a:endParaRPr lang="es-MX" sz="2800" dirty="0"/>
          </a:p>
        </p:txBody>
      </p:sp>
    </p:spTree>
    <p:extLst>
      <p:ext uri="{BB962C8B-B14F-4D97-AF65-F5344CB8AC3E}">
        <p14:creationId xmlns:p14="http://schemas.microsoft.com/office/powerpoint/2010/main" val="356701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smtClean="0"/>
              <a:t>CLASIFICACIÓN DE WAGNER</a:t>
            </a:r>
            <a:r>
              <a:rPr lang="en-US" smtClean="0"/>
              <a:t/>
            </a:r>
            <a:br>
              <a:rPr lang="en-US" smtClean="0"/>
            </a:br>
            <a:endParaRPr lang="es-ES" dirty="0"/>
          </a:p>
        </p:txBody>
      </p:sp>
      <p:sp>
        <p:nvSpPr>
          <p:cNvPr id="7" name="6 Marcador de contenido"/>
          <p:cNvSpPr>
            <a:spLocks noGrp="1"/>
          </p:cNvSpPr>
          <p:nvPr>
            <p:ph idx="1"/>
          </p:nvPr>
        </p:nvSpPr>
        <p:spPr/>
        <p:txBody>
          <a:bodyPr/>
          <a:lstStyle/>
          <a:p>
            <a:endParaRPr lang="es-MX"/>
          </a:p>
        </p:txBody>
      </p:sp>
      <p:pic>
        <p:nvPicPr>
          <p:cNvPr id="6" name="Imagen 5"/>
          <p:cNvPicPr>
            <a:picLocks noChangeAspect="1"/>
          </p:cNvPicPr>
          <p:nvPr/>
        </p:nvPicPr>
        <p:blipFill>
          <a:blip r:embed="rId2"/>
          <a:stretch>
            <a:fillRect/>
          </a:stretch>
        </p:blipFill>
        <p:spPr>
          <a:xfrm>
            <a:off x="635000" y="2022474"/>
            <a:ext cx="7874000" cy="3613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Elipse"/>
          <p:cNvSpPr/>
          <p:nvPr/>
        </p:nvSpPr>
        <p:spPr>
          <a:xfrm>
            <a:off x="457200" y="3352801"/>
            <a:ext cx="7756358" cy="147587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2870878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6302"/>
            <a:ext cx="8229600" cy="1143000"/>
          </a:xfrm>
        </p:spPr>
        <p:style>
          <a:lnRef idx="0">
            <a:schemeClr val="accent1"/>
          </a:lnRef>
          <a:fillRef idx="3">
            <a:schemeClr val="accent1"/>
          </a:fillRef>
          <a:effectRef idx="3">
            <a:schemeClr val="accent1"/>
          </a:effectRef>
          <a:fontRef idx="minor">
            <a:schemeClr val="lt1"/>
          </a:fontRef>
        </p:style>
        <p:txBody>
          <a:bodyPr/>
          <a:lstStyle/>
          <a:p>
            <a:r>
              <a:rPr lang="es-MX" dirty="0" smtClean="0"/>
              <a:t>Dispositivos de descarga</a:t>
            </a:r>
            <a:endParaRPr lang="es-MX"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67" y="1497848"/>
            <a:ext cx="3406691" cy="245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67" y="4022807"/>
            <a:ext cx="569595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299035" y="1337428"/>
            <a:ext cx="1395663" cy="584775"/>
          </a:xfrm>
          <a:prstGeom prst="rect">
            <a:avLst/>
          </a:prstGeom>
          <a:noFill/>
        </p:spPr>
        <p:txBody>
          <a:bodyPr wrap="square" rtlCol="0">
            <a:spAutoFit/>
          </a:bodyPr>
          <a:lstStyle/>
          <a:p>
            <a:r>
              <a:rPr lang="es-MX" sz="3200" b="1" dirty="0" smtClean="0"/>
              <a:t>TCC</a:t>
            </a:r>
            <a:endParaRPr lang="es-MX" sz="3200" b="1" dirty="0"/>
          </a:p>
        </p:txBody>
      </p:sp>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0801" y="1700196"/>
            <a:ext cx="149542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7450" y="2619375"/>
            <a:ext cx="241935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6219324" y="1517521"/>
            <a:ext cx="1395663" cy="584775"/>
          </a:xfrm>
          <a:prstGeom prst="rect">
            <a:avLst/>
          </a:prstGeom>
          <a:noFill/>
        </p:spPr>
        <p:txBody>
          <a:bodyPr wrap="square" rtlCol="0">
            <a:spAutoFit/>
          </a:bodyPr>
          <a:lstStyle/>
          <a:p>
            <a:r>
              <a:rPr lang="es-MX" sz="3200" b="1" dirty="0" smtClean="0"/>
              <a:t>RCW</a:t>
            </a:r>
            <a:endParaRPr lang="es-MX" sz="3200" b="1" dirty="0"/>
          </a:p>
        </p:txBody>
      </p:sp>
      <p:pic>
        <p:nvPicPr>
          <p:cNvPr id="174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719245"/>
            <a:ext cx="26670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7431" y="2456197"/>
            <a:ext cx="2657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3305" y="4636668"/>
            <a:ext cx="4095999" cy="201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8795" y="1466116"/>
            <a:ext cx="2487634" cy="3029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68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7410"/>
                                        </p:tgtEl>
                                      </p:cBhvr>
                                    </p:animEffect>
                                    <p:set>
                                      <p:cBhvr>
                                        <p:cTn id="7" dur="1" fill="hold">
                                          <p:stCondLst>
                                            <p:cond delay="499"/>
                                          </p:stCondLst>
                                        </p:cTn>
                                        <p:tgtEl>
                                          <p:spTgt spid="17410"/>
                                        </p:tgtEl>
                                        <p:attrNameLst>
                                          <p:attrName>style.visibility</p:attrName>
                                        </p:attrNameLst>
                                      </p:cBhvr>
                                      <p:to>
                                        <p:strVal val="hidden"/>
                                      </p:to>
                                    </p:set>
                                  </p:childTnLst>
                                </p:cTn>
                              </p:par>
                              <p:par>
                                <p:cTn id="8" presetID="16" presetClass="exit" presetSubtype="21" fill="hold" nodeType="withEffect">
                                  <p:stCondLst>
                                    <p:cond delay="0"/>
                                  </p:stCondLst>
                                  <p:childTnLst>
                                    <p:animEffect transition="out" filter="barn(inVertical)">
                                      <p:cBhvr>
                                        <p:cTn id="9" dur="500"/>
                                        <p:tgtEl>
                                          <p:spTgt spid="17411"/>
                                        </p:tgtEl>
                                      </p:cBhvr>
                                    </p:animEffect>
                                    <p:set>
                                      <p:cBhvr>
                                        <p:cTn id="10" dur="1" fill="hold">
                                          <p:stCondLst>
                                            <p:cond delay="499"/>
                                          </p:stCondLst>
                                        </p:cTn>
                                        <p:tgtEl>
                                          <p:spTgt spid="17411"/>
                                        </p:tgtEl>
                                        <p:attrNameLst>
                                          <p:attrName>style.visibility</p:attrName>
                                        </p:attrNameLst>
                                      </p:cBhvr>
                                      <p:to>
                                        <p:strVal val="hidden"/>
                                      </p:to>
                                    </p:set>
                                  </p:childTnLst>
                                </p:cTn>
                              </p:par>
                              <p:par>
                                <p:cTn id="11" presetID="16" presetClass="exit" presetSubtype="21" fill="hold" nodeType="withEffect">
                                  <p:stCondLst>
                                    <p:cond delay="0"/>
                                  </p:stCondLst>
                                  <p:childTnLst>
                                    <p:animEffect transition="out" filter="barn(inVertical)">
                                      <p:cBhvr>
                                        <p:cTn id="12" dur="500"/>
                                        <p:tgtEl>
                                          <p:spTgt spid="17413"/>
                                        </p:tgtEl>
                                      </p:cBhvr>
                                    </p:animEffect>
                                    <p:set>
                                      <p:cBhvr>
                                        <p:cTn id="13" dur="1" fill="hold">
                                          <p:stCondLst>
                                            <p:cond delay="499"/>
                                          </p:stCondLst>
                                        </p:cTn>
                                        <p:tgtEl>
                                          <p:spTgt spid="17413"/>
                                        </p:tgtEl>
                                        <p:attrNameLst>
                                          <p:attrName>style.visibility</p:attrName>
                                        </p:attrNameLst>
                                      </p:cBhvr>
                                      <p:to>
                                        <p:strVal val="hidden"/>
                                      </p:to>
                                    </p:set>
                                  </p:childTnLst>
                                </p:cTn>
                              </p:par>
                              <p:par>
                                <p:cTn id="14" presetID="16" presetClass="exit" presetSubtype="21" fill="hold" grpId="0" nodeType="withEffect">
                                  <p:stCondLst>
                                    <p:cond delay="0"/>
                                  </p:stCondLst>
                                  <p:childTnLst>
                                    <p:animEffect transition="out" filter="barn(inVertical)">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6" presetClass="exit" presetSubtype="21" fill="hold" nodeType="withEffect">
                                  <p:stCondLst>
                                    <p:cond delay="0"/>
                                  </p:stCondLst>
                                  <p:childTnLst>
                                    <p:animEffect transition="out" filter="barn(inVertical)">
                                      <p:cBhvr>
                                        <p:cTn id="18" dur="500"/>
                                        <p:tgtEl>
                                          <p:spTgt spid="17414"/>
                                        </p:tgtEl>
                                      </p:cBhvr>
                                    </p:animEffect>
                                    <p:set>
                                      <p:cBhvr>
                                        <p:cTn id="19" dur="1" fill="hold">
                                          <p:stCondLst>
                                            <p:cond delay="499"/>
                                          </p:stCondLst>
                                        </p:cTn>
                                        <p:tgtEl>
                                          <p:spTgt spid="17414"/>
                                        </p:tgtEl>
                                        <p:attrNameLst>
                                          <p:attrName>style.visibility</p:attrName>
                                        </p:attrNameLst>
                                      </p:cBhvr>
                                      <p:to>
                                        <p:strVal val="hidden"/>
                                      </p:to>
                                    </p:set>
                                  </p:childTnLst>
                                </p:cTn>
                              </p:par>
                              <p:par>
                                <p:cTn id="20" presetID="16" presetClass="exit" presetSubtype="21" fill="hold" grpId="0" nodeType="withEffect">
                                  <p:stCondLst>
                                    <p:cond delay="0"/>
                                  </p:stCondLst>
                                  <p:childTnLst>
                                    <p:animEffect transition="out" filter="barn(inVertic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7418"/>
                                        </p:tgtEl>
                                        <p:attrNameLst>
                                          <p:attrName>style.visibility</p:attrName>
                                        </p:attrNameLst>
                                      </p:cBhvr>
                                      <p:to>
                                        <p:strVal val="visible"/>
                                      </p:to>
                                    </p:set>
                                    <p:animEffect transition="in" filter="circle(in)">
                                      <p:cBhvr>
                                        <p:cTn id="27" dur="2000"/>
                                        <p:tgtEl>
                                          <p:spTgt spid="17418"/>
                                        </p:tgtEl>
                                      </p:cBhvr>
                                    </p:animEffect>
                                  </p:childTnLst>
                                </p:cTn>
                              </p:par>
                              <p:par>
                                <p:cTn id="28" presetID="6" presetClass="entr" presetSubtype="16" fill="hold" nodeType="withEffect">
                                  <p:stCondLst>
                                    <p:cond delay="0"/>
                                  </p:stCondLst>
                                  <p:childTnLst>
                                    <p:set>
                                      <p:cBhvr>
                                        <p:cTn id="29" dur="1" fill="hold">
                                          <p:stCondLst>
                                            <p:cond delay="0"/>
                                          </p:stCondLst>
                                        </p:cTn>
                                        <p:tgtEl>
                                          <p:spTgt spid="17415"/>
                                        </p:tgtEl>
                                        <p:attrNameLst>
                                          <p:attrName>style.visibility</p:attrName>
                                        </p:attrNameLst>
                                      </p:cBhvr>
                                      <p:to>
                                        <p:strVal val="visible"/>
                                      </p:to>
                                    </p:set>
                                    <p:animEffect transition="in" filter="circle(in)">
                                      <p:cBhvr>
                                        <p:cTn id="30" dur="2000"/>
                                        <p:tgtEl>
                                          <p:spTgt spid="17415"/>
                                        </p:tgtEl>
                                      </p:cBhvr>
                                    </p:animEffect>
                                  </p:childTnLst>
                                </p:cTn>
                              </p:par>
                              <p:par>
                                <p:cTn id="31" presetID="6" presetClass="entr" presetSubtype="16" fill="hold" nodeType="withEffect">
                                  <p:stCondLst>
                                    <p:cond delay="0"/>
                                  </p:stCondLst>
                                  <p:childTnLst>
                                    <p:set>
                                      <p:cBhvr>
                                        <p:cTn id="32" dur="1" fill="hold">
                                          <p:stCondLst>
                                            <p:cond delay="0"/>
                                          </p:stCondLst>
                                        </p:cTn>
                                        <p:tgtEl>
                                          <p:spTgt spid="17416"/>
                                        </p:tgtEl>
                                        <p:attrNameLst>
                                          <p:attrName>style.visibility</p:attrName>
                                        </p:attrNameLst>
                                      </p:cBhvr>
                                      <p:to>
                                        <p:strVal val="visible"/>
                                      </p:to>
                                    </p:set>
                                    <p:animEffect transition="in" filter="circle(in)">
                                      <p:cBhvr>
                                        <p:cTn id="33" dur="2000"/>
                                        <p:tgtEl>
                                          <p:spTgt spid="17416"/>
                                        </p:tgtEl>
                                      </p:cBhvr>
                                    </p:animEffect>
                                  </p:childTnLst>
                                </p:cTn>
                              </p:par>
                              <p:par>
                                <p:cTn id="34" presetID="6" presetClass="entr" presetSubtype="16" fill="hold" nodeType="withEffect">
                                  <p:stCondLst>
                                    <p:cond delay="0"/>
                                  </p:stCondLst>
                                  <p:childTnLst>
                                    <p:set>
                                      <p:cBhvr>
                                        <p:cTn id="35" dur="1" fill="hold">
                                          <p:stCondLst>
                                            <p:cond delay="0"/>
                                          </p:stCondLst>
                                        </p:cTn>
                                        <p:tgtEl>
                                          <p:spTgt spid="17417"/>
                                        </p:tgtEl>
                                        <p:attrNameLst>
                                          <p:attrName>style.visibility</p:attrName>
                                        </p:attrNameLst>
                                      </p:cBhvr>
                                      <p:to>
                                        <p:strVal val="visible"/>
                                      </p:to>
                                    </p:set>
                                    <p:animEffect transition="in" filter="circle(in)">
                                      <p:cBhvr>
                                        <p:cTn id="36" dur="2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Pie diabético sin lesión</a:t>
            </a:r>
            <a:endParaRPr lang="es-MX" dirty="0"/>
          </a:p>
        </p:txBody>
      </p:sp>
      <p:sp>
        <p:nvSpPr>
          <p:cNvPr id="3" name="2 Marcador de texto"/>
          <p:cNvSpPr>
            <a:spLocks noGrp="1"/>
          </p:cNvSpPr>
          <p:nvPr>
            <p:ph type="body" idx="1"/>
          </p:nvPr>
        </p:nvSpPr>
        <p:spPr/>
        <p:txBody>
          <a:bodyPr/>
          <a:lstStyle/>
          <a:p>
            <a:endParaRPr lang="es-MX"/>
          </a:p>
        </p:txBody>
      </p:sp>
    </p:spTree>
    <p:extLst>
      <p:ext uri="{BB962C8B-B14F-4D97-AF65-F5344CB8AC3E}">
        <p14:creationId xmlns:p14="http://schemas.microsoft.com/office/powerpoint/2010/main" val="3582460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ln>
            <a:noFill/>
          </a:ln>
        </p:spPr>
        <p:style>
          <a:lnRef idx="2">
            <a:schemeClr val="accent1"/>
          </a:lnRef>
          <a:fillRef idx="1">
            <a:schemeClr val="lt1"/>
          </a:fillRef>
          <a:effectRef idx="0">
            <a:schemeClr val="accent1"/>
          </a:effectRef>
          <a:fontRef idx="minor">
            <a:schemeClr val="dk1"/>
          </a:fontRef>
        </p:style>
        <p:txBody>
          <a:bodyPr>
            <a:normAutofit/>
          </a:bodyPr>
          <a:lstStyle/>
          <a:p>
            <a:r>
              <a:rPr lang="es-ES_tradnl" dirty="0" smtClean="0"/>
              <a:t>Pie diabético sin lesión</a:t>
            </a:r>
            <a:endParaRPr lang="es-ES_tradnl"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283" y="1695537"/>
            <a:ext cx="72961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16642">
            <a:off x="5254676" y="4430715"/>
            <a:ext cx="3304164" cy="2198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930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Resumen</a:t>
            </a:r>
            <a:endParaRPr lang="es-CL" dirty="0"/>
          </a:p>
        </p:txBody>
      </p:sp>
      <p:pic>
        <p:nvPicPr>
          <p:cNvPr id="4" name="Marcador de contenido 3"/>
          <p:cNvPicPr>
            <a:picLocks noGrp="1" noChangeAspect="1"/>
          </p:cNvPicPr>
          <p:nvPr>
            <p:ph idx="1"/>
          </p:nvPr>
        </p:nvPicPr>
        <p:blipFill>
          <a:blip r:embed="rId2"/>
          <a:stretch>
            <a:fillRect/>
          </a:stretch>
        </p:blipFill>
        <p:spPr>
          <a:xfrm>
            <a:off x="457200" y="1647824"/>
            <a:ext cx="8229600" cy="4430715"/>
          </a:xfrm>
          <a:prstGeom prst="rect">
            <a:avLst/>
          </a:prstGeom>
        </p:spPr>
      </p:pic>
    </p:spTree>
    <p:extLst>
      <p:ext uri="{BB962C8B-B14F-4D97-AF65-F5344CB8AC3E}">
        <p14:creationId xmlns:p14="http://schemas.microsoft.com/office/powerpoint/2010/main" val="1326777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ES_tradnl" dirty="0" smtClean="0"/>
              <a:t>CATEGORÍA 0</a:t>
            </a:r>
            <a:endParaRPr lang="es-ES_tradnl" dirty="0"/>
          </a:p>
        </p:txBody>
      </p:sp>
      <p:sp>
        <p:nvSpPr>
          <p:cNvPr id="8" name="7 Marcador de texto"/>
          <p:cNvSpPr>
            <a:spLocks noGrp="1"/>
          </p:cNvSpPr>
          <p:nvPr>
            <p:ph type="body" idx="1"/>
          </p:nvPr>
        </p:nvSpPr>
        <p:spPr/>
        <p:txBody>
          <a:bodyPr/>
          <a:lstStyle/>
          <a:p>
            <a:r>
              <a:rPr lang="es-ES_tradnl" dirty="0" smtClean="0"/>
              <a:t>Sin patología aparente</a:t>
            </a:r>
          </a:p>
        </p:txBody>
      </p:sp>
      <p:sp>
        <p:nvSpPr>
          <p:cNvPr id="55299" name="Rectangle 3"/>
          <p:cNvSpPr>
            <a:spLocks noGrp="1" noChangeArrowheads="1"/>
          </p:cNvSpPr>
          <p:nvPr>
            <p:ph sz="half" idx="2"/>
          </p:nvPr>
        </p:nvSpPr>
        <p:spPr/>
        <p:txBody>
          <a:bodyPr/>
          <a:lstStyle/>
          <a:p>
            <a:r>
              <a:rPr lang="es-ES_tradnl" dirty="0" smtClean="0"/>
              <a:t>Diabetes Mellitus.</a:t>
            </a:r>
          </a:p>
          <a:p>
            <a:r>
              <a:rPr lang="es-ES_tradnl" dirty="0" smtClean="0"/>
              <a:t>Sensación Intacta.</a:t>
            </a:r>
          </a:p>
          <a:p>
            <a:r>
              <a:rPr lang="es-ES_tradnl" dirty="0" smtClean="0"/>
              <a:t>Puede tener deformación menor.</a:t>
            </a:r>
          </a:p>
          <a:p>
            <a:r>
              <a:rPr lang="es-ES_tradnl" dirty="0" smtClean="0"/>
              <a:t>Sin Historia de Úlcera.</a:t>
            </a:r>
          </a:p>
        </p:txBody>
      </p:sp>
      <p:sp>
        <p:nvSpPr>
          <p:cNvPr id="9" name="8 Marcador de texto"/>
          <p:cNvSpPr>
            <a:spLocks noGrp="1"/>
          </p:cNvSpPr>
          <p:nvPr>
            <p:ph type="body" sz="quarter" idx="3"/>
          </p:nvPr>
        </p:nvSpPr>
        <p:spPr/>
        <p:txBody>
          <a:bodyPr/>
          <a:lstStyle/>
          <a:p>
            <a:r>
              <a:rPr lang="es-MX" dirty="0" smtClean="0"/>
              <a:t>Tratamiento</a:t>
            </a:r>
            <a:endParaRPr lang="es-MX" dirty="0"/>
          </a:p>
        </p:txBody>
      </p:sp>
      <p:sp>
        <p:nvSpPr>
          <p:cNvPr id="55300" name="Rectangle 4"/>
          <p:cNvSpPr>
            <a:spLocks noGrp="1" noChangeArrowheads="1"/>
          </p:cNvSpPr>
          <p:nvPr>
            <p:ph sz="quarter" idx="4"/>
          </p:nvPr>
        </p:nvSpPr>
        <p:spPr/>
        <p:txBody>
          <a:bodyPr/>
          <a:lstStyle/>
          <a:p>
            <a:r>
              <a:rPr lang="es-ES_tradnl" dirty="0" smtClean="0"/>
              <a:t>1 – 2 visitas al año.</a:t>
            </a:r>
          </a:p>
          <a:p>
            <a:r>
              <a:rPr lang="es-ES_tradnl" dirty="0" smtClean="0"/>
              <a:t>Educación</a:t>
            </a:r>
          </a:p>
          <a:p>
            <a:r>
              <a:rPr lang="es-ES_tradnl" dirty="0" smtClean="0"/>
              <a:t>Calzado adecuado</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3942" y="3800725"/>
            <a:ext cx="4032858" cy="1894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318" y="4856747"/>
            <a:ext cx="2409324" cy="180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9555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ES_tradnl" dirty="0" smtClean="0"/>
              <a:t>CATEGORÍA 1</a:t>
            </a:r>
            <a:endParaRPr lang="es-ES_tradnl" dirty="0"/>
          </a:p>
        </p:txBody>
      </p:sp>
      <p:sp>
        <p:nvSpPr>
          <p:cNvPr id="8" name="7 Marcador de texto"/>
          <p:cNvSpPr>
            <a:spLocks noGrp="1"/>
          </p:cNvSpPr>
          <p:nvPr>
            <p:ph type="body" idx="1"/>
          </p:nvPr>
        </p:nvSpPr>
        <p:spPr/>
        <p:txBody>
          <a:bodyPr>
            <a:normAutofit fontScale="92500"/>
          </a:bodyPr>
          <a:lstStyle/>
          <a:p>
            <a:r>
              <a:rPr lang="es-ES_tradnl" dirty="0" smtClean="0"/>
              <a:t>NEUROPATÍA SIN DEFORMIDAD</a:t>
            </a:r>
            <a:endParaRPr lang="es-MX" dirty="0"/>
          </a:p>
        </p:txBody>
      </p:sp>
      <p:sp>
        <p:nvSpPr>
          <p:cNvPr id="56323" name="Rectangle 3"/>
          <p:cNvSpPr>
            <a:spLocks noGrp="1" noChangeArrowheads="1"/>
          </p:cNvSpPr>
          <p:nvPr>
            <p:ph sz="half" idx="2"/>
          </p:nvPr>
        </p:nvSpPr>
        <p:spPr/>
        <p:txBody>
          <a:bodyPr>
            <a:normAutofit/>
          </a:bodyPr>
          <a:lstStyle/>
          <a:p>
            <a:r>
              <a:rPr lang="es-ES_tradnl" dirty="0" smtClean="0"/>
              <a:t>Disminución de Sensibilidad Protectora.</a:t>
            </a:r>
          </a:p>
          <a:p>
            <a:r>
              <a:rPr lang="es-ES_tradnl" dirty="0" smtClean="0"/>
              <a:t>Sin Historia de Ulcera.</a:t>
            </a:r>
          </a:p>
          <a:p>
            <a:r>
              <a:rPr lang="es-ES_tradnl" dirty="0" smtClean="0"/>
              <a:t>Sin Historia de </a:t>
            </a:r>
            <a:r>
              <a:rPr lang="es-ES_tradnl" dirty="0" err="1" smtClean="0"/>
              <a:t>Osteoneuroartropatía</a:t>
            </a:r>
            <a:r>
              <a:rPr lang="es-ES_tradnl" dirty="0" smtClean="0"/>
              <a:t> </a:t>
            </a:r>
            <a:r>
              <a:rPr lang="es-ES_tradnl" dirty="0" err="1" smtClean="0"/>
              <a:t>Charcot</a:t>
            </a:r>
            <a:r>
              <a:rPr lang="es-ES_tradnl" dirty="0" smtClean="0"/>
              <a:t>.</a:t>
            </a:r>
          </a:p>
          <a:p>
            <a:r>
              <a:rPr lang="es-ES_tradnl" dirty="0" smtClean="0"/>
              <a:t>Sin deformidades.</a:t>
            </a:r>
            <a:endParaRPr lang="es-ES_tradnl" dirty="0"/>
          </a:p>
        </p:txBody>
      </p:sp>
      <p:sp>
        <p:nvSpPr>
          <p:cNvPr id="9" name="8 Marcador de texto"/>
          <p:cNvSpPr>
            <a:spLocks noGrp="1"/>
          </p:cNvSpPr>
          <p:nvPr>
            <p:ph type="body" sz="quarter" idx="3"/>
          </p:nvPr>
        </p:nvSpPr>
        <p:spPr/>
        <p:txBody>
          <a:bodyPr/>
          <a:lstStyle/>
          <a:p>
            <a:r>
              <a:rPr lang="es-ES_tradnl" dirty="0" smtClean="0"/>
              <a:t>TRATAMIENTO</a:t>
            </a:r>
            <a:endParaRPr lang="es-MX" dirty="0"/>
          </a:p>
        </p:txBody>
      </p:sp>
      <p:sp>
        <p:nvSpPr>
          <p:cNvPr id="56324" name="Rectangle 4"/>
          <p:cNvSpPr>
            <a:spLocks noGrp="1" noChangeArrowheads="1"/>
          </p:cNvSpPr>
          <p:nvPr>
            <p:ph sz="quarter" idx="4"/>
          </p:nvPr>
        </p:nvSpPr>
        <p:spPr/>
        <p:txBody>
          <a:bodyPr>
            <a:normAutofit/>
          </a:bodyPr>
          <a:lstStyle/>
          <a:p>
            <a:r>
              <a:rPr lang="es-ES_tradnl" dirty="0" smtClean="0"/>
              <a:t>Control al menos 2 veces al año.                                                            </a:t>
            </a:r>
          </a:p>
          <a:p>
            <a:r>
              <a:rPr lang="es-ES_tradnl" dirty="0" smtClean="0"/>
              <a:t>Educación.                                                   </a:t>
            </a:r>
          </a:p>
          <a:p>
            <a:r>
              <a:rPr lang="es-ES_tradnl" dirty="0" smtClean="0"/>
              <a:t>Monitorear Inflamación.                               </a:t>
            </a:r>
          </a:p>
          <a:p>
            <a:r>
              <a:rPr lang="es-ES_tradnl" dirty="0" smtClean="0"/>
              <a:t>Calzado Adecuado.  </a:t>
            </a:r>
          </a:p>
          <a:p>
            <a:r>
              <a:rPr lang="es-ES_tradnl" dirty="0" smtClean="0"/>
              <a:t>Plantilla ortopédica</a:t>
            </a:r>
            <a:endParaRPr lang="es-ES" dirty="0"/>
          </a:p>
        </p:txBody>
      </p:sp>
      <p:sp>
        <p:nvSpPr>
          <p:cNvPr id="10" name="AutoShape 2" descr="Resultado de imagen para plantilla pie diabet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112" y="471086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170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ES_tradnl" dirty="0" smtClean="0"/>
              <a:t>CATEGORÍA 2</a:t>
            </a:r>
            <a:endParaRPr lang="es-ES_tradnl" dirty="0"/>
          </a:p>
        </p:txBody>
      </p:sp>
      <p:sp>
        <p:nvSpPr>
          <p:cNvPr id="8" name="7 Marcador de texto"/>
          <p:cNvSpPr>
            <a:spLocks noGrp="1"/>
          </p:cNvSpPr>
          <p:nvPr>
            <p:ph type="body" idx="1"/>
          </p:nvPr>
        </p:nvSpPr>
        <p:spPr/>
        <p:txBody>
          <a:bodyPr>
            <a:normAutofit fontScale="92500"/>
          </a:bodyPr>
          <a:lstStyle/>
          <a:p>
            <a:r>
              <a:rPr lang="es-ES_tradnl" dirty="0" smtClean="0"/>
              <a:t>NEUROPATÍA CON DEFORMIDAD</a:t>
            </a:r>
            <a:endParaRPr lang="es-MX" dirty="0"/>
          </a:p>
        </p:txBody>
      </p:sp>
      <p:sp>
        <p:nvSpPr>
          <p:cNvPr id="57347" name="Rectangle 3"/>
          <p:cNvSpPr>
            <a:spLocks noGrp="1" noChangeArrowheads="1"/>
          </p:cNvSpPr>
          <p:nvPr>
            <p:ph sz="half" idx="2"/>
          </p:nvPr>
        </p:nvSpPr>
        <p:spPr/>
        <p:txBody>
          <a:bodyPr>
            <a:normAutofit/>
          </a:bodyPr>
          <a:lstStyle/>
          <a:p>
            <a:r>
              <a:rPr lang="es-ES_tradnl" dirty="0" smtClean="0"/>
              <a:t>Sensación protectora ausente.</a:t>
            </a:r>
          </a:p>
          <a:p>
            <a:r>
              <a:rPr lang="es-ES_tradnl" dirty="0" smtClean="0"/>
              <a:t>Sin Historia de Úlcera </a:t>
            </a:r>
            <a:r>
              <a:rPr lang="es-ES_tradnl" dirty="0" err="1" smtClean="0"/>
              <a:t>Neuropática</a:t>
            </a:r>
            <a:r>
              <a:rPr lang="es-ES_tradnl" dirty="0" smtClean="0"/>
              <a:t>. </a:t>
            </a:r>
          </a:p>
          <a:p>
            <a:r>
              <a:rPr lang="es-ES_tradnl" dirty="0" smtClean="0"/>
              <a:t>Sin antecedentes </a:t>
            </a:r>
            <a:r>
              <a:rPr lang="es-ES_tradnl" dirty="0" err="1" smtClean="0"/>
              <a:t>ONACh</a:t>
            </a:r>
            <a:endParaRPr lang="es-ES_tradnl" dirty="0" smtClean="0"/>
          </a:p>
          <a:p>
            <a:r>
              <a:rPr lang="es-ES_tradnl" dirty="0" smtClean="0"/>
              <a:t>Presencia de Deformidad/Foco estresor.</a:t>
            </a:r>
          </a:p>
          <a:p>
            <a:endParaRPr lang="es-ES_tradnl" dirty="0"/>
          </a:p>
        </p:txBody>
      </p:sp>
      <p:sp>
        <p:nvSpPr>
          <p:cNvPr id="9" name="8 Marcador de texto"/>
          <p:cNvSpPr>
            <a:spLocks noGrp="1"/>
          </p:cNvSpPr>
          <p:nvPr>
            <p:ph type="body" sz="quarter" idx="3"/>
          </p:nvPr>
        </p:nvSpPr>
        <p:spPr/>
        <p:txBody>
          <a:bodyPr/>
          <a:lstStyle/>
          <a:p>
            <a:r>
              <a:rPr lang="es-ES_tradnl" dirty="0" smtClean="0"/>
              <a:t>TRATAMIENTO</a:t>
            </a:r>
            <a:endParaRPr lang="es-MX" dirty="0"/>
          </a:p>
        </p:txBody>
      </p:sp>
      <p:sp>
        <p:nvSpPr>
          <p:cNvPr id="57348" name="Rectangle 4"/>
          <p:cNvSpPr>
            <a:spLocks noGrp="1" noChangeArrowheads="1"/>
          </p:cNvSpPr>
          <p:nvPr>
            <p:ph sz="quarter" idx="4"/>
          </p:nvPr>
        </p:nvSpPr>
        <p:spPr/>
        <p:txBody>
          <a:bodyPr>
            <a:normAutofit/>
          </a:bodyPr>
          <a:lstStyle/>
          <a:p>
            <a:r>
              <a:rPr lang="es-ES_tradnl" dirty="0" smtClean="0"/>
              <a:t>Todo lo anterior + </a:t>
            </a:r>
          </a:p>
          <a:p>
            <a:r>
              <a:rPr lang="es-ES_tradnl" dirty="0" smtClean="0"/>
              <a:t>Zapato </a:t>
            </a:r>
            <a:r>
              <a:rPr lang="es-ES_tradnl" dirty="0" err="1" smtClean="0"/>
              <a:t>extraprofundo</a:t>
            </a:r>
            <a:r>
              <a:rPr lang="es-ES_tradnl" dirty="0" smtClean="0"/>
              <a:t> </a:t>
            </a:r>
          </a:p>
          <a:p>
            <a:r>
              <a:rPr lang="es-ES_tradnl" dirty="0" smtClean="0"/>
              <a:t>Plantilla personalizada (moldeada)</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864" y="4115803"/>
            <a:ext cx="3169819" cy="240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003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ES_tradnl" dirty="0" smtClean="0"/>
              <a:t>CATEGORÍA 3</a:t>
            </a:r>
            <a:endParaRPr lang="es-ES_tradnl" dirty="0"/>
          </a:p>
        </p:txBody>
      </p:sp>
      <p:sp>
        <p:nvSpPr>
          <p:cNvPr id="8" name="7 Marcador de texto"/>
          <p:cNvSpPr>
            <a:spLocks noGrp="1"/>
          </p:cNvSpPr>
          <p:nvPr>
            <p:ph type="body" idx="1"/>
          </p:nvPr>
        </p:nvSpPr>
        <p:spPr/>
        <p:txBody>
          <a:bodyPr/>
          <a:lstStyle/>
          <a:p>
            <a:endParaRPr lang="es-MX"/>
          </a:p>
        </p:txBody>
      </p:sp>
      <p:sp>
        <p:nvSpPr>
          <p:cNvPr id="58371" name="Rectangle 3"/>
          <p:cNvSpPr>
            <a:spLocks noGrp="1" noChangeArrowheads="1"/>
          </p:cNvSpPr>
          <p:nvPr>
            <p:ph sz="half" idx="2"/>
          </p:nvPr>
        </p:nvSpPr>
        <p:spPr/>
        <p:txBody>
          <a:bodyPr>
            <a:normAutofit/>
          </a:bodyPr>
          <a:lstStyle/>
          <a:p>
            <a:r>
              <a:rPr lang="es-ES_tradnl" dirty="0" smtClean="0"/>
              <a:t>Sin  Sensibilidad Protectora.</a:t>
            </a:r>
          </a:p>
          <a:p>
            <a:r>
              <a:rPr lang="es-ES_tradnl" dirty="0" smtClean="0"/>
              <a:t>Historia de Úlcera previa.</a:t>
            </a:r>
          </a:p>
          <a:p>
            <a:r>
              <a:rPr lang="es-ES_tradnl" dirty="0" smtClean="0"/>
              <a:t>Deformidad</a:t>
            </a:r>
          </a:p>
          <a:p>
            <a:r>
              <a:rPr lang="es-ES_tradnl" dirty="0" smtClean="0"/>
              <a:t>Antecedentes de </a:t>
            </a:r>
            <a:r>
              <a:rPr lang="es-ES_tradnl" dirty="0" err="1" smtClean="0"/>
              <a:t>Osteoneuroartropatía</a:t>
            </a:r>
            <a:r>
              <a:rPr lang="es-ES_tradnl" dirty="0" smtClean="0"/>
              <a:t>  </a:t>
            </a:r>
            <a:r>
              <a:rPr lang="es-ES_tradnl" dirty="0" err="1" smtClean="0"/>
              <a:t>Charcot</a:t>
            </a:r>
            <a:r>
              <a:rPr lang="es-ES_tradnl" dirty="0" smtClean="0"/>
              <a:t>.</a:t>
            </a:r>
          </a:p>
          <a:p>
            <a:r>
              <a:rPr lang="es-ES_tradnl" dirty="0" smtClean="0"/>
              <a:t>Amputación </a:t>
            </a:r>
            <a:r>
              <a:rPr lang="es-ES_tradnl" dirty="0" err="1" smtClean="0"/>
              <a:t>ortejos</a:t>
            </a:r>
            <a:r>
              <a:rPr lang="es-ES_tradnl" dirty="0" smtClean="0"/>
              <a:t> y/o parcial de pie</a:t>
            </a:r>
            <a:endParaRPr lang="es-ES_tradnl" dirty="0"/>
          </a:p>
        </p:txBody>
      </p:sp>
      <p:sp>
        <p:nvSpPr>
          <p:cNvPr id="9" name="8 Marcador de texto"/>
          <p:cNvSpPr>
            <a:spLocks noGrp="1"/>
          </p:cNvSpPr>
          <p:nvPr>
            <p:ph type="body" sz="quarter" idx="3"/>
          </p:nvPr>
        </p:nvSpPr>
        <p:spPr/>
        <p:txBody>
          <a:bodyPr/>
          <a:lstStyle/>
          <a:p>
            <a:r>
              <a:rPr lang="es-ES_tradnl" dirty="0" smtClean="0"/>
              <a:t>TRATAMIENTO</a:t>
            </a:r>
            <a:endParaRPr lang="es-MX" dirty="0"/>
          </a:p>
        </p:txBody>
      </p:sp>
      <p:sp>
        <p:nvSpPr>
          <p:cNvPr id="58372" name="Rectangle 4"/>
          <p:cNvSpPr>
            <a:spLocks noGrp="1" noChangeArrowheads="1"/>
          </p:cNvSpPr>
          <p:nvPr>
            <p:ph sz="quarter" idx="4"/>
          </p:nvPr>
        </p:nvSpPr>
        <p:spPr/>
        <p:txBody>
          <a:bodyPr>
            <a:normAutofit/>
          </a:bodyPr>
          <a:lstStyle/>
          <a:p>
            <a:r>
              <a:rPr lang="es-ES_tradnl" dirty="0" smtClean="0"/>
              <a:t>Zapatos confeccionados sobre horma modificada a la deformidad    </a:t>
            </a:r>
          </a:p>
          <a:p>
            <a:r>
              <a:rPr lang="es-ES_tradnl" dirty="0" smtClean="0"/>
              <a:t>Plantillas moldeadas, doble densidad. OTP </a:t>
            </a:r>
          </a:p>
          <a:p>
            <a:r>
              <a:rPr lang="es-ES_tradnl" dirty="0" smtClean="0"/>
              <a:t>Controles tan frecuentes como se requieran.</a:t>
            </a:r>
          </a:p>
          <a:p>
            <a:endParaRPr lang="es-E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271" y="5015852"/>
            <a:ext cx="2365181" cy="177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684" y="5154346"/>
            <a:ext cx="2470485" cy="163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443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smtClean="0"/>
              <a:t>EPIDEMIOLOGÍA</a:t>
            </a:r>
            <a:endParaRPr lang="es-ES" dirty="0" smtClean="0"/>
          </a:p>
        </p:txBody>
      </p:sp>
      <p:sp>
        <p:nvSpPr>
          <p:cNvPr id="150531" name="Rectangle 3"/>
          <p:cNvSpPr>
            <a:spLocks noGrp="1" noChangeArrowheads="1"/>
          </p:cNvSpPr>
          <p:nvPr>
            <p:ph idx="1"/>
          </p:nvPr>
        </p:nvSpPr>
        <p:spPr/>
        <p:txBody>
          <a:bodyPr>
            <a:normAutofit fontScale="70000" lnSpcReduction="20000"/>
          </a:bodyPr>
          <a:lstStyle/>
          <a:p>
            <a:r>
              <a:rPr lang="es-MX" dirty="0" smtClean="0"/>
              <a:t>Riesgo amputación de EEII es 15 veces superior en un diabético.</a:t>
            </a:r>
          </a:p>
          <a:p>
            <a:endParaRPr lang="es-MX" dirty="0" smtClean="0"/>
          </a:p>
          <a:p>
            <a:r>
              <a:rPr lang="es-MX" dirty="0" smtClean="0"/>
              <a:t>14 - 24% de las úlceras se siguen de amputación.</a:t>
            </a:r>
          </a:p>
          <a:p>
            <a:endParaRPr lang="es-MX" dirty="0" smtClean="0"/>
          </a:p>
          <a:p>
            <a:r>
              <a:rPr lang="es-MX" dirty="0" smtClean="0"/>
              <a:t>De los DM amputados:</a:t>
            </a:r>
          </a:p>
          <a:p>
            <a:pPr lvl="1"/>
            <a:r>
              <a:rPr lang="es-MX" dirty="0" smtClean="0"/>
              <a:t>25% requerirá amputación contralateral a 3 años plazo</a:t>
            </a:r>
          </a:p>
          <a:p>
            <a:pPr lvl="1"/>
            <a:r>
              <a:rPr lang="es-MX" dirty="0" smtClean="0"/>
              <a:t>50% </a:t>
            </a:r>
            <a:r>
              <a:rPr lang="es-MX" dirty="0" smtClean="0">
                <a:sym typeface="Wingdings" charset="0"/>
              </a:rPr>
              <a:t> </a:t>
            </a:r>
            <a:r>
              <a:rPr lang="es-MX" dirty="0" smtClean="0"/>
              <a:t>a 5 años plazo</a:t>
            </a:r>
          </a:p>
          <a:p>
            <a:pPr lvl="1"/>
            <a:r>
              <a:rPr lang="es-MX" dirty="0" smtClean="0"/>
              <a:t>Sobrevida </a:t>
            </a:r>
            <a:r>
              <a:rPr lang="es-MX" dirty="0" smtClean="0">
                <a:sym typeface="Wingdings" charset="0"/>
              </a:rPr>
              <a:t> </a:t>
            </a:r>
            <a:r>
              <a:rPr lang="es-MX" dirty="0" smtClean="0"/>
              <a:t>65% a 5 años plazo</a:t>
            </a:r>
          </a:p>
          <a:p>
            <a:pPr lvl="1"/>
            <a:endParaRPr lang="es-MX" dirty="0" smtClean="0"/>
          </a:p>
          <a:p>
            <a:r>
              <a:rPr lang="es-MX" dirty="0" smtClean="0"/>
              <a:t>20% de las  hospitalizaciones por DM se hace con diagnóstico de pie diabético </a:t>
            </a:r>
            <a:r>
              <a:rPr lang="es-MX" dirty="0" smtClean="0">
                <a:sym typeface="Wingdings" charset="0"/>
              </a:rPr>
              <a:t> </a:t>
            </a:r>
            <a:r>
              <a:rPr lang="es-MX" dirty="0" smtClean="0"/>
              <a:t>hospitalización excede 4 semanas</a:t>
            </a:r>
          </a:p>
          <a:p>
            <a:endParaRPr lang="es-MX" dirty="0" smtClean="0"/>
          </a:p>
          <a:p>
            <a:r>
              <a:rPr lang="es-MX" dirty="0" smtClean="0"/>
              <a:t>Altos costos sanitarios.</a:t>
            </a:r>
          </a:p>
          <a:p>
            <a:endParaRPr lang="es-ES" dirty="0" smtClean="0"/>
          </a:p>
        </p:txBody>
      </p:sp>
    </p:spTree>
    <p:extLst>
      <p:ext uri="{BB962C8B-B14F-4D97-AF65-F5344CB8AC3E}">
        <p14:creationId xmlns:p14="http://schemas.microsoft.com/office/powerpoint/2010/main" val="27483842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6" y="770021"/>
            <a:ext cx="7918447" cy="526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Título"/>
          <p:cNvSpPr>
            <a:spLocks noGrp="1"/>
          </p:cNvSpPr>
          <p:nvPr>
            <p:ph type="title"/>
          </p:nvPr>
        </p:nvSpPr>
        <p:spPr/>
        <p:txBody>
          <a:bodyPr/>
          <a:lstStyle/>
          <a:p>
            <a:r>
              <a:rPr lang="es-MX" dirty="0" smtClean="0"/>
              <a:t>Plantillas</a:t>
            </a:r>
            <a:endParaRPr lang="es-MX" dirty="0"/>
          </a:p>
        </p:txBody>
      </p:sp>
      <p:sp>
        <p:nvSpPr>
          <p:cNvPr id="10" name="9 Marcador de texto"/>
          <p:cNvSpPr>
            <a:spLocks noGrp="1"/>
          </p:cNvSpPr>
          <p:nvPr>
            <p:ph type="body" idx="1"/>
          </p:nvPr>
        </p:nvSpPr>
        <p:spPr/>
        <p:txBody>
          <a:bodyPr/>
          <a:lstStyle/>
          <a:p>
            <a:endParaRPr lang="es-MX"/>
          </a:p>
        </p:txBody>
      </p:sp>
    </p:spTree>
    <p:extLst>
      <p:ext uri="{BB962C8B-B14F-4D97-AF65-F5344CB8AC3E}">
        <p14:creationId xmlns:p14="http://schemas.microsoft.com/office/powerpoint/2010/main" val="9371260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dirty="0" smtClean="0"/>
              <a:t>Plantillas ortopédicas</a:t>
            </a:r>
            <a:endParaRPr lang="es-MX" dirty="0"/>
          </a:p>
        </p:txBody>
      </p:sp>
      <p:sp>
        <p:nvSpPr>
          <p:cNvPr id="5" name="4 Marcador de contenido"/>
          <p:cNvSpPr>
            <a:spLocks noGrp="1"/>
          </p:cNvSpPr>
          <p:nvPr>
            <p:ph idx="1"/>
          </p:nvPr>
        </p:nvSpPr>
        <p:spPr/>
        <p:txBody>
          <a:bodyPr/>
          <a:lstStyle/>
          <a:p>
            <a:r>
              <a:rPr lang="es-MX" dirty="0" smtClean="0"/>
              <a:t>Indicación:</a:t>
            </a:r>
          </a:p>
          <a:p>
            <a:pPr lvl="1"/>
            <a:r>
              <a:rPr lang="es-MX" dirty="0" smtClean="0"/>
              <a:t>Categorías 0 y 1</a:t>
            </a:r>
          </a:p>
          <a:p>
            <a:pPr lvl="1"/>
            <a:r>
              <a:rPr lang="es-MX" dirty="0" smtClean="0"/>
              <a:t>Corrección deformidades y distribución de cargas</a:t>
            </a:r>
          </a:p>
          <a:p>
            <a:pPr lvl="1"/>
            <a:r>
              <a:rPr lang="es-MX" dirty="0" smtClean="0"/>
              <a:t>Cubierta blanda</a:t>
            </a:r>
            <a:endParaRPr lang="es-MX"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28" y="39050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96" y="3900237"/>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8586" y="3900237"/>
            <a:ext cx="2884886" cy="176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Elipse"/>
          <p:cNvSpPr/>
          <p:nvPr/>
        </p:nvSpPr>
        <p:spPr>
          <a:xfrm>
            <a:off x="1203158" y="4776537"/>
            <a:ext cx="481263" cy="40506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cxnSp>
        <p:nvCxnSpPr>
          <p:cNvPr id="8" name="7 Conector recto de flecha"/>
          <p:cNvCxnSpPr/>
          <p:nvPr/>
        </p:nvCxnSpPr>
        <p:spPr>
          <a:xfrm flipV="1">
            <a:off x="1443789" y="5181600"/>
            <a:ext cx="0" cy="94456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8 CuadroTexto"/>
          <p:cNvSpPr txBox="1"/>
          <p:nvPr/>
        </p:nvSpPr>
        <p:spPr>
          <a:xfrm>
            <a:off x="457200" y="6116402"/>
            <a:ext cx="1981200" cy="369332"/>
          </a:xfrm>
          <a:prstGeom prst="rect">
            <a:avLst/>
          </a:prstGeom>
          <a:noFill/>
        </p:spPr>
        <p:txBody>
          <a:bodyPr wrap="square" rtlCol="0">
            <a:spAutoFit/>
          </a:bodyPr>
          <a:lstStyle/>
          <a:p>
            <a:r>
              <a:rPr lang="es-MX" dirty="0" smtClean="0"/>
              <a:t>Botón </a:t>
            </a:r>
            <a:r>
              <a:rPr lang="es-MX" dirty="0" err="1" smtClean="0"/>
              <a:t>retrocapital</a:t>
            </a:r>
            <a:endParaRPr lang="es-MX" dirty="0"/>
          </a:p>
        </p:txBody>
      </p:sp>
      <p:sp>
        <p:nvSpPr>
          <p:cNvPr id="13" name="12 CuadroTexto"/>
          <p:cNvSpPr txBox="1"/>
          <p:nvPr/>
        </p:nvSpPr>
        <p:spPr>
          <a:xfrm>
            <a:off x="2785561" y="6116402"/>
            <a:ext cx="1981200" cy="369332"/>
          </a:xfrm>
          <a:prstGeom prst="rect">
            <a:avLst/>
          </a:prstGeom>
          <a:noFill/>
        </p:spPr>
        <p:txBody>
          <a:bodyPr wrap="square" rtlCol="0">
            <a:spAutoFit/>
          </a:bodyPr>
          <a:lstStyle/>
          <a:p>
            <a:r>
              <a:rPr lang="es-MX" dirty="0" smtClean="0"/>
              <a:t>Barra </a:t>
            </a:r>
            <a:r>
              <a:rPr lang="es-MX" dirty="0" err="1" smtClean="0"/>
              <a:t>retrocapital</a:t>
            </a:r>
            <a:endParaRPr lang="es-MX" dirty="0"/>
          </a:p>
        </p:txBody>
      </p:sp>
      <p:sp>
        <p:nvSpPr>
          <p:cNvPr id="14" name="13 CuadroTexto"/>
          <p:cNvSpPr txBox="1"/>
          <p:nvPr/>
        </p:nvSpPr>
        <p:spPr>
          <a:xfrm>
            <a:off x="6801852" y="6116402"/>
            <a:ext cx="1411705" cy="369332"/>
          </a:xfrm>
          <a:prstGeom prst="rect">
            <a:avLst/>
          </a:prstGeom>
          <a:noFill/>
        </p:spPr>
        <p:txBody>
          <a:bodyPr wrap="square" rtlCol="0">
            <a:spAutoFit/>
          </a:bodyPr>
          <a:lstStyle/>
          <a:p>
            <a:r>
              <a:rPr lang="es-MX" dirty="0" smtClean="0"/>
              <a:t>Arco medial</a:t>
            </a:r>
            <a:endParaRPr lang="es-MX" dirty="0"/>
          </a:p>
        </p:txBody>
      </p:sp>
      <p:sp>
        <p:nvSpPr>
          <p:cNvPr id="15" name="14 CuadroTexto"/>
          <p:cNvSpPr txBox="1"/>
          <p:nvPr/>
        </p:nvSpPr>
        <p:spPr>
          <a:xfrm>
            <a:off x="5109408" y="6116402"/>
            <a:ext cx="990600" cy="369332"/>
          </a:xfrm>
          <a:prstGeom prst="rect">
            <a:avLst/>
          </a:prstGeom>
          <a:noFill/>
        </p:spPr>
        <p:txBody>
          <a:bodyPr wrap="square" rtlCol="0">
            <a:spAutoFit/>
          </a:bodyPr>
          <a:lstStyle/>
          <a:p>
            <a:r>
              <a:rPr lang="es-MX" dirty="0" smtClean="0"/>
              <a:t>Cuñas</a:t>
            </a:r>
            <a:endParaRPr lang="es-MX" dirty="0"/>
          </a:p>
        </p:txBody>
      </p:sp>
      <p:cxnSp>
        <p:nvCxnSpPr>
          <p:cNvPr id="11" name="10 Conector recto de flecha"/>
          <p:cNvCxnSpPr/>
          <p:nvPr/>
        </p:nvCxnSpPr>
        <p:spPr>
          <a:xfrm flipV="1">
            <a:off x="3776161" y="4979068"/>
            <a:ext cx="0" cy="113733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15 Conector recto de flecha"/>
          <p:cNvCxnSpPr/>
          <p:nvPr/>
        </p:nvCxnSpPr>
        <p:spPr>
          <a:xfrm flipH="1" flipV="1">
            <a:off x="4766761" y="5325979"/>
            <a:ext cx="837947" cy="97508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17 Conector recto de flecha"/>
          <p:cNvCxnSpPr/>
          <p:nvPr/>
        </p:nvCxnSpPr>
        <p:spPr>
          <a:xfrm flipV="1">
            <a:off x="7501029" y="5325979"/>
            <a:ext cx="0" cy="79042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24582" name="Picture 6" descr="Resultado de imagen para plantillas p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1379" y="1937168"/>
            <a:ext cx="2019300" cy="14478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7013" y="1707106"/>
            <a:ext cx="2621381" cy="460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3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barn(inVertical)">
                                      <p:cBhvr>
                                        <p:cTn id="7" dur="500"/>
                                        <p:tgtEl>
                                          <p:spTgt spid="245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ES_tradnl" dirty="0" smtClean="0"/>
              <a:t>Plantilla moldeada</a:t>
            </a:r>
            <a:endParaRPr lang="es-ES" dirty="0"/>
          </a:p>
        </p:txBody>
      </p:sp>
      <p:sp>
        <p:nvSpPr>
          <p:cNvPr id="41987" name="Rectangle 3"/>
          <p:cNvSpPr>
            <a:spLocks noGrp="1" noChangeArrowheads="1"/>
          </p:cNvSpPr>
          <p:nvPr>
            <p:ph sz="half" idx="1"/>
          </p:nvPr>
        </p:nvSpPr>
        <p:spPr/>
        <p:txBody>
          <a:bodyPr>
            <a:normAutofit fontScale="85000" lnSpcReduction="20000"/>
          </a:bodyPr>
          <a:lstStyle/>
          <a:p>
            <a:r>
              <a:rPr lang="es-ES_tradnl" dirty="0" smtClean="0"/>
              <a:t>Categorías 2 y 3</a:t>
            </a:r>
          </a:p>
          <a:p>
            <a:endParaRPr lang="es-ES_tradnl" dirty="0" smtClean="0"/>
          </a:p>
          <a:p>
            <a:r>
              <a:rPr lang="es-ES_tradnl" dirty="0" smtClean="0"/>
              <a:t>Se toma molde del pie</a:t>
            </a:r>
          </a:p>
          <a:p>
            <a:endParaRPr lang="es-ES_tradnl" dirty="0" smtClean="0"/>
          </a:p>
          <a:p>
            <a:r>
              <a:rPr lang="es-ES_tradnl" dirty="0" smtClean="0"/>
              <a:t>Apoyos se elevan para contactar partes del pie que no comparten usualmente las cargas.</a:t>
            </a:r>
          </a:p>
          <a:p>
            <a:endParaRPr lang="es-ES_tradnl" dirty="0" smtClean="0"/>
          </a:p>
          <a:p>
            <a:r>
              <a:rPr lang="es-ES_tradnl" dirty="0" smtClean="0"/>
              <a:t>Cargar áreas seguras.</a:t>
            </a:r>
          </a:p>
          <a:p>
            <a:endParaRPr lang="es-ES_tradnl" dirty="0" smtClean="0"/>
          </a:p>
          <a:p>
            <a:r>
              <a:rPr lang="es-ES_tradnl" dirty="0" smtClean="0"/>
              <a:t>Descargar áreas peligrosas.</a:t>
            </a:r>
            <a:endParaRPr lang="es-ES" dirty="0" smtClean="0"/>
          </a:p>
          <a:p>
            <a:endParaRPr lang="es-ES_tradnl" dirty="0" smtClean="0"/>
          </a:p>
          <a:p>
            <a:endParaRPr lang="es-ES_tradnl" dirty="0" smtClean="0"/>
          </a:p>
          <a:p>
            <a:endParaRPr lang="es-ES" dirty="0"/>
          </a:p>
        </p:txBody>
      </p:sp>
      <p:sp>
        <p:nvSpPr>
          <p:cNvPr id="41988" name="Rectangle 4"/>
          <p:cNvSpPr>
            <a:spLocks noGrp="1" noChangeArrowheads="1"/>
          </p:cNvSpPr>
          <p:nvPr>
            <p:ph sz="half" idx="2"/>
          </p:nvPr>
        </p:nvSpPr>
        <p:spPr/>
        <p:txBody>
          <a:bodyPr>
            <a:normAutofit fontScale="85000" lnSpcReduction="20000"/>
          </a:bodyPr>
          <a:lstStyle/>
          <a:p>
            <a:endParaRPr lang="es-ES" smtClean="0"/>
          </a:p>
          <a:p>
            <a:endParaRPr lang="es-ES" dirty="0"/>
          </a:p>
        </p:txBody>
      </p:sp>
      <p:pic>
        <p:nvPicPr>
          <p:cNvPr id="41989" name="Picture 5" descr="Plantillas molde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002" y="1600200"/>
            <a:ext cx="2995514" cy="23949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676" y="4283991"/>
            <a:ext cx="3115176" cy="232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792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MX" dirty="0" smtClean="0"/>
              <a:t>Rehabilitación integral</a:t>
            </a:r>
            <a:endParaRPr lang="es-MX" dirty="0"/>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91429"/>
            <a:ext cx="2879558" cy="161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119" y="1591429"/>
            <a:ext cx="2131913" cy="2065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381376"/>
            <a:ext cx="2125579" cy="2712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3362" y="1591429"/>
            <a:ext cx="18573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799540"/>
            <a:ext cx="2679032" cy="1876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3362" y="3381376"/>
            <a:ext cx="16668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5392" y="4737733"/>
            <a:ext cx="1564810" cy="2069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9450" y="4524376"/>
            <a:ext cx="27051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1077" y="1602711"/>
            <a:ext cx="2231586" cy="2632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91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barn(inVertical)">
                                      <p:cBhvr>
                                        <p:cTn id="7" dur="500"/>
                                        <p:tgtEl>
                                          <p:spTgt spid="276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658"/>
                                        </p:tgtEl>
                                        <p:attrNameLst>
                                          <p:attrName>style.visibility</p:attrName>
                                        </p:attrNameLst>
                                      </p:cBhvr>
                                      <p:to>
                                        <p:strVal val="visible"/>
                                      </p:to>
                                    </p:set>
                                    <p:animEffect transition="in" filter="wipe(down)">
                                      <p:cBhvr>
                                        <p:cTn id="12" dur="5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Gracias</a:t>
            </a:r>
            <a:endParaRPr lang="es-MX" dirty="0"/>
          </a:p>
        </p:txBody>
      </p:sp>
      <p:sp>
        <p:nvSpPr>
          <p:cNvPr id="5" name="4 Marcador de texto"/>
          <p:cNvSpPr>
            <a:spLocks noGrp="1"/>
          </p:cNvSpPr>
          <p:nvPr>
            <p:ph type="body" idx="1"/>
          </p:nvPr>
        </p:nvSpPr>
        <p:spPr/>
        <p:txBody>
          <a:bodyPr/>
          <a:lstStyle/>
          <a:p>
            <a:endParaRPr lang="es-MX"/>
          </a:p>
        </p:txBody>
      </p:sp>
      <p:pic>
        <p:nvPicPr>
          <p:cNvPr id="28674" name="Picture 2" descr="Resultado de imagen para pie hum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71116"/>
            <a:ext cx="5410200" cy="72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3687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Referencias</a:t>
            </a:r>
            <a:endParaRPr lang="es-MX" dirty="0"/>
          </a:p>
        </p:txBody>
      </p:sp>
      <p:sp>
        <p:nvSpPr>
          <p:cNvPr id="3" name="2 Marcador de contenido"/>
          <p:cNvSpPr>
            <a:spLocks noGrp="1"/>
          </p:cNvSpPr>
          <p:nvPr>
            <p:ph idx="1"/>
          </p:nvPr>
        </p:nvSpPr>
        <p:spPr/>
        <p:txBody>
          <a:bodyPr>
            <a:normAutofit fontScale="62500" lnSpcReduction="20000"/>
          </a:bodyPr>
          <a:lstStyle/>
          <a:p>
            <a:r>
              <a:rPr lang="es-ES" dirty="0" smtClean="0"/>
              <a:t>El paciente </a:t>
            </a:r>
            <a:r>
              <a:rPr lang="es-ES" dirty="0" err="1" smtClean="0"/>
              <a:t>diabetico</a:t>
            </a:r>
            <a:r>
              <a:rPr lang="es-ES" dirty="0" smtClean="0"/>
              <a:t> y sus pies: maximizando la funcionalidad. Aportes desde la Medicina física y rehabilitación. Karin </a:t>
            </a:r>
            <a:r>
              <a:rPr lang="es-ES" dirty="0" err="1" smtClean="0"/>
              <a:t>Rotter</a:t>
            </a:r>
            <a:r>
              <a:rPr lang="es-ES" dirty="0" smtClean="0"/>
              <a:t> P. 2012</a:t>
            </a:r>
          </a:p>
          <a:p>
            <a:r>
              <a:rPr lang="es-ES" dirty="0" smtClean="0"/>
              <a:t>Tania </a:t>
            </a:r>
            <a:r>
              <a:rPr lang="es-ES" dirty="0" err="1" smtClean="0"/>
              <a:t>Gutierrez</a:t>
            </a:r>
            <a:r>
              <a:rPr lang="es-ES" dirty="0" smtClean="0"/>
              <a:t>,  Raúl Reyes, Cristián Pizarro. Pie diabético, una visión fisiátrica. </a:t>
            </a:r>
            <a:r>
              <a:rPr lang="en-US" dirty="0" err="1" smtClean="0"/>
              <a:t>Revista</a:t>
            </a:r>
            <a:r>
              <a:rPr lang="en-US" dirty="0" smtClean="0"/>
              <a:t> Hospital </a:t>
            </a:r>
            <a:r>
              <a:rPr lang="en-US" dirty="0" err="1" smtClean="0"/>
              <a:t>Clínico</a:t>
            </a:r>
            <a:r>
              <a:rPr lang="en-US" dirty="0" smtClean="0"/>
              <a:t> Universidad de Chile Vol. 16 Nº1 2005</a:t>
            </a:r>
          </a:p>
          <a:p>
            <a:r>
              <a:rPr lang="en-US" dirty="0" err="1" smtClean="0"/>
              <a:t>Nalini</a:t>
            </a:r>
            <a:r>
              <a:rPr lang="en-US" dirty="0" smtClean="0"/>
              <a:t> Singh; David G. Armstrong; Benjamin A. </a:t>
            </a:r>
            <a:r>
              <a:rPr lang="en-US" dirty="0" err="1" smtClean="0"/>
              <a:t>Lipsky</a:t>
            </a:r>
            <a:r>
              <a:rPr lang="en-US" dirty="0" smtClean="0"/>
              <a:t>. Preventing Foot Ulcers in Patients With Diabetes. JAMA, January 12, 2005—Vol 293, No. 2</a:t>
            </a:r>
          </a:p>
          <a:p>
            <a:r>
              <a:rPr lang="es-ES" dirty="0" err="1" smtClean="0"/>
              <a:t>National</a:t>
            </a:r>
            <a:r>
              <a:rPr lang="es-ES" dirty="0" smtClean="0"/>
              <a:t> </a:t>
            </a:r>
            <a:r>
              <a:rPr lang="es-ES" dirty="0" err="1" smtClean="0"/>
              <a:t>Evidence</a:t>
            </a:r>
            <a:r>
              <a:rPr lang="es-ES" dirty="0" smtClean="0"/>
              <a:t> </a:t>
            </a:r>
            <a:r>
              <a:rPr lang="es-ES" dirty="0" err="1" smtClean="0"/>
              <a:t>Based</a:t>
            </a:r>
            <a:r>
              <a:rPr lang="es-ES" dirty="0" smtClean="0"/>
              <a:t> </a:t>
            </a:r>
            <a:r>
              <a:rPr lang="es-ES" dirty="0" err="1" smtClean="0"/>
              <a:t>Guidelines</a:t>
            </a:r>
            <a:r>
              <a:rPr lang="es-ES" dirty="0" smtClean="0"/>
              <a:t> </a:t>
            </a:r>
            <a:r>
              <a:rPr lang="es-ES" dirty="0" err="1" smtClean="0"/>
              <a:t>for</a:t>
            </a:r>
            <a:r>
              <a:rPr lang="es-ES" dirty="0" smtClean="0"/>
              <a:t> </a:t>
            </a:r>
            <a:r>
              <a:rPr lang="es-ES" dirty="0" err="1" smtClean="0"/>
              <a:t>the</a:t>
            </a:r>
            <a:r>
              <a:rPr lang="es-ES" dirty="0" smtClean="0"/>
              <a:t> Management of </a:t>
            </a:r>
            <a:r>
              <a:rPr lang="es-ES" dirty="0" err="1" smtClean="0"/>
              <a:t>Type</a:t>
            </a:r>
            <a:r>
              <a:rPr lang="es-ES" dirty="0" smtClean="0"/>
              <a:t> 2 Diabetes Mellitus. </a:t>
            </a:r>
            <a:r>
              <a:rPr lang="es-ES" dirty="0" err="1" smtClean="0"/>
              <a:t>Detection</a:t>
            </a:r>
            <a:r>
              <a:rPr lang="es-ES" dirty="0" smtClean="0"/>
              <a:t> and </a:t>
            </a:r>
            <a:r>
              <a:rPr lang="es-ES" dirty="0" err="1" smtClean="0"/>
              <a:t>Prevention</a:t>
            </a:r>
            <a:r>
              <a:rPr lang="es-ES" dirty="0" smtClean="0"/>
              <a:t> of </a:t>
            </a:r>
            <a:r>
              <a:rPr lang="es-ES" dirty="0" err="1" smtClean="0"/>
              <a:t>Foot</a:t>
            </a:r>
            <a:r>
              <a:rPr lang="es-ES" dirty="0" smtClean="0"/>
              <a:t> </a:t>
            </a:r>
            <a:r>
              <a:rPr lang="es-ES" dirty="0" err="1" smtClean="0"/>
              <a:t>Problems</a:t>
            </a:r>
            <a:r>
              <a:rPr lang="es-ES" dirty="0" smtClean="0"/>
              <a:t> in </a:t>
            </a:r>
            <a:r>
              <a:rPr lang="es-ES" dirty="0" err="1" smtClean="0"/>
              <a:t>Type</a:t>
            </a:r>
            <a:r>
              <a:rPr lang="es-ES" dirty="0" smtClean="0"/>
              <a:t> 2 Diabetes </a:t>
            </a:r>
            <a:r>
              <a:rPr lang="es-ES" dirty="0" err="1" smtClean="0"/>
              <a:t>Australian</a:t>
            </a:r>
            <a:r>
              <a:rPr lang="es-ES" dirty="0" smtClean="0"/>
              <a:t> Centre </a:t>
            </a:r>
            <a:r>
              <a:rPr lang="es-ES" dirty="0" err="1" smtClean="0"/>
              <a:t>for</a:t>
            </a:r>
            <a:r>
              <a:rPr lang="es-ES" dirty="0" smtClean="0"/>
              <a:t> Diabetes </a:t>
            </a:r>
            <a:r>
              <a:rPr lang="es-ES" dirty="0" err="1" smtClean="0"/>
              <a:t>Strategies</a:t>
            </a:r>
            <a:r>
              <a:rPr lang="es-ES" dirty="0" smtClean="0"/>
              <a:t>.. </a:t>
            </a:r>
            <a:r>
              <a:rPr lang="es-ES" dirty="0" err="1" smtClean="0"/>
              <a:t>Guideline</a:t>
            </a:r>
            <a:r>
              <a:rPr lang="es-ES" dirty="0" smtClean="0"/>
              <a:t> </a:t>
            </a:r>
            <a:r>
              <a:rPr lang="es-ES" dirty="0" err="1" smtClean="0"/>
              <a:t>Development</a:t>
            </a:r>
            <a:r>
              <a:rPr lang="es-ES" dirty="0" smtClean="0"/>
              <a:t> </a:t>
            </a:r>
            <a:r>
              <a:rPr lang="es-ES" dirty="0" err="1" smtClean="0"/>
              <a:t>Consortium</a:t>
            </a:r>
            <a:r>
              <a:rPr lang="es-ES" dirty="0" smtClean="0"/>
              <a:t>. </a:t>
            </a:r>
            <a:r>
              <a:rPr lang="es-ES" dirty="0" err="1" smtClean="0"/>
              <a:t>March</a:t>
            </a:r>
            <a:r>
              <a:rPr lang="es-ES" dirty="0" smtClean="0"/>
              <a:t> 2005:</a:t>
            </a:r>
          </a:p>
          <a:p>
            <a:pPr lvl="0"/>
            <a:r>
              <a:rPr lang="en-US" dirty="0" smtClean="0"/>
              <a:t>Pham H, Armstrong DG, Harvey C, et al. Screening techniques to identify people at high risk for diabetic foot ulceration: a prospective multicenter </a:t>
            </a:r>
            <a:r>
              <a:rPr lang="en-US" dirty="0"/>
              <a:t>trial. </a:t>
            </a:r>
            <a:r>
              <a:rPr lang="es-CL" dirty="0"/>
              <a:t>Diabetes </a:t>
            </a:r>
            <a:r>
              <a:rPr lang="es-CL" dirty="0" err="1"/>
              <a:t>Care</a:t>
            </a:r>
            <a:r>
              <a:rPr lang="es-CL" dirty="0"/>
              <a:t> 2000; 23:606.</a:t>
            </a:r>
          </a:p>
          <a:p>
            <a:pPr lvl="0"/>
            <a:r>
              <a:rPr lang="es-CL" dirty="0" err="1"/>
              <a:t>Perkins</a:t>
            </a:r>
            <a:r>
              <a:rPr lang="es-CL" dirty="0"/>
              <a:t> BA, </a:t>
            </a:r>
            <a:r>
              <a:rPr lang="es-CL" dirty="0" err="1"/>
              <a:t>Olaleye</a:t>
            </a:r>
            <a:r>
              <a:rPr lang="es-CL" dirty="0"/>
              <a:t> D, </a:t>
            </a:r>
            <a:r>
              <a:rPr lang="es-CL" dirty="0" err="1"/>
              <a:t>Zinman</a:t>
            </a:r>
            <a:r>
              <a:rPr lang="es-CL" dirty="0"/>
              <a:t> B, </a:t>
            </a:r>
            <a:r>
              <a:rPr lang="es-CL" dirty="0" err="1"/>
              <a:t>Bril</a:t>
            </a:r>
            <a:r>
              <a:rPr lang="es-CL" dirty="0"/>
              <a:t> V. Simple </a:t>
            </a:r>
            <a:r>
              <a:rPr lang="es-CL" dirty="0" err="1"/>
              <a:t>screening</a:t>
            </a:r>
            <a:r>
              <a:rPr lang="es-CL" dirty="0"/>
              <a:t> </a:t>
            </a:r>
            <a:r>
              <a:rPr lang="es-CL" dirty="0" err="1"/>
              <a:t>tests</a:t>
            </a:r>
            <a:r>
              <a:rPr lang="es-CL" dirty="0"/>
              <a:t> </a:t>
            </a:r>
            <a:r>
              <a:rPr lang="es-CL" dirty="0" err="1"/>
              <a:t>for</a:t>
            </a:r>
            <a:r>
              <a:rPr lang="es-CL" dirty="0"/>
              <a:t> </a:t>
            </a:r>
            <a:r>
              <a:rPr lang="es-CL" dirty="0" err="1"/>
              <a:t>peripheral</a:t>
            </a:r>
            <a:r>
              <a:rPr lang="es-CL" dirty="0"/>
              <a:t> </a:t>
            </a:r>
            <a:r>
              <a:rPr lang="es-CL" dirty="0" err="1"/>
              <a:t>neuropathy</a:t>
            </a:r>
            <a:r>
              <a:rPr lang="es-CL" dirty="0"/>
              <a:t> in </a:t>
            </a:r>
            <a:r>
              <a:rPr lang="es-CL" dirty="0" err="1"/>
              <a:t>the</a:t>
            </a:r>
            <a:r>
              <a:rPr lang="es-CL" dirty="0"/>
              <a:t> diabetes </a:t>
            </a:r>
            <a:r>
              <a:rPr lang="es-CL" dirty="0" err="1"/>
              <a:t>clinic</a:t>
            </a:r>
            <a:r>
              <a:rPr lang="es-CL" dirty="0"/>
              <a:t>. Diabetes </a:t>
            </a:r>
            <a:r>
              <a:rPr lang="es-CL" dirty="0" err="1"/>
              <a:t>Care</a:t>
            </a:r>
            <a:r>
              <a:rPr lang="es-CL" dirty="0"/>
              <a:t> 2001; 24:250.</a:t>
            </a:r>
            <a:endParaRPr lang="es-ES_tradnl" dirty="0"/>
          </a:p>
        </p:txBody>
      </p:sp>
    </p:spTree>
    <p:extLst>
      <p:ext uri="{BB962C8B-B14F-4D97-AF65-F5344CB8AC3E}">
        <p14:creationId xmlns:p14="http://schemas.microsoft.com/office/powerpoint/2010/main" val="1021252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smtClean="0"/>
              <a:t>FISIOPATOLOGÍA</a:t>
            </a:r>
            <a:endParaRPr lang="en-US"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751977601"/>
              </p:ext>
            </p:extLst>
          </p:nvPr>
        </p:nvGraphicFramePr>
        <p:xfrm>
          <a:off x="221673" y="1493838"/>
          <a:ext cx="8603672" cy="4685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5852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4528" y="149943"/>
            <a:ext cx="8643937"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s-CL" sz="3200" b="1" dirty="0" smtClean="0">
                <a:solidFill>
                  <a:schemeClr val="bg2">
                    <a:lumMod val="25000"/>
                    <a:lumOff val="75000"/>
                  </a:schemeClr>
                </a:solidFill>
                <a:latin typeface="Apple Casual"/>
                <a:cs typeface="Apple Casual"/>
              </a:rPr>
              <a:t>NEUROPATÍA PERIFÉRICA</a:t>
            </a:r>
            <a:endParaRPr lang="en-US" sz="3200" b="1" dirty="0">
              <a:solidFill>
                <a:schemeClr val="bg2">
                  <a:lumMod val="25000"/>
                  <a:lumOff val="75000"/>
                </a:schemeClr>
              </a:solidFill>
              <a:latin typeface="Apple Casual"/>
              <a:cs typeface="Apple Casual"/>
            </a:endParaRPr>
          </a:p>
        </p:txBody>
      </p:sp>
      <p:sp>
        <p:nvSpPr>
          <p:cNvPr id="3" name="Content Placeholder 2"/>
          <p:cNvSpPr>
            <a:spLocks noGrp="1"/>
          </p:cNvSpPr>
          <p:nvPr>
            <p:ph sz="quarter" idx="4294967295"/>
          </p:nvPr>
        </p:nvSpPr>
        <p:spPr>
          <a:xfrm>
            <a:off x="1443038" y="1417638"/>
            <a:ext cx="7700962" cy="5148262"/>
          </a:xfrm>
        </p:spPr>
        <p:txBody>
          <a:bodyPr/>
          <a:lstStyle/>
          <a:p>
            <a:pPr marL="36576" indent="0">
              <a:buNone/>
            </a:pPr>
            <a:r>
              <a:rPr lang="es-CL" sz="2400" dirty="0" smtClean="0">
                <a:latin typeface="Apple Casual"/>
                <a:cs typeface="Apple Casual"/>
              </a:rPr>
              <a:t>Factor determinante en aparición de úlcera.</a:t>
            </a:r>
          </a:p>
          <a:p>
            <a:pPr>
              <a:buNone/>
            </a:pPr>
            <a:r>
              <a:rPr lang="es-CL" sz="2400" b="1" dirty="0" smtClean="0">
                <a:latin typeface="Apple Casual"/>
                <a:cs typeface="Apple Casual"/>
              </a:rPr>
              <a:t> </a:t>
            </a:r>
            <a:r>
              <a:rPr lang="es-CL" sz="2400" dirty="0" smtClean="0">
                <a:latin typeface="Apple Casual"/>
                <a:cs typeface="Apple Casual"/>
              </a:rPr>
              <a:t>   </a:t>
            </a:r>
          </a:p>
          <a:p>
            <a:pPr>
              <a:buNone/>
            </a:pPr>
            <a:r>
              <a:rPr lang="es-CL" sz="2400" b="1" dirty="0">
                <a:cs typeface="Apple Casual"/>
              </a:rPr>
              <a:t> </a:t>
            </a:r>
            <a:r>
              <a:rPr lang="es-CL" sz="2400" b="1" dirty="0" smtClean="0">
                <a:cs typeface="Apple Casual"/>
              </a:rPr>
              <a:t>      </a:t>
            </a:r>
            <a:r>
              <a:rPr lang="es-CL" sz="2400" b="1" dirty="0" smtClean="0">
                <a:latin typeface="Apple Casual"/>
                <a:cs typeface="Apple Casual"/>
              </a:rPr>
              <a:t>Hiperglicosilación y oclusión vasa nervorum</a:t>
            </a:r>
          </a:p>
          <a:p>
            <a:pPr>
              <a:buNone/>
            </a:pPr>
            <a:r>
              <a:rPr lang="es-CL" sz="2000" b="1" dirty="0" smtClean="0">
                <a:latin typeface="Apple Casual"/>
                <a:cs typeface="Apple Casual"/>
              </a:rPr>
              <a:t>                              </a:t>
            </a:r>
          </a:p>
          <a:p>
            <a:pPr>
              <a:buNone/>
            </a:pPr>
            <a:r>
              <a:rPr lang="es-CL" sz="2000" b="1" dirty="0" smtClean="0">
                <a:latin typeface="Apple Casual"/>
                <a:cs typeface="Apple Casual"/>
              </a:rPr>
              <a:t>                       Desmielinización</a:t>
            </a:r>
          </a:p>
          <a:p>
            <a:pPr>
              <a:buNone/>
            </a:pPr>
            <a:r>
              <a:rPr lang="es-CL" sz="2000" b="1" dirty="0" smtClean="0">
                <a:latin typeface="Apple Casual"/>
                <a:cs typeface="Apple Casual"/>
              </a:rPr>
              <a:t>                 </a:t>
            </a:r>
            <a:r>
              <a:rPr lang="es-CL" sz="2000" dirty="0" smtClean="0">
                <a:latin typeface="Apple Casual"/>
                <a:cs typeface="Apple Casual"/>
              </a:rPr>
              <a:t> </a:t>
            </a:r>
          </a:p>
          <a:p>
            <a:pPr>
              <a:buNone/>
            </a:pPr>
            <a:r>
              <a:rPr lang="es-CL" sz="2000" dirty="0" smtClean="0">
                <a:latin typeface="Apple Casual"/>
                <a:cs typeface="Apple Casual"/>
              </a:rPr>
              <a:t>              </a:t>
            </a:r>
            <a:r>
              <a:rPr lang="es-CL" sz="2000" dirty="0">
                <a:latin typeface="Apple Casual"/>
                <a:cs typeface="Apple Casual"/>
              </a:rPr>
              <a:t> </a:t>
            </a:r>
            <a:endParaRPr lang="es-CL" sz="2000" dirty="0" smtClean="0">
              <a:latin typeface="Apple Casual"/>
              <a:cs typeface="Apple Casual"/>
            </a:endParaRPr>
          </a:p>
          <a:p>
            <a:pPr>
              <a:buNone/>
            </a:pPr>
            <a:r>
              <a:rPr lang="es-CL" sz="2000" b="1" dirty="0">
                <a:cs typeface="Apple Casual"/>
              </a:rPr>
              <a:t> </a:t>
            </a:r>
            <a:r>
              <a:rPr lang="es-CL" sz="2000" b="1" dirty="0" smtClean="0">
                <a:cs typeface="Apple Casual"/>
              </a:rPr>
              <a:t>              </a:t>
            </a:r>
            <a:r>
              <a:rPr lang="es-CL" sz="2000" b="1" dirty="0" smtClean="0">
                <a:latin typeface="Apple Casual"/>
                <a:cs typeface="Apple Casual"/>
              </a:rPr>
              <a:t>Disminución velocidad de conducción </a:t>
            </a:r>
          </a:p>
          <a:p>
            <a:pPr>
              <a:buNone/>
            </a:pPr>
            <a:endParaRPr lang="es-CL" sz="2000" b="1" dirty="0" smtClean="0">
              <a:latin typeface="Apple Casual"/>
              <a:cs typeface="Apple Casual"/>
            </a:endParaRPr>
          </a:p>
          <a:p>
            <a:pPr>
              <a:buNone/>
            </a:pPr>
            <a:endParaRPr lang="es-CL" sz="2000" b="1" dirty="0" smtClean="0">
              <a:latin typeface="Apple Casual"/>
              <a:cs typeface="Apple Casual"/>
            </a:endParaRPr>
          </a:p>
          <a:p>
            <a:pPr>
              <a:buNone/>
            </a:pPr>
            <a:endParaRPr lang="es-CL" sz="2000" b="1" dirty="0" smtClean="0">
              <a:latin typeface="Apple Casual"/>
              <a:cs typeface="Apple Casual"/>
            </a:endParaRPr>
          </a:p>
          <a:p>
            <a:pPr>
              <a:buNone/>
            </a:pPr>
            <a:r>
              <a:rPr lang="es-CL" sz="2000" b="1" dirty="0" smtClean="0">
                <a:latin typeface="Apple Casual"/>
                <a:cs typeface="Apple Casual"/>
              </a:rPr>
              <a:t> </a:t>
            </a:r>
          </a:p>
        </p:txBody>
      </p:sp>
      <p:sp>
        <p:nvSpPr>
          <p:cNvPr id="8" name="TextBox 7"/>
          <p:cNvSpPr txBox="1"/>
          <p:nvPr/>
        </p:nvSpPr>
        <p:spPr>
          <a:xfrm>
            <a:off x="1000100" y="5286388"/>
            <a:ext cx="1714512" cy="646331"/>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12700">
            <a:solidFill>
              <a:schemeClr val="accent1"/>
            </a:solidFill>
          </a:ln>
        </p:spPr>
        <p:txBody>
          <a:bodyPr wrap="square" rtlCol="0">
            <a:spAutoFit/>
          </a:bodyPr>
          <a:lstStyle/>
          <a:p>
            <a:pPr algn="ctr"/>
            <a:r>
              <a:rPr lang="es-CL" b="1" dirty="0" smtClean="0">
                <a:solidFill>
                  <a:srgbClr val="09213B"/>
                </a:solidFill>
                <a:latin typeface="Bookman Old Style" pitchFamily="18" charset="0"/>
              </a:rPr>
              <a:t>Neuropatía</a:t>
            </a:r>
          </a:p>
          <a:p>
            <a:pPr algn="ctr"/>
            <a:r>
              <a:rPr lang="es-CL" b="1" dirty="0" smtClean="0">
                <a:solidFill>
                  <a:srgbClr val="09213B"/>
                </a:solidFill>
                <a:latin typeface="Bookman Old Style" pitchFamily="18" charset="0"/>
              </a:rPr>
              <a:t>Motora</a:t>
            </a:r>
            <a:endParaRPr lang="en-US" b="1" dirty="0">
              <a:solidFill>
                <a:srgbClr val="09213B"/>
              </a:solidFill>
              <a:latin typeface="Bookman Old Style" pitchFamily="18" charset="0"/>
            </a:endParaRPr>
          </a:p>
        </p:txBody>
      </p:sp>
      <p:sp>
        <p:nvSpPr>
          <p:cNvPr id="11" name="TextBox 10"/>
          <p:cNvSpPr txBox="1"/>
          <p:nvPr/>
        </p:nvSpPr>
        <p:spPr>
          <a:xfrm>
            <a:off x="4214810" y="5357826"/>
            <a:ext cx="1490674" cy="646331"/>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1"/>
            </a:solidFill>
          </a:ln>
        </p:spPr>
        <p:txBody>
          <a:bodyPr wrap="square" rtlCol="0">
            <a:spAutoFit/>
          </a:bodyPr>
          <a:lstStyle/>
          <a:p>
            <a:pPr algn="ctr"/>
            <a:r>
              <a:rPr lang="es-CL" b="1" dirty="0" smtClean="0">
                <a:solidFill>
                  <a:srgbClr val="09213B"/>
                </a:solidFill>
                <a:latin typeface="Bookman Old Style" pitchFamily="18" charset="0"/>
              </a:rPr>
              <a:t>Neuropatía</a:t>
            </a:r>
            <a:endParaRPr lang="en-US" b="1" dirty="0" smtClean="0">
              <a:solidFill>
                <a:srgbClr val="09213B"/>
              </a:solidFill>
              <a:latin typeface="Bookman Old Style" pitchFamily="18" charset="0"/>
            </a:endParaRPr>
          </a:p>
          <a:p>
            <a:pPr algn="ctr"/>
            <a:r>
              <a:rPr lang="es-CL" b="1" dirty="0" smtClean="0">
                <a:solidFill>
                  <a:srgbClr val="09213B"/>
                </a:solidFill>
                <a:latin typeface="Bookman Old Style" pitchFamily="18" charset="0"/>
              </a:rPr>
              <a:t>Sensitiva</a:t>
            </a:r>
          </a:p>
        </p:txBody>
      </p:sp>
      <p:sp>
        <p:nvSpPr>
          <p:cNvPr id="12" name="TextBox 11"/>
          <p:cNvSpPr txBox="1"/>
          <p:nvPr/>
        </p:nvSpPr>
        <p:spPr>
          <a:xfrm>
            <a:off x="6786578" y="5357826"/>
            <a:ext cx="1704988" cy="646331"/>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1"/>
            </a:solidFill>
          </a:ln>
        </p:spPr>
        <p:txBody>
          <a:bodyPr wrap="square" rtlCol="0">
            <a:spAutoFit/>
          </a:bodyPr>
          <a:lstStyle/>
          <a:p>
            <a:pPr algn="ctr"/>
            <a:r>
              <a:rPr lang="es-CL" b="1" dirty="0">
                <a:solidFill>
                  <a:srgbClr val="09213B"/>
                </a:solidFill>
                <a:latin typeface="Bookman Old Style" pitchFamily="18" charset="0"/>
              </a:rPr>
              <a:t>Neuropatía</a:t>
            </a:r>
            <a:endParaRPr lang="en-US" b="1" dirty="0">
              <a:solidFill>
                <a:srgbClr val="09213B"/>
              </a:solidFill>
              <a:latin typeface="Bookman Old Style" pitchFamily="18" charset="0"/>
            </a:endParaRPr>
          </a:p>
          <a:p>
            <a:pPr algn="ctr"/>
            <a:r>
              <a:rPr lang="es-CL" b="1" dirty="0">
                <a:solidFill>
                  <a:srgbClr val="09213B"/>
                </a:solidFill>
                <a:latin typeface="Bookman Old Style" pitchFamily="18" charset="0"/>
              </a:rPr>
              <a:t>Autonómica</a:t>
            </a:r>
          </a:p>
        </p:txBody>
      </p:sp>
      <p:sp>
        <p:nvSpPr>
          <p:cNvPr id="14" name="Down Arrow 13"/>
          <p:cNvSpPr/>
          <p:nvPr/>
        </p:nvSpPr>
        <p:spPr>
          <a:xfrm>
            <a:off x="4429124" y="2757142"/>
            <a:ext cx="589137" cy="305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ple Casual"/>
            </a:endParaRPr>
          </a:p>
        </p:txBody>
      </p:sp>
      <p:sp>
        <p:nvSpPr>
          <p:cNvPr id="15" name="Down Arrow 14"/>
          <p:cNvSpPr/>
          <p:nvPr/>
        </p:nvSpPr>
        <p:spPr>
          <a:xfrm>
            <a:off x="4500562" y="3773032"/>
            <a:ext cx="530223" cy="217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ple Casual"/>
            </a:endParaRPr>
          </a:p>
        </p:txBody>
      </p:sp>
      <p:sp>
        <p:nvSpPr>
          <p:cNvPr id="22" name="Down Arrow 21"/>
          <p:cNvSpPr/>
          <p:nvPr/>
        </p:nvSpPr>
        <p:spPr>
          <a:xfrm>
            <a:off x="4572000" y="4785244"/>
            <a:ext cx="471310" cy="3487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ple Casual"/>
            </a:endParaRPr>
          </a:p>
        </p:txBody>
      </p:sp>
      <p:sp>
        <p:nvSpPr>
          <p:cNvPr id="25" name="Curved Left Arrow 24"/>
          <p:cNvSpPr/>
          <p:nvPr/>
        </p:nvSpPr>
        <p:spPr>
          <a:xfrm>
            <a:off x="7858148" y="4143380"/>
            <a:ext cx="571504" cy="8572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pple Casual"/>
            </a:endParaRPr>
          </a:p>
        </p:txBody>
      </p:sp>
      <p:sp>
        <p:nvSpPr>
          <p:cNvPr id="27" name="Curved Right Arrow 26"/>
          <p:cNvSpPr/>
          <p:nvPr/>
        </p:nvSpPr>
        <p:spPr>
          <a:xfrm>
            <a:off x="1357290" y="4143380"/>
            <a:ext cx="642942" cy="8572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pple Casual"/>
            </a:endParaRPr>
          </a:p>
        </p:txBody>
      </p:sp>
    </p:spTree>
    <p:extLst>
      <p:ext uri="{BB962C8B-B14F-4D97-AF65-F5344CB8AC3E}">
        <p14:creationId xmlns:p14="http://schemas.microsoft.com/office/powerpoint/2010/main" val="192260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ox(in)">
                                      <p:cBhvr>
                                        <p:cTn id="7" dur="500"/>
                                        <p:tgtEl>
                                          <p:spTgt spid="2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ox(in)">
                                      <p:cBhvr>
                                        <p:cTn id="13" dur="500"/>
                                        <p:tgtEl>
                                          <p:spTgt spid="2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ox(in)">
                                      <p:cBhvr>
                                        <p:cTn id="19" dur="500"/>
                                        <p:tgtEl>
                                          <p:spTgt spid="2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22" grpId="0" animBg="1"/>
      <p:bldP spid="25"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9948" y="122233"/>
            <a:ext cx="8643937"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s-CL" sz="3400" b="1" dirty="0" smtClean="0">
                <a:solidFill>
                  <a:schemeClr val="bg2">
                    <a:lumMod val="25000"/>
                    <a:lumOff val="75000"/>
                  </a:schemeClr>
                </a:solidFill>
                <a:latin typeface="Apple Casual"/>
                <a:cs typeface="Apple Casual"/>
              </a:rPr>
              <a:t>NEUROPATÍA PERIFÉRICA</a:t>
            </a:r>
            <a:endParaRPr lang="en-US" sz="3400" b="1" dirty="0">
              <a:solidFill>
                <a:schemeClr val="bg2">
                  <a:lumMod val="25000"/>
                  <a:lumOff val="75000"/>
                </a:schemeClr>
              </a:solidFill>
              <a:latin typeface="Apple Casual"/>
              <a:cs typeface="Apple Casual"/>
            </a:endParaRPr>
          </a:p>
        </p:txBody>
      </p:sp>
      <p:sp>
        <p:nvSpPr>
          <p:cNvPr id="5" name="TextBox 4"/>
          <p:cNvSpPr txBox="1"/>
          <p:nvPr/>
        </p:nvSpPr>
        <p:spPr>
          <a:xfrm>
            <a:off x="500034" y="1857364"/>
            <a:ext cx="2143140" cy="646331"/>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w="12700">
            <a:solidFill>
              <a:schemeClr val="accent1"/>
            </a:solidFill>
          </a:ln>
        </p:spPr>
        <p:txBody>
          <a:bodyPr wrap="square" rtlCol="0">
            <a:spAutoFit/>
          </a:bodyPr>
          <a:lstStyle/>
          <a:p>
            <a:pPr algn="ctr"/>
            <a:r>
              <a:rPr lang="es-CL" b="1" dirty="0" smtClean="0">
                <a:solidFill>
                  <a:srgbClr val="09213B"/>
                </a:solidFill>
                <a:latin typeface="Bookman Old Style" pitchFamily="18" charset="0"/>
              </a:rPr>
              <a:t>Neuropatía</a:t>
            </a:r>
          </a:p>
          <a:p>
            <a:pPr algn="ctr"/>
            <a:r>
              <a:rPr lang="es-CL" b="1" dirty="0" smtClean="0">
                <a:solidFill>
                  <a:srgbClr val="09213B"/>
                </a:solidFill>
                <a:latin typeface="Bookman Old Style" pitchFamily="18" charset="0"/>
              </a:rPr>
              <a:t>Motora</a:t>
            </a:r>
            <a:endParaRPr lang="en-US" b="1" dirty="0">
              <a:solidFill>
                <a:srgbClr val="09213B"/>
              </a:solidFill>
              <a:latin typeface="Bookman Old Style" pitchFamily="18" charset="0"/>
            </a:endParaRPr>
          </a:p>
        </p:txBody>
      </p:sp>
      <p:sp>
        <p:nvSpPr>
          <p:cNvPr id="6" name="TextBox 5"/>
          <p:cNvSpPr txBox="1"/>
          <p:nvPr/>
        </p:nvSpPr>
        <p:spPr>
          <a:xfrm rot="10800000" flipV="1">
            <a:off x="500034" y="3498743"/>
            <a:ext cx="2143140" cy="646331"/>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1"/>
            </a:solidFill>
          </a:ln>
        </p:spPr>
        <p:txBody>
          <a:bodyPr wrap="square" rtlCol="0">
            <a:spAutoFit/>
          </a:bodyPr>
          <a:lstStyle/>
          <a:p>
            <a:pPr algn="ctr"/>
            <a:r>
              <a:rPr lang="es-CL" b="1" dirty="0" smtClean="0">
                <a:solidFill>
                  <a:srgbClr val="09213B"/>
                </a:solidFill>
                <a:latin typeface="Bookman Old Style" pitchFamily="18" charset="0"/>
              </a:rPr>
              <a:t>Neuropatía</a:t>
            </a:r>
            <a:endParaRPr lang="en-US" b="1" dirty="0" smtClean="0">
              <a:solidFill>
                <a:srgbClr val="09213B"/>
              </a:solidFill>
              <a:latin typeface="Bookman Old Style" pitchFamily="18" charset="0"/>
            </a:endParaRPr>
          </a:p>
          <a:p>
            <a:pPr algn="ctr"/>
            <a:r>
              <a:rPr lang="es-CL" b="1" dirty="0" smtClean="0">
                <a:solidFill>
                  <a:srgbClr val="09213B"/>
                </a:solidFill>
                <a:latin typeface="Bookman Old Style" pitchFamily="18" charset="0"/>
              </a:rPr>
              <a:t>Sensitiva</a:t>
            </a:r>
          </a:p>
        </p:txBody>
      </p:sp>
      <p:sp>
        <p:nvSpPr>
          <p:cNvPr id="7" name="TextBox 6"/>
          <p:cNvSpPr txBox="1"/>
          <p:nvPr/>
        </p:nvSpPr>
        <p:spPr>
          <a:xfrm>
            <a:off x="500034" y="5143512"/>
            <a:ext cx="2071702" cy="646331"/>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1"/>
            </a:solidFill>
          </a:ln>
        </p:spPr>
        <p:txBody>
          <a:bodyPr wrap="square" rtlCol="0">
            <a:spAutoFit/>
          </a:bodyPr>
          <a:lstStyle/>
          <a:p>
            <a:pPr algn="ctr"/>
            <a:r>
              <a:rPr lang="es-CL" b="1" dirty="0" smtClean="0">
                <a:solidFill>
                  <a:srgbClr val="09213B"/>
                </a:solidFill>
                <a:latin typeface="Bookman Old Style" pitchFamily="18" charset="0"/>
              </a:rPr>
              <a:t>Neuropatía</a:t>
            </a:r>
            <a:endParaRPr lang="en-US" b="1" dirty="0" smtClean="0">
              <a:solidFill>
                <a:srgbClr val="09213B"/>
              </a:solidFill>
              <a:latin typeface="Bookman Old Style" pitchFamily="18" charset="0"/>
            </a:endParaRPr>
          </a:p>
          <a:p>
            <a:pPr algn="ctr"/>
            <a:r>
              <a:rPr lang="es-CL" b="1" dirty="0" smtClean="0">
                <a:solidFill>
                  <a:srgbClr val="09213B"/>
                </a:solidFill>
                <a:latin typeface="Bookman Old Style" pitchFamily="18" charset="0"/>
              </a:rPr>
              <a:t>Autonómica</a:t>
            </a:r>
          </a:p>
        </p:txBody>
      </p:sp>
      <p:sp>
        <p:nvSpPr>
          <p:cNvPr id="8" name="Right Arrow 7"/>
          <p:cNvSpPr/>
          <p:nvPr/>
        </p:nvSpPr>
        <p:spPr>
          <a:xfrm>
            <a:off x="2928926" y="2143116"/>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213B"/>
              </a:solidFill>
              <a:latin typeface="Apple Casual"/>
            </a:endParaRPr>
          </a:p>
        </p:txBody>
      </p:sp>
      <p:sp>
        <p:nvSpPr>
          <p:cNvPr id="9" name="Right Arrow 8"/>
          <p:cNvSpPr/>
          <p:nvPr/>
        </p:nvSpPr>
        <p:spPr>
          <a:xfrm>
            <a:off x="2857488" y="3714752"/>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213B"/>
              </a:solidFill>
              <a:latin typeface="Apple Casual"/>
            </a:endParaRPr>
          </a:p>
        </p:txBody>
      </p:sp>
      <p:sp>
        <p:nvSpPr>
          <p:cNvPr id="10" name="Right Arrow 9"/>
          <p:cNvSpPr/>
          <p:nvPr/>
        </p:nvSpPr>
        <p:spPr>
          <a:xfrm>
            <a:off x="2857488" y="5429264"/>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213B"/>
              </a:solidFill>
              <a:latin typeface="Apple Casual"/>
            </a:endParaRPr>
          </a:p>
        </p:txBody>
      </p:sp>
      <p:sp>
        <p:nvSpPr>
          <p:cNvPr id="11" name="TextBox 10"/>
          <p:cNvSpPr txBox="1"/>
          <p:nvPr/>
        </p:nvSpPr>
        <p:spPr>
          <a:xfrm>
            <a:off x="3643306" y="1785927"/>
            <a:ext cx="1857388" cy="830997"/>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s-CL" sz="1600" dirty="0" smtClean="0">
                <a:solidFill>
                  <a:srgbClr val="09213B"/>
                </a:solidFill>
                <a:latin typeface="Bookman Old Style" pitchFamily="18" charset="0"/>
              </a:rPr>
              <a:t>Denervación musculatura </a:t>
            </a:r>
            <a:r>
              <a:rPr lang="es-CL" sz="1600" dirty="0" err="1" smtClean="0">
                <a:solidFill>
                  <a:srgbClr val="09213B"/>
                </a:solidFill>
                <a:latin typeface="Bookman Old Style" pitchFamily="18" charset="0"/>
              </a:rPr>
              <a:t>intrínsica</a:t>
            </a:r>
            <a:r>
              <a:rPr lang="es-CL" sz="1600" dirty="0" smtClean="0">
                <a:solidFill>
                  <a:srgbClr val="09213B"/>
                </a:solidFill>
                <a:latin typeface="Bookman Old Style" pitchFamily="18" charset="0"/>
              </a:rPr>
              <a:t> del pie</a:t>
            </a:r>
            <a:endParaRPr lang="en-US" sz="1600" dirty="0">
              <a:solidFill>
                <a:srgbClr val="09213B"/>
              </a:solidFill>
              <a:latin typeface="Bookman Old Style" pitchFamily="18" charset="0"/>
            </a:endParaRPr>
          </a:p>
        </p:txBody>
      </p:sp>
      <p:sp>
        <p:nvSpPr>
          <p:cNvPr id="12" name="TextBox 11"/>
          <p:cNvSpPr txBox="1"/>
          <p:nvPr/>
        </p:nvSpPr>
        <p:spPr>
          <a:xfrm>
            <a:off x="3643306" y="3571876"/>
            <a:ext cx="1857388" cy="830997"/>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s-CL" sz="1600" dirty="0" smtClean="0">
                <a:solidFill>
                  <a:srgbClr val="09213B"/>
                </a:solidFill>
                <a:latin typeface="Bookman Old Style" pitchFamily="18" charset="0"/>
              </a:rPr>
              <a:t>Pérdida sensibilidad protectora</a:t>
            </a:r>
            <a:endParaRPr lang="en-US" sz="1600" dirty="0">
              <a:solidFill>
                <a:srgbClr val="09213B"/>
              </a:solidFill>
              <a:latin typeface="Bookman Old Style" pitchFamily="18" charset="0"/>
            </a:endParaRPr>
          </a:p>
        </p:txBody>
      </p:sp>
      <p:sp>
        <p:nvSpPr>
          <p:cNvPr id="13" name="TextBox 12"/>
          <p:cNvSpPr txBox="1"/>
          <p:nvPr/>
        </p:nvSpPr>
        <p:spPr>
          <a:xfrm>
            <a:off x="3643306" y="5072074"/>
            <a:ext cx="1928826" cy="830997"/>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s-CL" sz="1600" dirty="0" smtClean="0">
                <a:solidFill>
                  <a:srgbClr val="09213B"/>
                </a:solidFill>
                <a:latin typeface="Bookman Old Style" pitchFamily="18" charset="0"/>
              </a:rPr>
              <a:t>Alteración sudoración.</a:t>
            </a:r>
          </a:p>
          <a:p>
            <a:pPr algn="ctr"/>
            <a:r>
              <a:rPr lang="es-CL" sz="1600" dirty="0" smtClean="0">
                <a:solidFill>
                  <a:srgbClr val="09213B"/>
                </a:solidFill>
                <a:latin typeface="Bookman Old Style" pitchFamily="18" charset="0"/>
              </a:rPr>
              <a:t>Piel Seca</a:t>
            </a:r>
            <a:endParaRPr lang="en-US" sz="1600" dirty="0">
              <a:solidFill>
                <a:srgbClr val="09213B"/>
              </a:solidFill>
              <a:latin typeface="Bookman Old Style" pitchFamily="18" charset="0"/>
            </a:endParaRPr>
          </a:p>
        </p:txBody>
      </p:sp>
      <p:sp>
        <p:nvSpPr>
          <p:cNvPr id="14" name="TextBox 13"/>
          <p:cNvSpPr txBox="1"/>
          <p:nvPr/>
        </p:nvSpPr>
        <p:spPr>
          <a:xfrm>
            <a:off x="6572264" y="1714488"/>
            <a:ext cx="1928826" cy="830997"/>
          </a:xfrm>
          <a:prstGeom prst="rect">
            <a:avLst/>
          </a:prstGeom>
          <a:solidFill>
            <a:schemeClr val="accent1">
              <a:lumMod val="20000"/>
              <a:lumOff val="80000"/>
            </a:schemeClr>
          </a:solidFill>
          <a:ln>
            <a:solidFill>
              <a:schemeClr val="accent1"/>
            </a:solidFill>
          </a:ln>
        </p:spPr>
        <p:txBody>
          <a:bodyPr wrap="square" rtlCol="0">
            <a:spAutoFit/>
          </a:bodyPr>
          <a:lstStyle/>
          <a:p>
            <a:r>
              <a:rPr lang="es-CL" sz="1600" dirty="0" smtClean="0">
                <a:solidFill>
                  <a:srgbClr val="09213B"/>
                </a:solidFill>
                <a:latin typeface="Bookman Old Style" pitchFamily="18" charset="0"/>
              </a:rPr>
              <a:t>Deformidades y alteración de los puntos de apoyo</a:t>
            </a:r>
            <a:endParaRPr lang="en-US" sz="1600" dirty="0">
              <a:solidFill>
                <a:srgbClr val="09213B"/>
              </a:solidFill>
              <a:latin typeface="Bookman Old Style" pitchFamily="18" charset="0"/>
            </a:endParaRPr>
          </a:p>
        </p:txBody>
      </p:sp>
      <p:sp>
        <p:nvSpPr>
          <p:cNvPr id="15" name="Right Arrow 14"/>
          <p:cNvSpPr/>
          <p:nvPr/>
        </p:nvSpPr>
        <p:spPr>
          <a:xfrm>
            <a:off x="5643570" y="2071678"/>
            <a:ext cx="71438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213B"/>
              </a:solidFill>
              <a:latin typeface="Apple Casual"/>
            </a:endParaRPr>
          </a:p>
        </p:txBody>
      </p:sp>
      <p:sp>
        <p:nvSpPr>
          <p:cNvPr id="16" name="TextBox 15"/>
          <p:cNvSpPr txBox="1"/>
          <p:nvPr/>
        </p:nvSpPr>
        <p:spPr>
          <a:xfrm>
            <a:off x="6786578" y="3929066"/>
            <a:ext cx="1785950" cy="400110"/>
          </a:xfrm>
          <a:prstGeom prst="rect">
            <a:avLst/>
          </a:prstGeom>
          <a:solidFill>
            <a:schemeClr val="accent1">
              <a:lumMod val="20000"/>
              <a:lumOff val="80000"/>
            </a:schemeClr>
          </a:solidFill>
          <a:ln w="28575">
            <a:solidFill>
              <a:schemeClr val="accent1"/>
            </a:solidFill>
          </a:ln>
        </p:spPr>
        <p:txBody>
          <a:bodyPr wrap="square" rtlCol="0">
            <a:spAutoFit/>
          </a:bodyPr>
          <a:lstStyle/>
          <a:p>
            <a:pPr algn="ctr"/>
            <a:r>
              <a:rPr lang="es-CL" sz="2000" b="1" dirty="0" smtClean="0">
                <a:solidFill>
                  <a:srgbClr val="09213B"/>
                </a:solidFill>
                <a:latin typeface="Bookman Old Style" pitchFamily="18" charset="0"/>
              </a:rPr>
              <a:t>ÚLCERAS</a:t>
            </a:r>
            <a:endParaRPr lang="en-US" sz="2000" b="1" dirty="0">
              <a:solidFill>
                <a:srgbClr val="09213B"/>
              </a:solidFill>
              <a:latin typeface="Bookman Old Style" pitchFamily="18" charset="0"/>
            </a:endParaRPr>
          </a:p>
        </p:txBody>
      </p:sp>
      <p:sp>
        <p:nvSpPr>
          <p:cNvPr id="17" name="Down Arrow 16"/>
          <p:cNvSpPr/>
          <p:nvPr/>
        </p:nvSpPr>
        <p:spPr>
          <a:xfrm>
            <a:off x="7358082" y="2786058"/>
            <a:ext cx="357190"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213B"/>
              </a:solidFill>
              <a:latin typeface="Apple Casual"/>
            </a:endParaRPr>
          </a:p>
        </p:txBody>
      </p:sp>
      <p:sp>
        <p:nvSpPr>
          <p:cNvPr id="21" name="Bent-Up Arrow 20"/>
          <p:cNvSpPr/>
          <p:nvPr/>
        </p:nvSpPr>
        <p:spPr>
          <a:xfrm>
            <a:off x="6000760" y="5143512"/>
            <a:ext cx="2000264" cy="57150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213B"/>
              </a:solidFill>
              <a:latin typeface="Apple Casual"/>
            </a:endParaRPr>
          </a:p>
        </p:txBody>
      </p:sp>
      <p:sp>
        <p:nvSpPr>
          <p:cNvPr id="22" name="Right Arrow 21"/>
          <p:cNvSpPr/>
          <p:nvPr/>
        </p:nvSpPr>
        <p:spPr>
          <a:xfrm>
            <a:off x="5643570" y="4000504"/>
            <a:ext cx="85725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9213B"/>
              </a:solidFill>
              <a:latin typeface="Apple Casual"/>
            </a:endParaRPr>
          </a:p>
        </p:txBody>
      </p:sp>
      <p:sp>
        <p:nvSpPr>
          <p:cNvPr id="23" name="TextBox 22"/>
          <p:cNvSpPr txBox="1"/>
          <p:nvPr/>
        </p:nvSpPr>
        <p:spPr>
          <a:xfrm>
            <a:off x="500034" y="6357958"/>
            <a:ext cx="8215370" cy="369332"/>
          </a:xfrm>
          <a:prstGeom prst="rect">
            <a:avLst/>
          </a:prstGeom>
          <a:noFill/>
        </p:spPr>
        <p:txBody>
          <a:bodyPr wrap="square" rtlCol="0">
            <a:spAutoFit/>
          </a:bodyPr>
          <a:lstStyle/>
          <a:p>
            <a:endParaRPr lang="en-US" dirty="0">
              <a:solidFill>
                <a:srgbClr val="09213B"/>
              </a:solidFill>
              <a:latin typeface="Apple Casual"/>
            </a:endParaRPr>
          </a:p>
        </p:txBody>
      </p:sp>
    </p:spTree>
    <p:extLst>
      <p:ext uri="{BB962C8B-B14F-4D97-AF65-F5344CB8AC3E}">
        <p14:creationId xmlns:p14="http://schemas.microsoft.com/office/powerpoint/2010/main" val="594634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7073" y="149943"/>
            <a:ext cx="8786812"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s-CL" sz="3400" b="1" dirty="0" smtClean="0">
                <a:solidFill>
                  <a:schemeClr val="bg2">
                    <a:lumMod val="25000"/>
                    <a:lumOff val="75000"/>
                  </a:schemeClr>
                </a:solidFill>
                <a:latin typeface="Apple Casual"/>
                <a:cs typeface="Apple Casual"/>
              </a:rPr>
              <a:t>ENFERMEDAD VASCULAR PERIFÉRICA</a:t>
            </a:r>
            <a:endParaRPr lang="en-US" sz="3400" b="1" dirty="0">
              <a:solidFill>
                <a:schemeClr val="bg2">
                  <a:lumMod val="25000"/>
                  <a:lumOff val="75000"/>
                </a:schemeClr>
              </a:solidFill>
              <a:latin typeface="Apple Casual"/>
              <a:cs typeface="Apple Casual"/>
            </a:endParaRPr>
          </a:p>
        </p:txBody>
      </p:sp>
      <p:sp>
        <p:nvSpPr>
          <p:cNvPr id="3" name="Content Placeholder 2"/>
          <p:cNvSpPr>
            <a:spLocks noGrp="1"/>
          </p:cNvSpPr>
          <p:nvPr>
            <p:ph sz="quarter" idx="4294967295"/>
          </p:nvPr>
        </p:nvSpPr>
        <p:spPr>
          <a:xfrm>
            <a:off x="500063" y="1447800"/>
            <a:ext cx="8643937" cy="5410200"/>
          </a:xfrm>
        </p:spPr>
        <p:txBody>
          <a:bodyPr>
            <a:normAutofit/>
          </a:bodyPr>
          <a:lstStyle/>
          <a:p>
            <a:pPr marL="36576" indent="0">
              <a:buNone/>
            </a:pPr>
            <a:r>
              <a:rPr lang="es-CL" sz="2600" dirty="0" smtClean="0">
                <a:latin typeface="Apple Casual"/>
                <a:cs typeface="Apple Casual"/>
              </a:rPr>
              <a:t>Rol en persistencia de la lesión y alteración en la reparación tisular.</a:t>
            </a:r>
            <a:endParaRPr lang="en-US" sz="2600" dirty="0">
              <a:latin typeface="Apple Casual"/>
              <a:cs typeface="Apple Casual"/>
            </a:endParaRPr>
          </a:p>
        </p:txBody>
      </p:sp>
      <p:sp>
        <p:nvSpPr>
          <p:cNvPr id="5" name="TextBox 4"/>
          <p:cNvSpPr txBox="1"/>
          <p:nvPr/>
        </p:nvSpPr>
        <p:spPr>
          <a:xfrm>
            <a:off x="500034" y="2500306"/>
            <a:ext cx="3643338" cy="369332"/>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8100000" scaled="1"/>
            <a:tileRect/>
          </a:gradFill>
          <a:ln>
            <a:solidFill>
              <a:schemeClr val="accent1"/>
            </a:solidFill>
          </a:ln>
        </p:spPr>
        <p:txBody>
          <a:bodyPr wrap="square" rtlCol="0">
            <a:spAutoFit/>
          </a:bodyPr>
          <a:lstStyle/>
          <a:p>
            <a:pPr algn="ctr"/>
            <a:r>
              <a:rPr lang="es-CL" dirty="0" smtClean="0">
                <a:latin typeface="Bookman Old Style" pitchFamily="18" charset="0"/>
              </a:rPr>
              <a:t>Alteración </a:t>
            </a:r>
            <a:r>
              <a:rPr lang="es-CL" dirty="0" err="1" smtClean="0">
                <a:latin typeface="Bookman Old Style" pitchFamily="18" charset="0"/>
              </a:rPr>
              <a:t>microvasculatura</a:t>
            </a:r>
            <a:endParaRPr lang="en-US" dirty="0">
              <a:latin typeface="Bookman Old Style" pitchFamily="18" charset="0"/>
            </a:endParaRPr>
          </a:p>
        </p:txBody>
      </p:sp>
      <p:sp>
        <p:nvSpPr>
          <p:cNvPr id="7" name="TextBox 6"/>
          <p:cNvSpPr txBox="1"/>
          <p:nvPr/>
        </p:nvSpPr>
        <p:spPr>
          <a:xfrm>
            <a:off x="4714876" y="2500306"/>
            <a:ext cx="3571900" cy="369332"/>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s-CL" dirty="0" smtClean="0">
                <a:latin typeface="Bookman Old Style" pitchFamily="18" charset="0"/>
              </a:rPr>
              <a:t>Alteración </a:t>
            </a:r>
            <a:r>
              <a:rPr lang="es-CL" dirty="0" err="1" smtClean="0">
                <a:latin typeface="Bookman Old Style" pitchFamily="18" charset="0"/>
              </a:rPr>
              <a:t>macrovasculatura</a:t>
            </a:r>
            <a:endParaRPr lang="en-US" dirty="0">
              <a:latin typeface="Bookman Old Style" pitchFamily="18" charset="0"/>
            </a:endParaRPr>
          </a:p>
        </p:txBody>
      </p:sp>
      <p:sp>
        <p:nvSpPr>
          <p:cNvPr id="8" name="TextBox 7"/>
          <p:cNvSpPr txBox="1"/>
          <p:nvPr/>
        </p:nvSpPr>
        <p:spPr>
          <a:xfrm>
            <a:off x="714348" y="3357562"/>
            <a:ext cx="3071834" cy="646331"/>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path path="circle">
              <a:fillToRect l="100000" t="100000"/>
            </a:path>
            <a:tileRect r="-100000" b="-100000"/>
          </a:gradFill>
          <a:ln>
            <a:solidFill>
              <a:schemeClr val="accent1"/>
            </a:solidFill>
          </a:ln>
        </p:spPr>
        <p:txBody>
          <a:bodyPr wrap="square" rtlCol="0">
            <a:spAutoFit/>
          </a:bodyPr>
          <a:lstStyle/>
          <a:p>
            <a:pPr algn="ctr"/>
            <a:r>
              <a:rPr lang="es-CL" dirty="0" smtClean="0">
                <a:latin typeface="Bookman Old Style" pitchFamily="18" charset="0"/>
              </a:rPr>
              <a:t>Engrosamiento membrana basal capilar</a:t>
            </a:r>
            <a:endParaRPr lang="en-US" dirty="0">
              <a:latin typeface="Bookman Old Style" pitchFamily="18" charset="0"/>
            </a:endParaRPr>
          </a:p>
        </p:txBody>
      </p:sp>
      <p:sp>
        <p:nvSpPr>
          <p:cNvPr id="9" name="TextBox 8"/>
          <p:cNvSpPr txBox="1"/>
          <p:nvPr/>
        </p:nvSpPr>
        <p:spPr>
          <a:xfrm>
            <a:off x="5072066" y="3357562"/>
            <a:ext cx="2990872" cy="646331"/>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8100000" scaled="1"/>
            <a:tileRect/>
          </a:gradFill>
          <a:ln>
            <a:solidFill>
              <a:schemeClr val="accent1"/>
            </a:solidFill>
          </a:ln>
        </p:spPr>
        <p:txBody>
          <a:bodyPr wrap="square" rtlCol="0">
            <a:spAutoFit/>
          </a:bodyPr>
          <a:lstStyle/>
          <a:p>
            <a:pPr algn="ctr"/>
            <a:r>
              <a:rPr lang="es-CL" dirty="0" smtClean="0">
                <a:latin typeface="Bookman Old Style" pitchFamily="18" charset="0"/>
              </a:rPr>
              <a:t>Ateroesclerosis y estrechamiento oclusivo</a:t>
            </a:r>
            <a:endParaRPr lang="en-US" dirty="0">
              <a:latin typeface="Bookman Old Style" pitchFamily="18" charset="0"/>
            </a:endParaRPr>
          </a:p>
        </p:txBody>
      </p:sp>
      <p:sp>
        <p:nvSpPr>
          <p:cNvPr id="10" name="TextBox 9"/>
          <p:cNvSpPr txBox="1"/>
          <p:nvPr/>
        </p:nvSpPr>
        <p:spPr>
          <a:xfrm>
            <a:off x="2714612" y="4500570"/>
            <a:ext cx="3643338" cy="923330"/>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path path="circle">
              <a:fillToRect l="50000" t="50000" r="50000" b="50000"/>
            </a:path>
            <a:tileRect/>
          </a:gradFill>
          <a:ln>
            <a:solidFill>
              <a:schemeClr val="accent1"/>
            </a:solidFill>
          </a:ln>
        </p:spPr>
        <p:txBody>
          <a:bodyPr wrap="square" rtlCol="0">
            <a:spAutoFit/>
          </a:bodyPr>
          <a:lstStyle/>
          <a:p>
            <a:r>
              <a:rPr lang="es-CL" dirty="0" smtClean="0">
                <a:latin typeface="Bookman Old Style" pitchFamily="18" charset="0"/>
              </a:rPr>
              <a:t>Disminución flujo capilar de nutrientes</a:t>
            </a:r>
          </a:p>
          <a:p>
            <a:r>
              <a:rPr lang="es-CL" dirty="0" smtClean="0">
                <a:latin typeface="Bookman Old Style" pitchFamily="18" charset="0"/>
              </a:rPr>
              <a:t>Disminución flujo sanguíneo</a:t>
            </a:r>
            <a:endParaRPr lang="en-US" dirty="0">
              <a:latin typeface="Bookman Old Style" pitchFamily="18" charset="0"/>
            </a:endParaRPr>
          </a:p>
        </p:txBody>
      </p:sp>
      <p:sp>
        <p:nvSpPr>
          <p:cNvPr id="11" name="TextBox 10"/>
          <p:cNvSpPr txBox="1"/>
          <p:nvPr/>
        </p:nvSpPr>
        <p:spPr>
          <a:xfrm>
            <a:off x="3143240" y="5929330"/>
            <a:ext cx="2571768" cy="646331"/>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13500000" scaled="1"/>
            <a:tileRect/>
          </a:gradFill>
          <a:ln>
            <a:solidFill>
              <a:schemeClr val="accent1"/>
            </a:solidFill>
          </a:ln>
        </p:spPr>
        <p:txBody>
          <a:bodyPr wrap="square" rtlCol="0">
            <a:spAutoFit/>
          </a:bodyPr>
          <a:lstStyle/>
          <a:p>
            <a:pPr algn="ctr"/>
            <a:r>
              <a:rPr lang="es-CL" b="1" dirty="0" smtClean="0">
                <a:latin typeface="Bookman Old Style" pitchFamily="18" charset="0"/>
              </a:rPr>
              <a:t>ISQUEMIA</a:t>
            </a:r>
          </a:p>
          <a:p>
            <a:pPr algn="ctr"/>
            <a:r>
              <a:rPr lang="es-CL" b="1" dirty="0" smtClean="0">
                <a:latin typeface="Bookman Old Style" pitchFamily="18" charset="0"/>
              </a:rPr>
              <a:t>ÚLCERA</a:t>
            </a:r>
            <a:endParaRPr lang="en-US" b="1" dirty="0">
              <a:latin typeface="Bookman Old Style" pitchFamily="18" charset="0"/>
            </a:endParaRPr>
          </a:p>
        </p:txBody>
      </p:sp>
      <p:sp>
        <p:nvSpPr>
          <p:cNvPr id="12" name="Down Arrow 11"/>
          <p:cNvSpPr/>
          <p:nvPr/>
        </p:nvSpPr>
        <p:spPr>
          <a:xfrm>
            <a:off x="2143108" y="3000372"/>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pple Casual"/>
            </a:endParaRPr>
          </a:p>
        </p:txBody>
      </p:sp>
      <p:sp>
        <p:nvSpPr>
          <p:cNvPr id="13" name="Down Arrow 12"/>
          <p:cNvSpPr/>
          <p:nvPr/>
        </p:nvSpPr>
        <p:spPr>
          <a:xfrm>
            <a:off x="6286512" y="3000372"/>
            <a:ext cx="285752"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pple Casual"/>
            </a:endParaRPr>
          </a:p>
        </p:txBody>
      </p:sp>
      <p:sp>
        <p:nvSpPr>
          <p:cNvPr id="14" name="Curved Right Arrow 13"/>
          <p:cNvSpPr/>
          <p:nvPr/>
        </p:nvSpPr>
        <p:spPr>
          <a:xfrm>
            <a:off x="1857356" y="4214818"/>
            <a:ext cx="571504" cy="10001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pple Casual"/>
            </a:endParaRPr>
          </a:p>
        </p:txBody>
      </p:sp>
      <p:sp>
        <p:nvSpPr>
          <p:cNvPr id="15" name="Curved Left Arrow 14"/>
          <p:cNvSpPr/>
          <p:nvPr/>
        </p:nvSpPr>
        <p:spPr>
          <a:xfrm>
            <a:off x="6715140" y="4143380"/>
            <a:ext cx="642942" cy="10001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pple Casual"/>
            </a:endParaRPr>
          </a:p>
        </p:txBody>
      </p:sp>
      <p:sp>
        <p:nvSpPr>
          <p:cNvPr id="16" name="Down Arrow 15"/>
          <p:cNvSpPr/>
          <p:nvPr/>
        </p:nvSpPr>
        <p:spPr>
          <a:xfrm>
            <a:off x="4143372" y="5500702"/>
            <a:ext cx="642942"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pple Casual"/>
            </a:endParaRPr>
          </a:p>
        </p:txBody>
      </p:sp>
    </p:spTree>
    <p:extLst>
      <p:ext uri="{BB962C8B-B14F-4D97-AF65-F5344CB8AC3E}">
        <p14:creationId xmlns:p14="http://schemas.microsoft.com/office/powerpoint/2010/main" val="1739007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s-CL" dirty="0" smtClean="0"/>
              <a:t>ALTERACIONES BIOMECÁNICAS</a:t>
            </a:r>
            <a:endParaRPr lang="en-US" dirty="0"/>
          </a:p>
        </p:txBody>
      </p:sp>
      <p:pic>
        <p:nvPicPr>
          <p:cNvPr id="50178" name="Picture 2" descr="foto09"/>
          <p:cNvPicPr>
            <a:picLocks noGrp="1" noChangeAspect="1" noChangeArrowheads="1"/>
          </p:cNvPicPr>
          <p:nvPr>
            <p:ph idx="1"/>
          </p:nvPr>
        </p:nvPicPr>
        <p:blipFill>
          <a:blip r:embed="rId2" cstate="print">
            <a:biLevel thresh="75000"/>
          </a:blip>
          <a:stretch>
            <a:fillRect/>
          </a:stretch>
        </p:blipFill>
        <p:spPr>
          <a:xfrm>
            <a:off x="4737134" y="2279503"/>
            <a:ext cx="4757809" cy="2999086"/>
          </a:xfrm>
        </p:spPr>
      </p:pic>
      <p:sp>
        <p:nvSpPr>
          <p:cNvPr id="50179" name="Text Box 3"/>
          <p:cNvSpPr txBox="1">
            <a:spLocks noChangeArrowheads="1"/>
          </p:cNvSpPr>
          <p:nvPr/>
        </p:nvSpPr>
        <p:spPr bwMode="auto">
          <a:xfrm>
            <a:off x="357158" y="2071678"/>
            <a:ext cx="4071966" cy="397031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s-MX" sz="2400" dirty="0" smtClean="0">
                <a:solidFill>
                  <a:schemeClr val="tx1"/>
                </a:solidFill>
                <a:latin typeface="Apple Casual"/>
                <a:cs typeface="Apple Casual"/>
              </a:rPr>
              <a:t>DISTRIBUCIÓN DE CARGAS </a:t>
            </a:r>
            <a:endParaRPr lang="es-MX" sz="2400" dirty="0">
              <a:solidFill>
                <a:schemeClr val="tx1"/>
              </a:solidFill>
              <a:latin typeface="Apple Casual"/>
              <a:cs typeface="Apple Casual"/>
            </a:endParaRPr>
          </a:p>
          <a:p>
            <a:endParaRPr lang="es-MX" sz="2800" dirty="0">
              <a:solidFill>
                <a:schemeClr val="tx1"/>
              </a:solidFill>
              <a:latin typeface="Apple Casual"/>
              <a:cs typeface="Apple Casual"/>
            </a:endParaRPr>
          </a:p>
          <a:p>
            <a:r>
              <a:rPr lang="es-MX" sz="2400" dirty="0">
                <a:solidFill>
                  <a:schemeClr val="tx1"/>
                </a:solidFill>
                <a:latin typeface="Apple Casual"/>
                <a:cs typeface="Apple Casual"/>
              </a:rPr>
              <a:t>Talón          </a:t>
            </a:r>
            <a:r>
              <a:rPr lang="es-MX" sz="2400" dirty="0" smtClean="0">
                <a:solidFill>
                  <a:schemeClr val="tx1"/>
                </a:solidFill>
                <a:latin typeface="Apple Casual"/>
                <a:cs typeface="Apple Casual"/>
              </a:rPr>
              <a:t>	60</a:t>
            </a:r>
            <a:r>
              <a:rPr lang="es-MX" sz="2400" dirty="0">
                <a:solidFill>
                  <a:schemeClr val="tx1"/>
                </a:solidFill>
                <a:latin typeface="Apple Casual"/>
                <a:cs typeface="Apple Casual"/>
              </a:rPr>
              <a:t>%</a:t>
            </a:r>
          </a:p>
          <a:p>
            <a:endParaRPr lang="es-MX" sz="2400" dirty="0">
              <a:solidFill>
                <a:schemeClr val="tx1"/>
              </a:solidFill>
              <a:latin typeface="Apple Casual"/>
              <a:cs typeface="Apple Casual"/>
            </a:endParaRPr>
          </a:p>
          <a:p>
            <a:r>
              <a:rPr lang="es-MX" sz="2400" dirty="0">
                <a:solidFill>
                  <a:schemeClr val="tx1"/>
                </a:solidFill>
                <a:latin typeface="Apple Casual"/>
                <a:cs typeface="Apple Casual"/>
              </a:rPr>
              <a:t>Área media </a:t>
            </a:r>
            <a:r>
              <a:rPr lang="es-MX" sz="2400" dirty="0" smtClean="0">
                <a:solidFill>
                  <a:schemeClr val="tx1"/>
                </a:solidFill>
                <a:latin typeface="Apple Casual"/>
                <a:cs typeface="Apple Casual"/>
              </a:rPr>
              <a:t>  8</a:t>
            </a:r>
            <a:r>
              <a:rPr lang="es-MX" sz="2400" dirty="0">
                <a:solidFill>
                  <a:schemeClr val="tx1"/>
                </a:solidFill>
                <a:latin typeface="Apple Casual"/>
                <a:cs typeface="Apple Casual"/>
              </a:rPr>
              <a:t>%</a:t>
            </a:r>
          </a:p>
          <a:p>
            <a:endParaRPr lang="es-MX" sz="2400" dirty="0">
              <a:solidFill>
                <a:schemeClr val="tx1"/>
              </a:solidFill>
              <a:latin typeface="Apple Casual"/>
              <a:cs typeface="Apple Casual"/>
            </a:endParaRPr>
          </a:p>
          <a:p>
            <a:r>
              <a:rPr lang="es-MX" sz="2400" dirty="0" err="1">
                <a:solidFill>
                  <a:schemeClr val="tx1"/>
                </a:solidFill>
                <a:latin typeface="Apple Casual"/>
                <a:cs typeface="Apple Casual"/>
              </a:rPr>
              <a:t>Antepié</a:t>
            </a:r>
            <a:r>
              <a:rPr lang="es-MX" sz="2400" dirty="0">
                <a:solidFill>
                  <a:schemeClr val="tx1"/>
                </a:solidFill>
                <a:latin typeface="Apple Casual"/>
                <a:cs typeface="Apple Casual"/>
              </a:rPr>
              <a:t>       </a:t>
            </a:r>
            <a:r>
              <a:rPr lang="es-MX" sz="2400" dirty="0" smtClean="0">
                <a:solidFill>
                  <a:schemeClr val="tx1"/>
                </a:solidFill>
                <a:latin typeface="Apple Casual"/>
                <a:cs typeface="Apple Casual"/>
              </a:rPr>
              <a:t> 	28</a:t>
            </a:r>
            <a:r>
              <a:rPr lang="es-MX" sz="2400" dirty="0">
                <a:solidFill>
                  <a:schemeClr val="tx1"/>
                </a:solidFill>
                <a:latin typeface="Apple Casual"/>
                <a:cs typeface="Apple Casual"/>
              </a:rPr>
              <a:t>%</a:t>
            </a:r>
          </a:p>
          <a:p>
            <a:endParaRPr lang="es-MX" sz="2400" dirty="0">
              <a:solidFill>
                <a:schemeClr val="tx1"/>
              </a:solidFill>
              <a:latin typeface="Apple Casual"/>
              <a:cs typeface="Apple Casual"/>
            </a:endParaRPr>
          </a:p>
          <a:p>
            <a:r>
              <a:rPr lang="es-MX" sz="2400" dirty="0">
                <a:solidFill>
                  <a:schemeClr val="tx1"/>
                </a:solidFill>
                <a:latin typeface="Apple Casual"/>
                <a:cs typeface="Apple Casual"/>
              </a:rPr>
              <a:t>Dedos          </a:t>
            </a:r>
            <a:r>
              <a:rPr lang="es-MX" sz="2400" dirty="0" smtClean="0">
                <a:solidFill>
                  <a:schemeClr val="tx1"/>
                </a:solidFill>
                <a:latin typeface="Apple Casual"/>
                <a:cs typeface="Apple Casual"/>
              </a:rPr>
              <a:t> 4</a:t>
            </a:r>
            <a:r>
              <a:rPr lang="es-MX" sz="2400" dirty="0">
                <a:solidFill>
                  <a:schemeClr val="tx1"/>
                </a:solidFill>
                <a:latin typeface="Apple Casual"/>
                <a:cs typeface="Apple Casual"/>
              </a:rPr>
              <a:t>%</a:t>
            </a:r>
          </a:p>
        </p:txBody>
      </p:sp>
    </p:spTree>
    <p:extLst>
      <p:ext uri="{BB962C8B-B14F-4D97-AF65-F5344CB8AC3E}">
        <p14:creationId xmlns:p14="http://schemas.microsoft.com/office/powerpoint/2010/main" val="3735684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2774</TotalTime>
  <Words>2025</Words>
  <Application>Microsoft Office PowerPoint</Application>
  <PresentationFormat>Presentación en pantalla (4:3)</PresentationFormat>
  <Paragraphs>293</Paragraphs>
  <Slides>45</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45</vt:i4>
      </vt:variant>
    </vt:vector>
  </HeadingPairs>
  <TitlesOfParts>
    <vt:vector size="53" baseType="lpstr">
      <vt:lpstr>ＭＳ Ｐゴシック</vt:lpstr>
      <vt:lpstr>Apple Casual</vt:lpstr>
      <vt:lpstr>Arial</vt:lpstr>
      <vt:lpstr>Bookman Old Style</vt:lpstr>
      <vt:lpstr>Calibri</vt:lpstr>
      <vt:lpstr>Comic Sans MS</vt:lpstr>
      <vt:lpstr>Wingdings</vt:lpstr>
      <vt:lpstr>Tema de Office</vt:lpstr>
      <vt:lpstr>Rehabilitación del Pie Diabético</vt:lpstr>
      <vt:lpstr>DEFINICIÓN</vt:lpstr>
      <vt:lpstr>EPIDEMIOLOGÍA</vt:lpstr>
      <vt:lpstr>EPIDEMIOLOGÍA</vt:lpstr>
      <vt:lpstr>FISIOPATOLOGÍA</vt:lpstr>
      <vt:lpstr>NEUROPATÍA PERIFÉRICA</vt:lpstr>
      <vt:lpstr>NEUROPATÍA PERIFÉRICA</vt:lpstr>
      <vt:lpstr>ENFERMEDAD VASCULAR PERIFÉRICA</vt:lpstr>
      <vt:lpstr>ALTERACIONES BIOMECÁNICAS</vt:lpstr>
      <vt:lpstr>Medición presiones plantares</vt:lpstr>
      <vt:lpstr>Presiones plantares</vt:lpstr>
      <vt:lpstr>Presión de riesgo</vt:lpstr>
      <vt:lpstr>Dónde se desarrollan las úlceras en el pie diabético</vt:lpstr>
      <vt:lpstr>Alteraciones estructurales</vt:lpstr>
      <vt:lpstr>Alteraciones estructurales</vt:lpstr>
      <vt:lpstr>Alteración propiedades tisulares</vt:lpstr>
      <vt:lpstr>Hiperqueratosis</vt:lpstr>
      <vt:lpstr>Hiperqueratosis</vt:lpstr>
      <vt:lpstr>FACTORES RIESGO DE DESARROLLAR ULCERA</vt:lpstr>
      <vt:lpstr>Cómo evaluar al paciente con pie diabético</vt:lpstr>
      <vt:lpstr>Presentación de PowerPoint</vt:lpstr>
      <vt:lpstr>EXPLORACIÓN DEL PIE</vt:lpstr>
      <vt:lpstr>EXPLORACIÓN DEL PIE</vt:lpstr>
      <vt:lpstr>Prevención</vt:lpstr>
      <vt:lpstr>PREVENCIÓN EDUCACIÓN AL PACIENTE</vt:lpstr>
      <vt:lpstr>Calzado adecuado</vt:lpstr>
      <vt:lpstr>Manejo del pie diabético </vt:lpstr>
      <vt:lpstr>Pie diabético ulcerado</vt:lpstr>
      <vt:lpstr>Presentación de PowerPoint</vt:lpstr>
      <vt:lpstr>Úlcera neuropática</vt:lpstr>
      <vt:lpstr>CLASIFICACIÓN DE WAGNER </vt:lpstr>
      <vt:lpstr>Dispositivos de descarga</vt:lpstr>
      <vt:lpstr>Pie diabético sin lesión</vt:lpstr>
      <vt:lpstr>Pie diabético sin lesión</vt:lpstr>
      <vt:lpstr>Resumen</vt:lpstr>
      <vt:lpstr>CATEGORÍA 0</vt:lpstr>
      <vt:lpstr>CATEGORÍA 1</vt:lpstr>
      <vt:lpstr>CATEGORÍA 2</vt:lpstr>
      <vt:lpstr>CATEGORÍA 3</vt:lpstr>
      <vt:lpstr>Plantillas</vt:lpstr>
      <vt:lpstr>Plantillas ortopédicas</vt:lpstr>
      <vt:lpstr>Plantilla moldeada</vt:lpstr>
      <vt:lpstr>Rehabilitación integral</vt:lpstr>
      <vt:lpstr>Gracias</vt:lpstr>
      <vt:lpstr>Referencias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 DIABETICO</dc:title>
  <dc:creator>Natascha Gonzalez Barrientos</dc:creator>
  <cp:lastModifiedBy>pc cri_02</cp:lastModifiedBy>
  <cp:revision>193</cp:revision>
  <dcterms:created xsi:type="dcterms:W3CDTF">2012-08-23T22:18:41Z</dcterms:created>
  <dcterms:modified xsi:type="dcterms:W3CDTF">2019-05-08T11:33:42Z</dcterms:modified>
</cp:coreProperties>
</file>