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8" r:id="rId3"/>
    <p:sldMasterId id="2147483690" r:id="rId4"/>
    <p:sldMasterId id="2147483702" r:id="rId5"/>
  </p:sldMasterIdLst>
  <p:notesMasterIdLst>
    <p:notesMasterId r:id="rId9"/>
  </p:notesMasterIdLst>
  <p:sldIdLst>
    <p:sldId id="256" r:id="rId6"/>
    <p:sldId id="260" r:id="rId7"/>
    <p:sldId id="258" r:id="rId8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7344" autoAdjust="0"/>
  </p:normalViewPr>
  <p:slideViewPr>
    <p:cSldViewPr snapToGrid="0">
      <p:cViewPr varScale="1">
        <p:scale>
          <a:sx n="62" d="100"/>
          <a:sy n="62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1612E7-A7A8-43DA-9285-DCE8CD8E391F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94044F-9640-4AA3-BA95-39B3EB4297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0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044F-9640-4AA3-BA95-39B3EB4297AF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8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1"/>
            <a:ext cx="103632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5344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fld id="{D3667579-C7B7-4AEB-8C01-25EBE9101634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C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B2CC8477-CEA2-46EE-8B24-496323B095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99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632F54A-9245-42AA-AF25-261AB910E1E6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E79C-89B1-45E7-A5D9-31A737102FA1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6736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0756-4632-4B99-BF52-4FFAE343C4C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20990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130-0FDD-43FA-8A87-4BB0F4DB380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58914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C096-E57D-4DFD-95E1-5C0DD1798A1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8457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A026-3718-4057-860C-C5056621424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3971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ACE26-41AD-4098-8939-EFA9F895D898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95757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64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7213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A8C0-CB75-4D81-88FD-BA135BD7BF2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40205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F543B67-AB7A-465B-9CA3-0CDCB64D7163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6FB6A45-E7CB-4AA2-9FC2-8BC5B70A28E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45501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085922-952F-489A-82DD-60657048A24A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B4E3278-6DCF-464A-912E-76AC96918DB6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0482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24B1C46-3F17-4A63-9C22-A40F7F5F9F12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A400163-B141-4AA5-BA67-BCE30BA6E296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0998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fld id="{D3667579-C7B7-4AEB-8C01-25EBE9101634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C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B2CC8477-CEA2-46EE-8B24-496323B095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510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8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A9313C-24F3-47D2-98DA-44520674FD7D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EFAA821-DD19-4E28-BC15-28C6E861844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08778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10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1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381EA79-45A0-493D-AC1D-71305D664193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3D6DF5D-3180-441E-855E-2A5DC2A748D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43519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6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7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056C1F3-DF4C-474E-BFC3-16A0A42C8231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6A43F03-804B-4A7A-ADE2-03C89784D85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72351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5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1F13904-B2A8-43BD-AF11-6695D1DF6184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571763F-2940-487C-A4A8-19DAE1F29FC5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09918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8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D7AACB4-E509-4D10-BFF4-3B609F5F00B2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F7580BB-1ECC-42F3-8022-35A59208E0F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7587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8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DCDED0E-3D5F-4915-A036-4B39B85D53AA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451D50C-9A5F-46F4-B4F0-A979C5070683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27999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D14BB74-A834-4D69-B624-7E6436989C4F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E3E3B45-B7B2-41E6-B25E-A1EDA874865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3989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E94A9C9-431C-4931-AFA5-BF1011BBB7C4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07811EE-0D7D-47FB-BACD-55AE0444D75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80763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7ACC-2A86-49F1-A100-01FF08D1B998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64990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97CD-4386-420F-AE29-4E2ED60C3FD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0936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fld id="{D3667579-C7B7-4AEB-8C01-25EBE9101634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C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B2CC8477-CEA2-46EE-8B24-496323B095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934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D54F-A77E-432E-9004-BACA9C8DE92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74735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3201" y="1477963"/>
            <a:ext cx="534881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55218" y="1477963"/>
            <a:ext cx="5350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596F-6580-41B0-9CE3-CC4DA1794D01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81750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6F75-8D89-47E8-8CF2-44CC0069A5A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5037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2458F-1822-40CD-80F8-4AD980228FC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89647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4F4D-5EEB-4830-B5A0-02BC313B0688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04319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4F61-9F38-419C-B11B-D7EECF28BEC3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090613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9C13-5936-474F-8D4D-61914ADBE8E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10982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E96A-4B77-471A-B949-12FD0E88071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478687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82001" y="152401"/>
            <a:ext cx="2724151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3200" y="152401"/>
            <a:ext cx="7975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A2B8-2C6C-4053-AFF1-30FE2018509D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129686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D073-9C3E-4A37-A386-834ED6A2D413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FDCD-3D2C-4EDC-B83E-568A6FE779B3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0085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fld id="{D3667579-C7B7-4AEB-8C01-25EBE9101634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CL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B2CC8477-CEA2-46EE-8B24-496323B095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8070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55981-6755-4D83-A6A6-1834B44D1D7C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1E6E-7E55-42DF-AF07-3497831A5E1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930682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1B31-7BE3-42E4-9048-837FBC8C614B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78ED-268B-4E74-B061-B17491E8410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53009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47AC-B262-4872-8DA5-0F92C14B5A56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665A-A507-475B-BCFD-CD51B6455343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517659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FBC6-EBC4-43E9-A824-E72E1881C668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6F4D5-0A8F-450F-B1DA-B7BA90FB133D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700411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221D-8E0C-4EFB-ABFD-AA014D7F479E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B35F-1BAF-4A9B-9C8B-15370BB2F8D3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335600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258E-1623-4883-B524-166E4F17E9F7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F293-C05D-4D74-927E-E67A6A13C4C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15793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5BE5-60A3-4CC1-A542-7CACAC8434D8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D4DA-E1D0-4346-A3F6-4401173BF5A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673417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F88AD-96C4-45AA-B0CF-E3C9A66258F0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22F8-E6CF-4D9D-8F42-787CE9146E34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536975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CC74-0EDD-4747-BC28-695A8142B473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D1FF-8563-418C-94FB-BAFF5D06F8D1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937884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1600201"/>
            <a:ext cx="27432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8026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46F9-F59B-4D9D-B06C-FC0955A6E7F1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CAB1-0EA2-4E71-B6BA-3083E2BD09FD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5081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s-CL" noProof="0" dirty="0"/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pitchFamily="34" charset="0"/>
                <a:ea typeface="MS PGothic" panose="020B0600070205080204" pitchFamily="34" charset="-128"/>
              </a:defRPr>
            </a:lvl1pPr>
          </a:lstStyle>
          <a:p>
            <a:fld id="{D3667579-C7B7-4AEB-8C01-25EBE9101634}" type="datetimeFigureOut">
              <a:rPr lang="es-CL" smtClean="0"/>
              <a:t>09-07-2018</a:t>
            </a:fld>
            <a:endParaRPr lang="es-CL"/>
          </a:p>
        </p:txBody>
      </p: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latin typeface="Arial" charset="0"/>
                <a:ea typeface="+mn-ea"/>
              </a:defRPr>
            </a:lvl1pPr>
          </a:lstStyle>
          <a:p>
            <a:endParaRPr lang="es-CL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fld id="{B2CC8477-CEA2-46EE-8B24-496323B095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18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190BC02-8461-4FF1-9DCA-0C07F276521A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19C6-E852-482A-A29A-840754273814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444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ヒラギノ角ゴ Pro W3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52C60-1D18-4B39-A213-23A9154CD6C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3806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D4A8769-DF61-4702-932C-D49887B2AC72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3649-9B12-4457-8A3F-9D63D5468E0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6796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8E09175-9BF0-4E2C-98DF-AE3D6C12CB4E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4B18-700B-4961-ACB7-E6B96F3AF8C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9037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2089152" y="3333750"/>
            <a:ext cx="1680633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8" y="3452813"/>
            <a:ext cx="137583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2089152" y="0"/>
            <a:ext cx="1680633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088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203201" y="152400"/>
            <a:ext cx="108860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1" y="1477963"/>
            <a:ext cx="1090295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n-US" altLang="es-CL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00" y="6527801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17" y="6527801"/>
            <a:ext cx="28448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A1078D7-7788-4113-9097-DA06A4A65075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7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1800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640026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grpSp>
        <p:nvGrpSpPr>
          <p:cNvPr id="19460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1800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9465" name="Picture 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6" name="Picture 1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7" name="Picture 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3779989" algn="br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es-ES" altLang="es-CL" sz="1800" smtClean="0">
              <a:solidFill>
                <a:srgbClr val="FFFFFF"/>
              </a:solidFill>
              <a:latin typeface="Calibri" charset="0"/>
              <a:ea typeface="ヒラギノ角ゴ Pro W3" charset="-128"/>
            </a:endParaRPr>
          </a:p>
        </p:txBody>
      </p:sp>
      <p:sp>
        <p:nvSpPr>
          <p:cNvPr id="1946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525713"/>
            <a:ext cx="863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</p:spTree>
    <p:extLst>
      <p:ext uri="{BB962C8B-B14F-4D97-AF65-F5344CB8AC3E}">
        <p14:creationId xmlns:p14="http://schemas.microsoft.com/office/powerpoint/2010/main" val="9124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218334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597218" y="1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218334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597218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31750" name="Title Placeholder 1"/>
          <p:cNvSpPr>
            <a:spLocks noGrp="1"/>
          </p:cNvSpPr>
          <p:nvPr>
            <p:ph type="title"/>
          </p:nvPr>
        </p:nvSpPr>
        <p:spPr bwMode="auto">
          <a:xfrm>
            <a:off x="203201" y="152400"/>
            <a:ext cx="108860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  <p:sp>
        <p:nvSpPr>
          <p:cNvPr id="317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1" y="1477963"/>
            <a:ext cx="1090295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n-US" altLang="es-CL" smtClean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00" y="6527801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17" y="6527801"/>
            <a:ext cx="28448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76EDFD6-5101-4BF1-A371-8192686F04F5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271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595959"/>
          </a:solidFill>
          <a:latin typeface="+mn-lt"/>
          <a:ea typeface="+mn-ea"/>
          <a:cs typeface="ヒラギノ角ゴ Pro W3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rgbClr val="595959"/>
          </a:solidFill>
          <a:latin typeface="+mn-lt"/>
          <a:ea typeface="+mn-ea"/>
          <a:cs typeface="ヒラギノ角ゴ Pro W3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595959"/>
          </a:solidFill>
          <a:latin typeface="+mn-lt"/>
          <a:ea typeface="+mn-ea"/>
          <a:cs typeface="ヒラギノ角ゴ Pro W3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rgbClr val="595959"/>
          </a:solidFill>
          <a:latin typeface="+mn-lt"/>
          <a:ea typeface="+mn-ea"/>
          <a:cs typeface="ヒラギノ角ゴ Pro W3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595959"/>
          </a:solidFill>
          <a:latin typeface="+mn-lt"/>
          <a:ea typeface="+mn-ea"/>
          <a:cs typeface="ヒラギノ角ゴ Pro W3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hangingPunct="1">
              <a:defRPr/>
            </a:pPr>
            <a:endParaRPr lang="es-ES" sz="1800" dirty="0">
              <a:solidFill>
                <a:srgbClr val="FFFFFF"/>
              </a:solidFill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9537701" y="0"/>
            <a:ext cx="26543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grpSp>
        <p:nvGrpSpPr>
          <p:cNvPr id="44036" name="Group 11"/>
          <p:cNvGrpSpPr>
            <a:grpSpLocks/>
          </p:cNvGrpSpPr>
          <p:nvPr/>
        </p:nvGrpSpPr>
        <p:grpSpPr bwMode="auto">
          <a:xfrm>
            <a:off x="9537701" y="2058988"/>
            <a:ext cx="2654300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eaLnBrk="1" hangingPunct="1">
                <a:defRPr/>
              </a:pPr>
              <a:endParaRPr lang="es-ES" sz="1800" dirty="0">
                <a:solidFill>
                  <a:srgbClr val="FFFFFF"/>
                </a:solidFill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eaLnBrk="1" hangingPunct="1">
                <a:defRPr/>
              </a:pPr>
              <a:endParaRPr lang="es-ES" sz="1800" dirty="0">
                <a:solidFill>
                  <a:srgbClr val="FFFFFF"/>
                </a:solidFill>
                <a:cs typeface="ヒラギノ角ゴ Pro W3" charset="0"/>
              </a:endParaRPr>
            </a:p>
          </p:txBody>
        </p:sp>
        <p:pic>
          <p:nvPicPr>
            <p:cNvPr id="44044" name="Picture 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5" name="Picture 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6" name="Picture 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51" y="0"/>
            <a:ext cx="9531349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508000"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L" sz="180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4403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525713"/>
            <a:ext cx="863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3AB9D7FF-6DFE-4115-85A9-EBA9111C745B}" type="datetime1">
              <a:rPr lang="en-US"/>
              <a:pPr>
                <a:defRPr/>
              </a:pPr>
              <a:t>7/9/2018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0E4CB9DC-0EC8-47B0-B67F-6EC845F98355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1209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34" charset="0"/>
          <a:ea typeface="ヒラギノ角ゴ Pro W3" pitchFamily="-60" charset="-128"/>
          <a:cs typeface="Verdana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34343" y="1454727"/>
            <a:ext cx="6880897" cy="3597720"/>
          </a:xfrm>
        </p:spPr>
        <p:txBody>
          <a:bodyPr>
            <a:normAutofit/>
          </a:bodyPr>
          <a:lstStyle/>
          <a:p>
            <a:r>
              <a:rPr lang="es-CL" b="1" dirty="0" smtClean="0"/>
              <a:t>Formación Continua en Odontología</a:t>
            </a:r>
            <a:br>
              <a:rPr lang="es-CL" b="1" dirty="0" smtClean="0"/>
            </a:br>
            <a:r>
              <a:rPr lang="es-CL" b="1" dirty="0" smtClean="0"/>
              <a:t>JORNADA DE PERIODONCIA</a:t>
            </a:r>
            <a:br>
              <a:rPr lang="es-CL" b="1" dirty="0" smtClean="0"/>
            </a:br>
            <a:r>
              <a:rPr lang="es-CL" b="1" dirty="0" smtClean="0"/>
              <a:t>22 Agosto 2018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6394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80124"/>
              </p:ext>
            </p:extLst>
          </p:nvPr>
        </p:nvGraphicFramePr>
        <p:xfrm>
          <a:off x="107950" y="44450"/>
          <a:ext cx="8208963" cy="673120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83890"/>
                <a:gridCol w="2525835"/>
                <a:gridCol w="3999238"/>
              </a:tblGrid>
              <a:tr h="213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Fecha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Tema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Relator(es)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2"/>
                    </a:solidFill>
                  </a:tcPr>
                </a:tc>
              </a:tr>
              <a:tr h="85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Miércoles 21 de Marzo 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Jornada de Cirugía Maxilofacial Confirmada</a:t>
                      </a:r>
                      <a:endParaRPr lang="es-C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Gonzalo Ibaceta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Cirujano Maxilo Facial, Hospital San Juan de Dios de los Andes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 Confirmar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  <a:tr h="106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Miércoles 16 de Mayo 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Jornada de Rehabilitación Oral y Radiología</a:t>
                      </a:r>
                      <a:endParaRPr lang="es-C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Dra. Daniela Díaz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Dra. Carla Cravero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Dr. Francisco Villavicencio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Dr. Luis Cadet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Por Confirmar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  <a:tr h="1610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Miércoles 28 de Junio de 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Jornada de Endodoncia y Odontopediatría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Luís Salas, </a:t>
                      </a:r>
                      <a:r>
                        <a:rPr lang="es-ES" sz="1400" dirty="0" err="1">
                          <a:effectLst/>
                        </a:rPr>
                        <a:t>Endodoncista</a:t>
                      </a:r>
                      <a:r>
                        <a:rPr lang="es-ES" sz="1400" dirty="0">
                          <a:effectLst/>
                        </a:rPr>
                        <a:t> Hospital San Camilo.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Luís Hola, </a:t>
                      </a:r>
                      <a:r>
                        <a:rPr lang="es-ES" sz="1400" dirty="0" err="1">
                          <a:effectLst/>
                        </a:rPr>
                        <a:t>Endodoncista</a:t>
                      </a:r>
                      <a:r>
                        <a:rPr lang="es-ES" sz="1400" dirty="0">
                          <a:effectLst/>
                        </a:rPr>
                        <a:t> Hospital San Camilo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Dra</a:t>
                      </a:r>
                      <a:r>
                        <a:rPr lang="es-ES" sz="1400" dirty="0">
                          <a:effectLst/>
                        </a:rPr>
                        <a:t>. Lía Fernandez, </a:t>
                      </a:r>
                      <a:r>
                        <a:rPr lang="es-ES" sz="1400" dirty="0" err="1">
                          <a:effectLst/>
                        </a:rPr>
                        <a:t>Odontopediatra</a:t>
                      </a:r>
                      <a:r>
                        <a:rPr lang="es-ES" sz="1400" dirty="0">
                          <a:effectLst/>
                        </a:rPr>
                        <a:t> Hospital San </a:t>
                      </a:r>
                      <a:r>
                        <a:rPr lang="es-ES" sz="1400" dirty="0" smtClean="0">
                          <a:effectLst/>
                        </a:rPr>
                        <a:t>Camilo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Dra. Carol Silva, </a:t>
                      </a:r>
                      <a:r>
                        <a:rPr lang="es-ES" sz="1400" dirty="0" err="1">
                          <a:effectLst/>
                        </a:rPr>
                        <a:t>Odontopediatra</a:t>
                      </a:r>
                      <a:r>
                        <a:rPr lang="es-ES" sz="1400" dirty="0">
                          <a:effectLst/>
                        </a:rPr>
                        <a:t> Hospital San Juan de Dios de los Andes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Por </a:t>
                      </a:r>
                      <a:r>
                        <a:rPr lang="es-ES" sz="1400" dirty="0">
                          <a:effectLst/>
                        </a:rPr>
                        <a:t>confirmar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  <a:tr h="128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Miércoles </a:t>
                      </a:r>
                      <a:r>
                        <a:rPr lang="es-ES" sz="1400" smtClean="0">
                          <a:effectLst/>
                        </a:rPr>
                        <a:t>22 </a:t>
                      </a:r>
                      <a:r>
                        <a:rPr lang="es-ES" sz="1400" dirty="0">
                          <a:effectLst/>
                        </a:rPr>
                        <a:t>de </a:t>
                      </a:r>
                      <a:r>
                        <a:rPr lang="es-ES" sz="1400" dirty="0" smtClean="0">
                          <a:effectLst/>
                        </a:rPr>
                        <a:t>Agosto </a:t>
                      </a:r>
                      <a:r>
                        <a:rPr lang="es-ES" sz="1400" dirty="0">
                          <a:effectLst/>
                        </a:rPr>
                        <a:t>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Jornada de Periodoncia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 Confirmar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Dra. Carolina Dodds, Periodoncista Hospital San Antonio de Putaendo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Marcelo Tejedor, Periodoncista Hospital San Camilo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Patricio Neira, Periodoncista Hospital San Camilo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 Confirmar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  <a:tr h="85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Miércoles </a:t>
                      </a:r>
                      <a:r>
                        <a:rPr lang="es-ES" sz="1400" dirty="0" smtClean="0">
                          <a:effectLst/>
                        </a:rPr>
                        <a:t>24 </a:t>
                      </a:r>
                      <a:r>
                        <a:rPr lang="es-ES" sz="1400" dirty="0">
                          <a:effectLst/>
                        </a:rPr>
                        <a:t>de Octubre 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Jornada de Farmacología en Odontología y Trastornos temporomandibulares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Q.F Itzel Henqíquez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Dr. Luís Cadet, Rehabilitador Oral Hospital San Juan de Dios de los Andes.</a:t>
                      </a:r>
                      <a:endParaRPr lang="es-CL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  <a:tr h="85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Miércoles 21 de Noviembre 2018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Jornada Salud Familiar y Salud Pública. 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Dr. Mario Tapia DAPS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Dra. Valentina Vidal DGH</a:t>
                      </a:r>
                      <a:endParaRPr lang="es-CL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Dra. Jennifer Jeanmaire DGH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90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Miércoles 22 de Agosto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r>
              <a:rPr lang="es-CL" dirty="0"/>
              <a:t>08:30 – 09:30 hrs.: “Recesiones Periodontales: Diagnóstico, Etiología y Tratamiento” (Dr. Patricio Neira G., HOSCA)</a:t>
            </a:r>
          </a:p>
          <a:p>
            <a:r>
              <a:rPr lang="es-CL" dirty="0"/>
              <a:t>09:30 – 10:00 hrs.: “Interconsultas a la especialidad de Periodoncia: análisis cuantitativo y cualitativo 2016 a la fecha” (Dra. Carolina Dodds F., HOSLA)</a:t>
            </a:r>
          </a:p>
          <a:p>
            <a:r>
              <a:rPr lang="es-CL" dirty="0"/>
              <a:t>10:00 – 10:30 hrs.: “Nuevo Diagnóstico en Periodoncia” (Dra. </a:t>
            </a:r>
            <a:r>
              <a:rPr lang="en-US" dirty="0"/>
              <a:t>Carolina Dodds F., HOSLA)</a:t>
            </a:r>
            <a:endParaRPr lang="es-CL" dirty="0"/>
          </a:p>
          <a:p>
            <a:endParaRPr lang="es-CL" dirty="0"/>
          </a:p>
          <a:p>
            <a:r>
              <a:rPr lang="en-US" dirty="0"/>
              <a:t>10:30 – 11:00 hrs.: Coffee Break</a:t>
            </a:r>
            <a:endParaRPr lang="es-CL" dirty="0"/>
          </a:p>
          <a:p>
            <a:endParaRPr lang="es-CL" dirty="0"/>
          </a:p>
          <a:p>
            <a:r>
              <a:rPr lang="es-CL" dirty="0"/>
              <a:t>11:00 – 11:30 hrs.: “Plasma Rico en Fibrina (PRF): uso actual en odontología” (Dra. Carolina Dodds F., HOSLA)</a:t>
            </a:r>
          </a:p>
          <a:p>
            <a:r>
              <a:rPr lang="es-CL" dirty="0"/>
              <a:t>11:30 – 12:30 hrs.: “Presentación Protocolo de Derivación a Implantología Oral” (Dr. Marcelo Tejedor M., HOSCA y HOSLA)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51658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a1" id="{8DB5993A-681F-4297-921C-E316A62A1545}" vid="{0C30A5A0-7DB0-4DED-B754-DC877902475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7_Office Theme">
  <a:themeElements>
    <a:clrScheme name="27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7_Office Theme">
      <a:majorFont>
        <a:latin typeface="Verdana"/>
        <a:ea typeface="ヒラギノ角ゴ Pro W3"/>
        <a:cs typeface="Verdana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7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8_Office Theme">
  <a:themeElements>
    <a:clrScheme name="2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8_Office Theme">
      <a:majorFont>
        <a:latin typeface="Verdana"/>
        <a:ea typeface="ヒラギノ角ゴ Pro W3"/>
        <a:cs typeface="Verdana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234</TotalTime>
  <Words>357</Words>
  <Application>Microsoft Office PowerPoint</Application>
  <PresentationFormat>Panorámica</PresentationFormat>
  <Paragraphs>57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3</vt:i4>
      </vt:variant>
    </vt:vector>
  </HeadingPairs>
  <TitlesOfParts>
    <vt:vector size="14" baseType="lpstr">
      <vt:lpstr>MS PGothic</vt:lpstr>
      <vt:lpstr>Arial</vt:lpstr>
      <vt:lpstr>Calibri</vt:lpstr>
      <vt:lpstr>Times New Roman</vt:lpstr>
      <vt:lpstr>Verdana</vt:lpstr>
      <vt:lpstr>ヒラギノ角ゴ Pro W3</vt:lpstr>
      <vt:lpstr>Tema1</vt:lpstr>
      <vt:lpstr>1_Office Theme</vt:lpstr>
      <vt:lpstr>2_Office Theme</vt:lpstr>
      <vt:lpstr>27_Office Theme</vt:lpstr>
      <vt:lpstr>28_Office Theme</vt:lpstr>
      <vt:lpstr>Formación Continua en Odontología JORNADA DE PERIODONCIA 22 Agosto 2018</vt:lpstr>
      <vt:lpstr>Presentación de PowerPoint</vt:lpstr>
      <vt:lpstr>Miércoles 22 de Agosto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para establecer el diagnóstico y el tratamiento de la necrosis pulpar en diente permanente joven</dc:title>
  <dc:creator>Carolina Vidal</dc:creator>
  <cp:lastModifiedBy>Carolina Vidal</cp:lastModifiedBy>
  <cp:revision>22</cp:revision>
  <cp:lastPrinted>2018-07-09T14:51:03Z</cp:lastPrinted>
  <dcterms:created xsi:type="dcterms:W3CDTF">2018-06-11T12:02:20Z</dcterms:created>
  <dcterms:modified xsi:type="dcterms:W3CDTF">2018-07-09T16:13:03Z</dcterms:modified>
</cp:coreProperties>
</file>