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6" r:id="rId1"/>
  </p:sldMasterIdLst>
  <p:notesMasterIdLst>
    <p:notesMasterId r:id="rId30"/>
  </p:notesMasterIdLst>
  <p:handoutMasterIdLst>
    <p:handoutMasterId r:id="rId31"/>
  </p:handoutMasterIdLst>
  <p:sldIdLst>
    <p:sldId id="266" r:id="rId2"/>
    <p:sldId id="586" r:id="rId3"/>
    <p:sldId id="607" r:id="rId4"/>
    <p:sldId id="589" r:id="rId5"/>
    <p:sldId id="590" r:id="rId6"/>
    <p:sldId id="591" r:id="rId7"/>
    <p:sldId id="592" r:id="rId8"/>
    <p:sldId id="594" r:id="rId9"/>
    <p:sldId id="593" r:id="rId10"/>
    <p:sldId id="595" r:id="rId11"/>
    <p:sldId id="596" r:id="rId12"/>
    <p:sldId id="597" r:id="rId13"/>
    <p:sldId id="598" r:id="rId14"/>
    <p:sldId id="599" r:id="rId15"/>
    <p:sldId id="610" r:id="rId16"/>
    <p:sldId id="600" r:id="rId17"/>
    <p:sldId id="608" r:id="rId18"/>
    <p:sldId id="601" r:id="rId19"/>
    <p:sldId id="602" r:id="rId20"/>
    <p:sldId id="603" r:id="rId21"/>
    <p:sldId id="611" r:id="rId22"/>
    <p:sldId id="609" r:id="rId23"/>
    <p:sldId id="604" r:id="rId24"/>
    <p:sldId id="605" r:id="rId25"/>
    <p:sldId id="606" r:id="rId26"/>
    <p:sldId id="612" r:id="rId27"/>
    <p:sldId id="588" r:id="rId28"/>
    <p:sldId id="524"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72B"/>
    <a:srgbClr val="7E378E"/>
    <a:srgbClr val="15464B"/>
    <a:srgbClr val="008000"/>
    <a:srgbClr val="2F57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Énfasi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9" autoAdjust="0"/>
    <p:restoredTop sz="92646" autoAdjust="0"/>
  </p:normalViewPr>
  <p:slideViewPr>
    <p:cSldViewPr snapToGrid="0" snapToObjects="1">
      <p:cViewPr varScale="1">
        <p:scale>
          <a:sx n="64" d="100"/>
          <a:sy n="64" d="100"/>
        </p:scale>
        <p:origin x="-1206" y="-102"/>
      </p:cViewPr>
      <p:guideLst>
        <p:guide orient="horz" pos="2160"/>
        <p:guide pos="2880"/>
      </p:guideLst>
    </p:cSldViewPr>
  </p:slideViewPr>
  <p:outlineViewPr>
    <p:cViewPr>
      <p:scale>
        <a:sx n="33" d="100"/>
        <a:sy n="33" d="100"/>
      </p:scale>
      <p:origin x="0" y="32736"/>
    </p:cViewPr>
  </p:outlineViewPr>
  <p:notesTextViewPr>
    <p:cViewPr>
      <p:scale>
        <a:sx n="100" d="100"/>
        <a:sy n="100" d="100"/>
      </p:scale>
      <p:origin x="0" y="0"/>
    </p:cViewPr>
  </p:notesTextViewPr>
  <p:sorterViewPr>
    <p:cViewPr>
      <p:scale>
        <a:sx n="100" d="100"/>
        <a:sy n="100" d="100"/>
      </p:scale>
      <p:origin x="0" y="60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982E6B0-4093-4525-BAA5-041F7C92A15F}" type="datetimeFigureOut">
              <a:rPr lang="es-CL" smtClean="0"/>
              <a:pPr/>
              <a:t>27-08-2017</a:t>
            </a:fld>
            <a:endParaRPr lang="es-CL"/>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100919E-02DA-4FCC-94DF-6C8F7CB013EF}" type="slidenum">
              <a:rPr lang="es-CL" smtClean="0"/>
              <a:pPr/>
              <a:t>‹Nº›</a:t>
            </a:fld>
            <a:endParaRPr lang="es-CL"/>
          </a:p>
        </p:txBody>
      </p:sp>
    </p:spTree>
    <p:extLst>
      <p:ext uri="{BB962C8B-B14F-4D97-AF65-F5344CB8AC3E}">
        <p14:creationId xmlns:p14="http://schemas.microsoft.com/office/powerpoint/2010/main" val="288912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2A46D7-3894-A54B-B4A1-B0E4C2D1EC7E}" type="datetimeFigureOut">
              <a:rPr lang="en-US" smtClean="0"/>
              <a:pPr/>
              <a:t>8/27/2017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B208DF-24DF-1C46-8C17-8757FEFE8420}" type="slidenum">
              <a:rPr lang="en-US" smtClean="0"/>
              <a:pPr/>
              <a:t>‹Nº›</a:t>
            </a:fld>
            <a:endParaRPr lang="en-US"/>
          </a:p>
        </p:txBody>
      </p:sp>
    </p:spTree>
    <p:extLst>
      <p:ext uri="{BB962C8B-B14F-4D97-AF65-F5344CB8AC3E}">
        <p14:creationId xmlns:p14="http://schemas.microsoft.com/office/powerpoint/2010/main" val="95447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7</a:t>
            </a:fld>
            <a:endParaRPr lang="en-US"/>
          </a:p>
        </p:txBody>
      </p:sp>
    </p:spTree>
    <p:extLst>
      <p:ext uri="{BB962C8B-B14F-4D97-AF65-F5344CB8AC3E}">
        <p14:creationId xmlns:p14="http://schemas.microsoft.com/office/powerpoint/2010/main" val="285490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 y="0"/>
            <a:ext cx="2018890" cy="1828800"/>
          </a:xfrm>
          <a:prstGeom prst="rect">
            <a:avLst/>
          </a:prstGeom>
        </p:spPr>
      </p:pic>
    </p:spTree>
    <p:extLst>
      <p:ext uri="{BB962C8B-B14F-4D97-AF65-F5344CB8AC3E}">
        <p14:creationId xmlns:p14="http://schemas.microsoft.com/office/powerpoint/2010/main" val="12828250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3269" cy="2033269"/>
          </a:xfrm>
          <a:prstGeom prst="rect">
            <a:avLst/>
          </a:prstGeom>
        </p:spPr>
      </p:pic>
      <p:sp>
        <p:nvSpPr>
          <p:cNvPr id="11"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2"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51338068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58234"/>
            <a:ext cx="2687558" cy="461665"/>
          </a:xfrm>
          <a:prstGeom prst="rect">
            <a:avLst/>
          </a:prstGeom>
        </p:spPr>
        <p:txBody>
          <a:bodyPr wrap="square">
            <a:spAutoFit/>
          </a:bodyPr>
          <a:lstStyle/>
          <a:p>
            <a:r>
              <a:rPr lang="es-ES" sz="2400" dirty="0" smtClean="0">
                <a:solidFill>
                  <a:schemeClr val="bg1">
                    <a:lumMod val="75000"/>
                  </a:schemeClr>
                </a:solidFill>
              </a:rPr>
              <a:t>Imagen Referencial</a:t>
            </a:r>
            <a:endParaRPr lang="es-ES" sz="2400" dirty="0">
              <a:solidFill>
                <a:schemeClr val="bg1">
                  <a:lumMod val="75000"/>
                </a:schemeClr>
              </a:solidFill>
            </a:endParaRPr>
          </a:p>
        </p:txBody>
      </p:sp>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27378628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58234"/>
            <a:ext cx="2687558" cy="461665"/>
          </a:xfrm>
          <a:prstGeom prst="rect">
            <a:avLst/>
          </a:prstGeom>
        </p:spPr>
        <p:txBody>
          <a:bodyPr wrap="square">
            <a:spAutoFit/>
          </a:bodyPr>
          <a:lstStyle/>
          <a:p>
            <a:r>
              <a:rPr lang="es-ES" sz="2400" dirty="0" smtClean="0">
                <a:solidFill>
                  <a:schemeClr val="bg1">
                    <a:lumMod val="75000"/>
                  </a:schemeClr>
                </a:solidFill>
              </a:rPr>
              <a:t>Imagen Referencial</a:t>
            </a:r>
            <a:endParaRPr lang="es-ES" sz="2400" dirty="0">
              <a:solidFill>
                <a:schemeClr val="bg1">
                  <a:lumMod val="75000"/>
                </a:schemeClr>
              </a:solidFill>
            </a:endParaRPr>
          </a:p>
        </p:txBody>
      </p:sp>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211301766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254601360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 y="0"/>
            <a:ext cx="2018890" cy="1828800"/>
          </a:xfrm>
          <a:prstGeom prst="rect">
            <a:avLst/>
          </a:prstGeom>
        </p:spPr>
      </p:pic>
    </p:spTree>
    <p:extLst>
      <p:ext uri="{BB962C8B-B14F-4D97-AF65-F5344CB8AC3E}">
        <p14:creationId xmlns:p14="http://schemas.microsoft.com/office/powerpoint/2010/main" val="412896290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447460D6-3FAD-4576-AD87-87E81773ED98}" type="datetimeFigureOut">
              <a:rPr lang="es-CL" smtClean="0"/>
              <a:pPr/>
              <a:t>27-08-2017</a:t>
            </a:fld>
            <a:endParaRPr lang="es-CL"/>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7022B293-43BE-42E7-8B06-C03B92524458}" type="slidenum">
              <a:rPr lang="es-CL" smtClean="0"/>
              <a:pPr/>
              <a:t>‹Nº›</a:t>
            </a:fld>
            <a:endParaRPr lang="es-CL"/>
          </a:p>
        </p:txBody>
      </p:sp>
    </p:spTree>
    <p:extLst>
      <p:ext uri="{BB962C8B-B14F-4D97-AF65-F5344CB8AC3E}">
        <p14:creationId xmlns:p14="http://schemas.microsoft.com/office/powerpoint/2010/main" val="350996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406400" y="2773679"/>
            <a:ext cx="8331200"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8" name="Marcador de contenido 12"/>
          <p:cNvSpPr>
            <a:spLocks noGrp="1"/>
          </p:cNvSpPr>
          <p:nvPr>
            <p:ph sz="quarter" idx="12" hasCustomPrompt="1"/>
          </p:nvPr>
        </p:nvSpPr>
        <p:spPr>
          <a:xfrm>
            <a:off x="406400" y="1066801"/>
            <a:ext cx="8331200"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9" name="Marcador de contenido 12"/>
          <p:cNvSpPr>
            <a:spLocks noGrp="1"/>
          </p:cNvSpPr>
          <p:nvPr>
            <p:ph sz="quarter" idx="13" hasCustomPrompt="1"/>
          </p:nvPr>
        </p:nvSpPr>
        <p:spPr>
          <a:xfrm>
            <a:off x="406400" y="1966784"/>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1453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6400" y="6692900"/>
            <a:ext cx="2032000" cy="177800"/>
          </a:xfrm>
          <a:prstGeom prst="rect">
            <a:avLst/>
          </a:prstGeom>
        </p:spPr>
      </p:pic>
    </p:spTree>
    <p:extLst>
      <p:ext uri="{BB962C8B-B14F-4D97-AF65-F5344CB8AC3E}">
        <p14:creationId xmlns:p14="http://schemas.microsoft.com/office/powerpoint/2010/main" val="178369707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79" r:id="rId6"/>
    <p:sldLayoutId id="2147483680" r:id="rId7"/>
    <p:sldLayoutId id="2147483681" r:id="rId8"/>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1"/>
          </p:nvPr>
        </p:nvSpPr>
        <p:spPr>
          <a:xfrm>
            <a:off x="447720" y="2299413"/>
            <a:ext cx="8345272" cy="1373177"/>
          </a:xfrm>
        </p:spPr>
        <p:txBody>
          <a:bodyPr/>
          <a:lstStyle/>
          <a:p>
            <a:pPr algn="ctr"/>
            <a:r>
              <a:rPr lang="es-CL" altLang="es-CL" sz="3200" dirty="0" smtClean="0">
                <a:solidFill>
                  <a:schemeClr val="accent1"/>
                </a:solidFill>
                <a:latin typeface="Verdana" pitchFamily="34" charset="0"/>
                <a:ea typeface="Verdana" pitchFamily="34" charset="0"/>
                <a:cs typeface="Verdana" pitchFamily="34" charset="0"/>
              </a:rPr>
              <a:t>Situación Epidemiol</a:t>
            </a:r>
            <a:r>
              <a:rPr lang="es-CL" altLang="es-CL" sz="3200" dirty="0" smtClean="0">
                <a:solidFill>
                  <a:schemeClr val="accent1"/>
                </a:solidFill>
                <a:latin typeface="Verdana" pitchFamily="34" charset="0"/>
                <a:ea typeface="Verdana" pitchFamily="34" charset="0"/>
                <a:cs typeface="Verdana" pitchFamily="34" charset="0"/>
              </a:rPr>
              <a:t>ógica</a:t>
            </a:r>
          </a:p>
          <a:p>
            <a:pPr algn="ctr"/>
            <a:r>
              <a:rPr lang="es-CL" altLang="es-CL" sz="3200" dirty="0" smtClean="0">
                <a:solidFill>
                  <a:schemeClr val="accent1"/>
                </a:solidFill>
                <a:latin typeface="Verdana" pitchFamily="34" charset="0"/>
                <a:ea typeface="Verdana" pitchFamily="34" charset="0"/>
                <a:cs typeface="Verdana" pitchFamily="34" charset="0"/>
              </a:rPr>
              <a:t> VIH-SIDA e ITS, </a:t>
            </a:r>
          </a:p>
          <a:p>
            <a:pPr algn="ctr"/>
            <a:r>
              <a:rPr lang="es-CL" altLang="es-CL" sz="3200" dirty="0" smtClean="0">
                <a:solidFill>
                  <a:schemeClr val="accent1"/>
                </a:solidFill>
                <a:latin typeface="Verdana" pitchFamily="34" charset="0"/>
                <a:ea typeface="Verdana" pitchFamily="34" charset="0"/>
                <a:cs typeface="Verdana" pitchFamily="34" charset="0"/>
              </a:rPr>
              <a:t>Servicio Salud Aconcagua</a:t>
            </a:r>
            <a:endParaRPr lang="es-CL" altLang="es-CL" sz="3200" dirty="0">
              <a:solidFill>
                <a:schemeClr val="accent1"/>
              </a:solidFill>
              <a:latin typeface="Verdana" pitchFamily="34" charset="0"/>
              <a:ea typeface="Verdana" pitchFamily="34" charset="0"/>
              <a:cs typeface="Verdana" pitchFamily="34" charset="0"/>
            </a:endParaRPr>
          </a:p>
          <a:p>
            <a:pPr algn="ctr"/>
            <a:endParaRPr lang="es-ES_tradnl" sz="3600" dirty="0">
              <a:solidFill>
                <a:schemeClr val="accent1"/>
              </a:solidFill>
              <a:latin typeface="Candara"/>
              <a:ea typeface="Tahoma" panose="020B0604030504040204" pitchFamily="34" charset="0"/>
              <a:cs typeface="Candara"/>
            </a:endParaRPr>
          </a:p>
        </p:txBody>
      </p:sp>
      <p:grpSp>
        <p:nvGrpSpPr>
          <p:cNvPr id="12" name="2 Grupo"/>
          <p:cNvGrpSpPr>
            <a:grpSpLocks/>
          </p:cNvGrpSpPr>
          <p:nvPr/>
        </p:nvGrpSpPr>
        <p:grpSpPr bwMode="auto">
          <a:xfrm>
            <a:off x="181012" y="4135550"/>
            <a:ext cx="4743450" cy="520378"/>
            <a:chOff x="3608088" y="5329398"/>
            <a:chExt cx="4743450" cy="508540"/>
          </a:xfrm>
        </p:grpSpPr>
        <p:pic>
          <p:nvPicPr>
            <p:cNvPr id="13" name="Picture 3"/>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8088" y="5373216"/>
              <a:ext cx="962375" cy="37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8918" y="5410573"/>
              <a:ext cx="618801" cy="33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6560" y="5406933"/>
              <a:ext cx="349440" cy="349440"/>
            </a:xfrm>
            <a:prstGeom prst="rect">
              <a:avLst/>
            </a:prstGeom>
            <a:solidFill>
              <a:schemeClr val="accent1"/>
            </a:solidFill>
            <a:ln>
              <a:noFill/>
            </a:ln>
          </p:spPr>
        </p:pic>
        <p:pic>
          <p:nvPicPr>
            <p:cNvPr id="16" name="Picture 7"/>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7493" y="5428780"/>
              <a:ext cx="390581" cy="37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3743" y="5420978"/>
              <a:ext cx="637795" cy="32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1 Imagen"/>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52002" y="5329398"/>
              <a:ext cx="352246" cy="5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2 Grupo"/>
          <p:cNvGrpSpPr>
            <a:grpSpLocks/>
          </p:cNvGrpSpPr>
          <p:nvPr/>
        </p:nvGrpSpPr>
        <p:grpSpPr bwMode="auto">
          <a:xfrm>
            <a:off x="4259080" y="4136138"/>
            <a:ext cx="4743450" cy="523621"/>
            <a:chOff x="3608088" y="5329398"/>
            <a:chExt cx="4743450" cy="508540"/>
          </a:xfrm>
        </p:grpSpPr>
        <p:pic>
          <p:nvPicPr>
            <p:cNvPr id="27" name="Picture 3"/>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8088" y="5373216"/>
              <a:ext cx="962375" cy="37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8918" y="5410573"/>
              <a:ext cx="618801" cy="33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6560" y="5406933"/>
              <a:ext cx="349440" cy="349440"/>
            </a:xfrm>
            <a:prstGeom prst="rect">
              <a:avLst/>
            </a:prstGeom>
            <a:solidFill>
              <a:schemeClr val="accent1"/>
            </a:solidFill>
            <a:ln>
              <a:noFill/>
            </a:ln>
          </p:spPr>
        </p:pic>
        <p:pic>
          <p:nvPicPr>
            <p:cNvPr id="30" name="Picture 7"/>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7493" y="5428780"/>
              <a:ext cx="390581" cy="37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3743" y="5420978"/>
              <a:ext cx="637795" cy="32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1 Imagen"/>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52002" y="5329398"/>
              <a:ext cx="352246" cy="5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241569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406400" y="542145"/>
            <a:ext cx="8331200" cy="747580"/>
          </a:xfrm>
        </p:spPr>
        <p:txBody>
          <a:bodyPr/>
          <a:lstStyle/>
          <a:p>
            <a:r>
              <a:rPr lang="es-CL" dirty="0" smtClean="0"/>
              <a:t>Caracterización casos: análisis encuestas, información pacientes ingresados a policlínicos VIH-SIDA</a:t>
            </a:r>
            <a:endParaRPr lang="es-CL" dirty="0"/>
          </a:p>
        </p:txBody>
      </p:sp>
      <p:sp>
        <p:nvSpPr>
          <p:cNvPr id="4" name="3 Marcador de contenido"/>
          <p:cNvSpPr>
            <a:spLocks noGrp="1"/>
          </p:cNvSpPr>
          <p:nvPr>
            <p:ph sz="quarter" idx="13"/>
          </p:nvPr>
        </p:nvSpPr>
        <p:spPr>
          <a:xfrm>
            <a:off x="226518" y="5689191"/>
            <a:ext cx="8511082" cy="996422"/>
          </a:xfrm>
        </p:spPr>
        <p:txBody>
          <a:bodyPr/>
          <a:lstStyle/>
          <a:p>
            <a:r>
              <a:rPr lang="es-CL" dirty="0" smtClean="0"/>
              <a:t>El porcentaje de casos notificados (ENO) que ingresa a nivel secundario ha fluctuado entre el 100 y 59%, en promedio un 25% de los casos no ingresa a lo policlínicos VIH-SIDA, 400 ENO, 296 Encuestas </a:t>
            </a:r>
            <a:endParaRPr lang="es-CL"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8845" y="1289724"/>
            <a:ext cx="7325942" cy="43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34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286479" y="272322"/>
            <a:ext cx="8331200" cy="747580"/>
          </a:xfrm>
        </p:spPr>
        <p:txBody>
          <a:bodyPr/>
          <a:lstStyle/>
          <a:p>
            <a:r>
              <a:rPr lang="es-CL" b="0" dirty="0" smtClean="0"/>
              <a:t>En todo el periodo, sobre el 50% de los casos han ingresado en etapa SIDA, desde el año 2014 la tendencia es estable al descenso, el año 2016 el 75 % de los casos ingresan en etapa  VIH</a:t>
            </a:r>
            <a:endParaRPr lang="es-CL" b="0" dirty="0"/>
          </a:p>
        </p:txBody>
      </p:sp>
      <p:sp>
        <p:nvSpPr>
          <p:cNvPr id="4" name="3 Marcador de contenido"/>
          <p:cNvSpPr>
            <a:spLocks noGrp="1"/>
          </p:cNvSpPr>
          <p:nvPr>
            <p:ph sz="quarter" idx="13"/>
          </p:nvPr>
        </p:nvSpPr>
        <p:spPr>
          <a:xfrm>
            <a:off x="286479" y="6044109"/>
            <a:ext cx="8331200" cy="380178"/>
          </a:xfrm>
        </p:spPr>
        <p:txBody>
          <a:bodyPr/>
          <a:lstStyle/>
          <a:p>
            <a:r>
              <a:rPr lang="es-CL" dirty="0" smtClean="0"/>
              <a:t>Fuente: encuesta VIH-SIDA, por residencia </a:t>
            </a:r>
            <a:endParaRPr lang="es-CL"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883" y="1512140"/>
            <a:ext cx="7546583" cy="453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863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196537" y="321720"/>
            <a:ext cx="8331200" cy="747580"/>
          </a:xfrm>
        </p:spPr>
        <p:txBody>
          <a:bodyPr/>
          <a:lstStyle/>
          <a:p>
            <a:r>
              <a:rPr lang="es-CL" dirty="0" smtClean="0"/>
              <a:t>En la conducta de riesgo declarada se observa incremento las relaciones homosexuales</a:t>
            </a:r>
            <a:endParaRPr lang="es-CL" dirty="0"/>
          </a:p>
        </p:txBody>
      </p:sp>
      <p:sp>
        <p:nvSpPr>
          <p:cNvPr id="4" name="3 Marcador de contenido"/>
          <p:cNvSpPr>
            <a:spLocks noGrp="1"/>
          </p:cNvSpPr>
          <p:nvPr>
            <p:ph sz="quarter" idx="13"/>
          </p:nvPr>
        </p:nvSpPr>
        <p:spPr>
          <a:xfrm>
            <a:off x="196537" y="5854020"/>
            <a:ext cx="8331200" cy="380178"/>
          </a:xfrm>
        </p:spPr>
        <p:txBody>
          <a:bodyPr/>
          <a:lstStyle/>
          <a:p>
            <a:r>
              <a:rPr lang="es-CL" dirty="0"/>
              <a:t>Fuente: encuesta VIH-SIDA</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983" y="1212336"/>
            <a:ext cx="7880578" cy="43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143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149902" y="5306518"/>
            <a:ext cx="8181298" cy="1165159"/>
          </a:xfrm>
        </p:spPr>
        <p:txBody>
          <a:bodyPr/>
          <a:lstStyle/>
          <a:p>
            <a:r>
              <a:rPr lang="es-CL" dirty="0" smtClean="0"/>
              <a:t>En todo el periodo, las personas que ingresan a control, la mayor proporción (32%) declaran tener enseñanza superior o técnica, con una clara tendencia al aumento, el año 2016 este grupo representa el 46% y sumado a educación media completa corresponde al 75% </a:t>
            </a:r>
            <a:endParaRPr lang="es-CL"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432" y="482940"/>
            <a:ext cx="7409355" cy="462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17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41311" y="974859"/>
            <a:ext cx="8331200" cy="4256708"/>
          </a:xfrm>
        </p:spPr>
        <p:txBody>
          <a:bodyPr>
            <a:normAutofit/>
          </a:bodyPr>
          <a:lstStyle/>
          <a:p>
            <a:pPr marL="285750" indent="-285750">
              <a:buFont typeface="Arial" panose="020B0604020202020204" pitchFamily="34" charset="0"/>
              <a:buChar char="•"/>
            </a:pPr>
            <a:r>
              <a:rPr lang="es-CL" sz="1800" dirty="0" smtClean="0"/>
              <a:t>15 Embarazadas</a:t>
            </a:r>
          </a:p>
          <a:p>
            <a:pPr marL="285750" indent="-285750">
              <a:buFont typeface="Arial" panose="020B0604020202020204" pitchFamily="34" charset="0"/>
              <a:buChar char="•"/>
            </a:pPr>
            <a:r>
              <a:rPr lang="es-CL" sz="1800" dirty="0" smtClean="0"/>
              <a:t>6 trabajadores sexuales</a:t>
            </a:r>
          </a:p>
          <a:p>
            <a:pPr marL="285750" indent="-285750">
              <a:buFont typeface="Arial" panose="020B0604020202020204" pitchFamily="34" charset="0"/>
              <a:buChar char="•"/>
            </a:pPr>
            <a:r>
              <a:rPr lang="es-CL" sz="1800" dirty="0" smtClean="0"/>
              <a:t>5 personas privadas de libertad</a:t>
            </a:r>
          </a:p>
          <a:p>
            <a:pPr marL="285750" indent="-285750">
              <a:buFont typeface="Arial" panose="020B0604020202020204" pitchFamily="34" charset="0"/>
              <a:buChar char="•"/>
            </a:pPr>
            <a:r>
              <a:rPr lang="es-CL" sz="1800" dirty="0" smtClean="0"/>
              <a:t>1 persona con discapacidad intelectual</a:t>
            </a:r>
          </a:p>
          <a:p>
            <a:pPr marL="285750" indent="-285750">
              <a:buFont typeface="Arial" panose="020B0604020202020204" pitchFamily="34" charset="0"/>
              <a:buChar char="•"/>
            </a:pPr>
            <a:r>
              <a:rPr lang="es-CL" sz="1800" dirty="0" smtClean="0"/>
              <a:t>4 personas declaran pertenecer a pueblo mapuche</a:t>
            </a:r>
          </a:p>
          <a:p>
            <a:pPr marL="285750" indent="-285750">
              <a:buFont typeface="Arial" panose="020B0604020202020204" pitchFamily="34" charset="0"/>
              <a:buChar char="•"/>
            </a:pPr>
            <a:r>
              <a:rPr lang="es-CL" sz="1800" dirty="0" smtClean="0"/>
              <a:t>4 extranjeros (2 Argentina, 1 Perú, 1 Republica Dominicana)</a:t>
            </a:r>
          </a:p>
          <a:p>
            <a:pPr marL="285750" indent="-285750">
              <a:buFont typeface="Arial" panose="020B0604020202020204" pitchFamily="34" charset="0"/>
              <a:buChar char="•"/>
            </a:pPr>
            <a:endParaRPr lang="es-CL" sz="1800" dirty="0"/>
          </a:p>
          <a:p>
            <a:r>
              <a:rPr lang="es-CL" sz="1800" dirty="0" smtClean="0"/>
              <a:t>Dentro de la razones que las personas declaran que motivaron realizar el examen para detectar VIH-SIDA están:</a:t>
            </a:r>
          </a:p>
          <a:p>
            <a:pPr marL="285750" indent="-285750">
              <a:buFont typeface="Wingdings" panose="05000000000000000000" pitchFamily="2" charset="2"/>
              <a:buChar char="Ø"/>
            </a:pPr>
            <a:r>
              <a:rPr lang="es-CL" sz="1800" dirty="0" smtClean="0"/>
              <a:t>30% iniciativa propia</a:t>
            </a:r>
          </a:p>
          <a:p>
            <a:pPr marL="285750" indent="-285750">
              <a:buFont typeface="Wingdings" panose="05000000000000000000" pitchFamily="2" charset="2"/>
              <a:buChar char="Ø"/>
            </a:pPr>
            <a:r>
              <a:rPr lang="es-CL" sz="1800" dirty="0" smtClean="0"/>
              <a:t>19% contacto con PVVIH</a:t>
            </a:r>
          </a:p>
          <a:p>
            <a:pPr marL="285750" indent="-285750">
              <a:buFont typeface="Wingdings" panose="05000000000000000000" pitchFamily="2" charset="2"/>
              <a:buChar char="Ø"/>
            </a:pPr>
            <a:r>
              <a:rPr lang="es-CL" sz="1800" dirty="0" smtClean="0"/>
              <a:t>7% durante hospitalización</a:t>
            </a:r>
          </a:p>
          <a:p>
            <a:endParaRPr lang="es-CL" sz="1800" dirty="0" smtClean="0"/>
          </a:p>
          <a:p>
            <a:pPr marL="285750" indent="-285750">
              <a:buFont typeface="Arial" panose="020B0604020202020204" pitchFamily="34" charset="0"/>
              <a:buChar char="•"/>
            </a:pPr>
            <a:endParaRPr lang="es-CL" sz="1800" dirty="0"/>
          </a:p>
        </p:txBody>
      </p:sp>
      <p:sp>
        <p:nvSpPr>
          <p:cNvPr id="3" name="2 Marcador de contenido"/>
          <p:cNvSpPr>
            <a:spLocks noGrp="1"/>
          </p:cNvSpPr>
          <p:nvPr>
            <p:ph sz="quarter" idx="12"/>
          </p:nvPr>
        </p:nvSpPr>
        <p:spPr>
          <a:xfrm>
            <a:off x="406400" y="336711"/>
            <a:ext cx="8331200" cy="747580"/>
          </a:xfrm>
        </p:spPr>
        <p:txBody>
          <a:bodyPr/>
          <a:lstStyle/>
          <a:p>
            <a:r>
              <a:rPr lang="es-CL" dirty="0" smtClean="0"/>
              <a:t>Otras características</a:t>
            </a:r>
            <a:endParaRPr lang="es-CL" dirty="0"/>
          </a:p>
        </p:txBody>
      </p:sp>
      <p:sp>
        <p:nvSpPr>
          <p:cNvPr id="4" name="3 Marcador de contenido"/>
          <p:cNvSpPr>
            <a:spLocks noGrp="1"/>
          </p:cNvSpPr>
          <p:nvPr>
            <p:ph sz="quarter" idx="13"/>
          </p:nvPr>
        </p:nvSpPr>
        <p:spPr>
          <a:xfrm>
            <a:off x="286479" y="5639374"/>
            <a:ext cx="8331200" cy="380178"/>
          </a:xfrm>
        </p:spPr>
        <p:txBody>
          <a:bodyPr/>
          <a:lstStyle/>
          <a:p>
            <a:endParaRPr lang="es-CL" dirty="0"/>
          </a:p>
        </p:txBody>
      </p:sp>
    </p:spTree>
    <p:extLst>
      <p:ext uri="{BB962C8B-B14F-4D97-AF65-F5344CB8AC3E}">
        <p14:creationId xmlns:p14="http://schemas.microsoft.com/office/powerpoint/2010/main" val="2125757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28" y="511930"/>
            <a:ext cx="5428157" cy="596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791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06400" y="989351"/>
            <a:ext cx="8331200" cy="5159490"/>
          </a:xfrm>
        </p:spPr>
        <p:txBody>
          <a:bodyPr>
            <a:noAutofit/>
          </a:bodyPr>
          <a:lstStyle/>
          <a:p>
            <a:r>
              <a:rPr lang="es-CL" sz="1400" b="1" dirty="0" smtClean="0"/>
              <a:t>Sífilis primaria</a:t>
            </a:r>
            <a:r>
              <a:rPr lang="es-CL" sz="1400" dirty="0" smtClean="0"/>
              <a:t>: Presencia </a:t>
            </a:r>
            <a:r>
              <a:rPr lang="es-CL" sz="1400" dirty="0"/>
              <a:t>de una o más úlceras genitales y/o </a:t>
            </a:r>
            <a:r>
              <a:rPr lang="es-CL" sz="1400" dirty="0" err="1"/>
              <a:t>extragenital</a:t>
            </a:r>
            <a:r>
              <a:rPr lang="es-CL" sz="1400" dirty="0"/>
              <a:t>(es), indurada(s), habitualmente no dolorosa(s) (chancro) con serología no </a:t>
            </a:r>
            <a:r>
              <a:rPr lang="es-CL" sz="1400" dirty="0" err="1"/>
              <a:t>treponémica</a:t>
            </a:r>
            <a:r>
              <a:rPr lang="es-CL" sz="1400" dirty="0"/>
              <a:t> reactiva o antecedente de contacto con un caso confirmado</a:t>
            </a:r>
            <a:r>
              <a:rPr lang="es-CL" sz="1400" dirty="0" smtClean="0"/>
              <a:t>.</a:t>
            </a:r>
          </a:p>
          <a:p>
            <a:endParaRPr lang="es-CL" sz="1400" dirty="0" smtClean="0"/>
          </a:p>
          <a:p>
            <a:r>
              <a:rPr lang="es-CL" sz="1400" b="1" dirty="0" smtClean="0"/>
              <a:t>Sífilis secundaria</a:t>
            </a:r>
            <a:r>
              <a:rPr lang="es-CL" sz="1400" dirty="0" smtClean="0"/>
              <a:t>: Serología </a:t>
            </a:r>
            <a:r>
              <a:rPr lang="es-CL" sz="1400" dirty="0"/>
              <a:t>no </a:t>
            </a:r>
            <a:r>
              <a:rPr lang="es-CL" sz="1400" dirty="0" err="1"/>
              <a:t>treponémica</a:t>
            </a:r>
            <a:r>
              <a:rPr lang="es-CL" sz="1400" dirty="0"/>
              <a:t> reactiva en dilución igual o mayor a 1:4 con presencia de una o más de las siguientes manifestaciones </a:t>
            </a:r>
            <a:r>
              <a:rPr lang="es-CL" sz="1400" dirty="0" smtClean="0"/>
              <a:t>clínicas: Lesiones </a:t>
            </a:r>
            <a:r>
              <a:rPr lang="es-CL" sz="1400" dirty="0" err="1"/>
              <a:t>mucocutáneas</a:t>
            </a:r>
            <a:r>
              <a:rPr lang="es-CL" sz="1400" dirty="0"/>
              <a:t> localizadas o </a:t>
            </a:r>
            <a:r>
              <a:rPr lang="es-CL" sz="1400" dirty="0" smtClean="0"/>
              <a:t>difusas. Compromiso </a:t>
            </a:r>
            <a:r>
              <a:rPr lang="es-CL" sz="1400" dirty="0"/>
              <a:t>del estado general similar a un estado </a:t>
            </a:r>
            <a:r>
              <a:rPr lang="es-CL" sz="1400" dirty="0" smtClean="0"/>
              <a:t>gripal. Adenopatías </a:t>
            </a:r>
            <a:r>
              <a:rPr lang="es-CL" sz="1400" dirty="0"/>
              <a:t>múltiples no dolorosas</a:t>
            </a:r>
            <a:r>
              <a:rPr lang="es-CL" sz="1400" dirty="0" smtClean="0"/>
              <a:t>.</a:t>
            </a:r>
          </a:p>
          <a:p>
            <a:endParaRPr lang="es-CL" sz="1400" dirty="0"/>
          </a:p>
          <a:p>
            <a:r>
              <a:rPr lang="es-CL" sz="1400" b="1" dirty="0"/>
              <a:t>Sífilis latente </a:t>
            </a:r>
            <a:r>
              <a:rPr lang="es-CL" sz="1400" b="1" dirty="0" smtClean="0"/>
              <a:t>precoz: </a:t>
            </a:r>
            <a:r>
              <a:rPr lang="es-CL" sz="1400" dirty="0" smtClean="0"/>
              <a:t>Serología </a:t>
            </a:r>
            <a:r>
              <a:rPr lang="es-CL" sz="1400" dirty="0"/>
              <a:t>no </a:t>
            </a:r>
            <a:r>
              <a:rPr lang="es-CL" sz="1400" dirty="0" err="1"/>
              <a:t>treponémica</a:t>
            </a:r>
            <a:r>
              <a:rPr lang="es-CL" sz="1400" dirty="0"/>
              <a:t> reactiva sin síntomas ni signos actuales con uno o más de los siguientes antecedentes</a:t>
            </a:r>
            <a:r>
              <a:rPr lang="es-CL" sz="1400" dirty="0" smtClean="0"/>
              <a:t>:</a:t>
            </a:r>
            <a:endParaRPr lang="es-CL" sz="1400" dirty="0"/>
          </a:p>
          <a:p>
            <a:r>
              <a:rPr lang="es-CL" sz="1400" dirty="0"/>
              <a:t>­Seroconversión ocurrida durante los últimos 12 meses.</a:t>
            </a:r>
          </a:p>
          <a:p>
            <a:r>
              <a:rPr lang="es-CL" sz="1400" dirty="0"/>
              <a:t>­Contacto sexual con </a:t>
            </a:r>
            <a:r>
              <a:rPr lang="es-CL" sz="1400" dirty="0" smtClean="0"/>
              <a:t>un </a:t>
            </a:r>
            <a:r>
              <a:rPr lang="es-CL" sz="1400" dirty="0"/>
              <a:t>caso de sífilis confirmada durante los últimos 12 meses</a:t>
            </a:r>
            <a:r>
              <a:rPr lang="es-CL" sz="1400" dirty="0" smtClean="0"/>
              <a:t>.</a:t>
            </a:r>
          </a:p>
          <a:p>
            <a:endParaRPr lang="es-CL" sz="1400" dirty="0"/>
          </a:p>
          <a:p>
            <a:r>
              <a:rPr lang="es-CL" sz="1400" b="1" dirty="0"/>
              <a:t>Sífilis latente </a:t>
            </a:r>
            <a:r>
              <a:rPr lang="es-CL" sz="1400" b="1" dirty="0" smtClean="0"/>
              <a:t>tardía: </a:t>
            </a:r>
            <a:r>
              <a:rPr lang="es-CL" sz="1400" dirty="0" smtClean="0"/>
              <a:t>Serología </a:t>
            </a:r>
            <a:r>
              <a:rPr lang="es-CL" sz="1400" dirty="0"/>
              <a:t>no </a:t>
            </a:r>
            <a:r>
              <a:rPr lang="es-CL" sz="1400" dirty="0" err="1"/>
              <a:t>treponémica</a:t>
            </a:r>
            <a:r>
              <a:rPr lang="es-CL" sz="1400" dirty="0"/>
              <a:t> reactiva, sin síntomas ni signos actuales con uno o más de los siguientes antecedentes</a:t>
            </a:r>
            <a:r>
              <a:rPr lang="es-CL" sz="1400" dirty="0" smtClean="0"/>
              <a:t>:</a:t>
            </a:r>
            <a:endParaRPr lang="es-CL" sz="1400" dirty="0"/>
          </a:p>
          <a:p>
            <a:r>
              <a:rPr lang="es-CL" sz="1400" dirty="0"/>
              <a:t>­Seroconversión ocurrida en un tiempo mayor a 12 meses.</a:t>
            </a:r>
          </a:p>
          <a:p>
            <a:r>
              <a:rPr lang="es-CL" sz="1400" dirty="0"/>
              <a:t>­Contacto sexual con un caso de sífilis confirmada en un tiempo mayor a 12 meses. </a:t>
            </a:r>
            <a:endParaRPr lang="es-CL" sz="1400" dirty="0" smtClean="0"/>
          </a:p>
          <a:p>
            <a:endParaRPr lang="es-CL" sz="1400" dirty="0"/>
          </a:p>
          <a:p>
            <a:r>
              <a:rPr lang="es-CL" sz="1400" b="1" dirty="0"/>
              <a:t>Sífilis latente sin especificar: </a:t>
            </a:r>
            <a:r>
              <a:rPr lang="es-CL" sz="1400" dirty="0"/>
              <a:t>Serología no </a:t>
            </a:r>
            <a:r>
              <a:rPr lang="es-CL" sz="1400" dirty="0" err="1"/>
              <a:t>treponémica</a:t>
            </a:r>
            <a:r>
              <a:rPr lang="es-CL" sz="1400" dirty="0"/>
              <a:t> reactiva y prueba </a:t>
            </a:r>
            <a:r>
              <a:rPr lang="es-CL" sz="1400" dirty="0" err="1"/>
              <a:t>treponémica</a:t>
            </a:r>
            <a:r>
              <a:rPr lang="es-CL" sz="1400" dirty="0"/>
              <a:t> positiva, sin síntomas y signos y sin antecedentes clínicos o serológicos que permitan definir tiempo de adquisición.</a:t>
            </a:r>
          </a:p>
          <a:p>
            <a:endParaRPr lang="es-CL" sz="1400" dirty="0"/>
          </a:p>
        </p:txBody>
      </p:sp>
      <p:sp>
        <p:nvSpPr>
          <p:cNvPr id="7" name="6 Marcador de contenido"/>
          <p:cNvSpPr>
            <a:spLocks noGrp="1"/>
          </p:cNvSpPr>
          <p:nvPr>
            <p:ph sz="quarter" idx="12"/>
          </p:nvPr>
        </p:nvSpPr>
        <p:spPr>
          <a:xfrm>
            <a:off x="301469" y="366691"/>
            <a:ext cx="8331200" cy="747580"/>
          </a:xfrm>
        </p:spPr>
        <p:txBody>
          <a:bodyPr/>
          <a:lstStyle/>
          <a:p>
            <a:r>
              <a:rPr lang="es-CL" dirty="0" smtClean="0"/>
              <a:t>Sífilis: definiciones de caso</a:t>
            </a:r>
            <a:endParaRPr lang="es-CL" dirty="0"/>
          </a:p>
        </p:txBody>
      </p:sp>
    </p:spTree>
    <p:extLst>
      <p:ext uri="{BB962C8B-B14F-4D97-AF65-F5344CB8AC3E}">
        <p14:creationId xmlns:p14="http://schemas.microsoft.com/office/powerpoint/2010/main" val="2854385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06400" y="719528"/>
            <a:ext cx="8331200" cy="5771213"/>
          </a:xfrm>
        </p:spPr>
        <p:txBody>
          <a:bodyPr>
            <a:normAutofit fontScale="92500" lnSpcReduction="10000"/>
          </a:bodyPr>
          <a:lstStyle/>
          <a:p>
            <a:r>
              <a:rPr lang="es-CL" b="1" dirty="0" smtClean="0"/>
              <a:t>Sífilis terciaria: </a:t>
            </a:r>
            <a:r>
              <a:rPr lang="es-CL" dirty="0" smtClean="0"/>
              <a:t>Presencia </a:t>
            </a:r>
            <a:r>
              <a:rPr lang="es-CL" dirty="0"/>
              <a:t>de una o más de las siguientes manifestaciones compatibles con sífilis terciaria y serología </a:t>
            </a:r>
            <a:r>
              <a:rPr lang="es-CL" dirty="0" err="1"/>
              <a:t>treponémica</a:t>
            </a:r>
            <a:r>
              <a:rPr lang="es-CL" dirty="0"/>
              <a:t> y/o no </a:t>
            </a:r>
            <a:r>
              <a:rPr lang="es-CL" dirty="0" err="1"/>
              <a:t>treponémica</a:t>
            </a:r>
            <a:r>
              <a:rPr lang="es-CL" dirty="0"/>
              <a:t> reactiva</a:t>
            </a:r>
            <a:r>
              <a:rPr lang="es-CL" dirty="0" smtClean="0"/>
              <a:t>:</a:t>
            </a:r>
            <a:endParaRPr lang="es-CL" dirty="0"/>
          </a:p>
          <a:p>
            <a:r>
              <a:rPr lang="es-CL" dirty="0"/>
              <a:t>­Compromiso cardiovascular como aortitis, estenosis de ostium coronario, y otros.</a:t>
            </a:r>
          </a:p>
          <a:p>
            <a:r>
              <a:rPr lang="es-CL" dirty="0"/>
              <a:t>­Lesiones granulomatosas o gomas </a:t>
            </a:r>
            <a:r>
              <a:rPr lang="es-CL" dirty="0" smtClean="0"/>
              <a:t>en </a:t>
            </a:r>
            <a:r>
              <a:rPr lang="es-CL" dirty="0"/>
              <a:t>cualquier tejido o víscera</a:t>
            </a:r>
            <a:r>
              <a:rPr lang="es-CL" dirty="0" smtClean="0"/>
              <a:t>.</a:t>
            </a:r>
          </a:p>
          <a:p>
            <a:endParaRPr lang="es-CL" b="1" dirty="0" smtClean="0"/>
          </a:p>
          <a:p>
            <a:r>
              <a:rPr lang="es-CL" b="1" dirty="0" err="1" smtClean="0"/>
              <a:t>Neurosífilis</a:t>
            </a:r>
            <a:r>
              <a:rPr lang="es-CL" b="1" dirty="0" smtClean="0"/>
              <a:t>: </a:t>
            </a:r>
            <a:r>
              <a:rPr lang="es-CL" dirty="0" smtClean="0"/>
              <a:t>Presencia </a:t>
            </a:r>
            <a:r>
              <a:rPr lang="es-CL" dirty="0"/>
              <a:t>de test no </a:t>
            </a:r>
            <a:r>
              <a:rPr lang="es-CL" dirty="0" err="1"/>
              <a:t>treponémico</a:t>
            </a:r>
            <a:r>
              <a:rPr lang="es-CL" dirty="0"/>
              <a:t> reactivo en líquido cefalorraquídeo, con o sin sintomatología neurológica</a:t>
            </a:r>
            <a:r>
              <a:rPr lang="es-CL" dirty="0" smtClean="0"/>
              <a:t>.</a:t>
            </a:r>
          </a:p>
          <a:p>
            <a:endParaRPr lang="es-CL" dirty="0"/>
          </a:p>
          <a:p>
            <a:r>
              <a:rPr lang="es-CL" b="1" dirty="0" smtClean="0"/>
              <a:t>Sífilis </a:t>
            </a:r>
            <a:r>
              <a:rPr lang="es-CL" b="1" dirty="0"/>
              <a:t>congénita </a:t>
            </a:r>
            <a:r>
              <a:rPr lang="es-CL" b="1" dirty="0" smtClean="0"/>
              <a:t>precoz</a:t>
            </a:r>
            <a:r>
              <a:rPr lang="es-CL" dirty="0" smtClean="0"/>
              <a:t>: Serología </a:t>
            </a:r>
            <a:r>
              <a:rPr lang="es-CL" dirty="0"/>
              <a:t>no </a:t>
            </a:r>
            <a:r>
              <a:rPr lang="es-CL" dirty="0" err="1"/>
              <a:t>treponémica</a:t>
            </a:r>
            <a:r>
              <a:rPr lang="es-CL" dirty="0"/>
              <a:t> reactiva en los 2 primeros años de vida con antecedente de madre con sífilis confirmada no tratada o inadecuadamente tratada durante la gestación, según normativa vigente y alguna de las siguientes condiciones</a:t>
            </a:r>
            <a:r>
              <a:rPr lang="es-CL" dirty="0" smtClean="0"/>
              <a:t>:</a:t>
            </a:r>
            <a:endParaRPr lang="es-CL" dirty="0"/>
          </a:p>
          <a:p>
            <a:r>
              <a:rPr lang="es-CL" dirty="0"/>
              <a:t>Test no </a:t>
            </a:r>
            <a:r>
              <a:rPr lang="es-CL" dirty="0" err="1"/>
              <a:t>treponémico</a:t>
            </a:r>
            <a:r>
              <a:rPr lang="es-CL" dirty="0"/>
              <a:t> reactivo a cualquier dilución, con alteraciones de laboratorio y/o clínicas compatibles con </a:t>
            </a:r>
            <a:r>
              <a:rPr lang="es-CL" dirty="0" err="1"/>
              <a:t>hepatoesplenomegalia</a:t>
            </a:r>
            <a:r>
              <a:rPr lang="es-CL" dirty="0"/>
              <a:t>, </a:t>
            </a:r>
            <a:r>
              <a:rPr lang="es-CL" dirty="0" err="1"/>
              <a:t>rash</a:t>
            </a:r>
            <a:r>
              <a:rPr lang="es-CL" dirty="0"/>
              <a:t> </a:t>
            </a:r>
            <a:r>
              <a:rPr lang="es-CL" dirty="0" err="1"/>
              <a:t>máculopapular</a:t>
            </a:r>
            <a:r>
              <a:rPr lang="es-CL" dirty="0"/>
              <a:t>, con compromiso de palmas y plantas, pénfigo sifilítico, coriza </a:t>
            </a:r>
            <a:r>
              <a:rPr lang="es-CL" dirty="0" err="1"/>
              <a:t>serohemorrágica</a:t>
            </a:r>
            <a:r>
              <a:rPr lang="es-CL" dirty="0"/>
              <a:t>, fisuras </a:t>
            </a:r>
            <a:r>
              <a:rPr lang="es-CL" dirty="0" err="1"/>
              <a:t>periorales</a:t>
            </a:r>
            <a:r>
              <a:rPr lang="es-CL" dirty="0"/>
              <a:t> y/o perianales (</a:t>
            </a:r>
            <a:r>
              <a:rPr lang="es-CL" dirty="0" err="1"/>
              <a:t>rágades</a:t>
            </a:r>
            <a:r>
              <a:rPr lang="es-CL" dirty="0"/>
              <a:t>), condilomas planos, </a:t>
            </a:r>
            <a:r>
              <a:rPr lang="es-CL" dirty="0" err="1"/>
              <a:t>pseudoparálisis</a:t>
            </a:r>
            <a:r>
              <a:rPr lang="es-CL" dirty="0"/>
              <a:t> de </a:t>
            </a:r>
            <a:r>
              <a:rPr lang="es-CL" dirty="0" err="1"/>
              <a:t>Parrot</a:t>
            </a:r>
            <a:r>
              <a:rPr lang="es-CL" dirty="0"/>
              <a:t>, compromiso del SNC</a:t>
            </a:r>
            <a:r>
              <a:rPr lang="es-CL" dirty="0" smtClean="0"/>
              <a:t>.</a:t>
            </a:r>
          </a:p>
          <a:p>
            <a:endParaRPr lang="es-CL" dirty="0" smtClean="0"/>
          </a:p>
          <a:p>
            <a:r>
              <a:rPr lang="es-CL" b="1" dirty="0"/>
              <a:t>Sífilis congénita </a:t>
            </a:r>
            <a:r>
              <a:rPr lang="es-CL" b="1" dirty="0" smtClean="0"/>
              <a:t>tardía</a:t>
            </a:r>
            <a:r>
              <a:rPr lang="es-CL" dirty="0" smtClean="0"/>
              <a:t>: Detección </a:t>
            </a:r>
            <a:r>
              <a:rPr lang="es-CL" dirty="0"/>
              <a:t>de serología no </a:t>
            </a:r>
            <a:r>
              <a:rPr lang="es-CL" dirty="0" err="1"/>
              <a:t>treponémica</a:t>
            </a:r>
            <a:r>
              <a:rPr lang="es-CL" dirty="0"/>
              <a:t> reactiva después de los 2 primeros años de vida, con antecedente de madre con sífilis confirmada durante la gestación no tratada o inadecuadamente tratada y sin tratamiento al nacer, en ausencia de contacto sexual y alguna de las siguientes condiciones</a:t>
            </a:r>
            <a:r>
              <a:rPr lang="es-CL" dirty="0" smtClean="0"/>
              <a:t>:</a:t>
            </a:r>
            <a:endParaRPr lang="es-CL" dirty="0"/>
          </a:p>
          <a:p>
            <a:r>
              <a:rPr lang="es-CL" dirty="0"/>
              <a:t>Presencia de estigmas sifilíticos como queratitis intersticial, granulomas </a:t>
            </a:r>
            <a:r>
              <a:rPr lang="es-CL" dirty="0" err="1"/>
              <a:t>necrosantes</a:t>
            </a:r>
            <a:r>
              <a:rPr lang="es-CL" dirty="0"/>
              <a:t> (gomas), compromiso cardiovascular, dientes de Hutchinson, molares en mora, perforación del paladar duro, nariz en silla de montar, tibias en “sable”, opacidades corneales, atrofia óptica, sordera por compromiso del VIII par craneal, articulación de </a:t>
            </a:r>
            <a:r>
              <a:rPr lang="es-CL" dirty="0" err="1"/>
              <a:t>Clutton</a:t>
            </a:r>
            <a:r>
              <a:rPr lang="es-CL" dirty="0"/>
              <a:t> (sinovitis e </a:t>
            </a:r>
            <a:r>
              <a:rPr lang="es-CL" dirty="0" err="1"/>
              <a:t>hidroartrosis</a:t>
            </a:r>
            <a:r>
              <a:rPr lang="es-CL" dirty="0"/>
              <a:t> de rodillas).</a:t>
            </a:r>
          </a:p>
        </p:txBody>
      </p:sp>
      <p:sp>
        <p:nvSpPr>
          <p:cNvPr id="3" name="2 Marcador de contenido"/>
          <p:cNvSpPr>
            <a:spLocks noGrp="1"/>
          </p:cNvSpPr>
          <p:nvPr>
            <p:ph sz="quarter" idx="12"/>
          </p:nvPr>
        </p:nvSpPr>
        <p:spPr>
          <a:xfrm>
            <a:off x="406400" y="321720"/>
            <a:ext cx="8331200" cy="747580"/>
          </a:xfrm>
        </p:spPr>
        <p:txBody>
          <a:bodyPr/>
          <a:lstStyle/>
          <a:p>
            <a:r>
              <a:rPr lang="es-CL" dirty="0"/>
              <a:t>Sífilis: definiciones de caso</a:t>
            </a:r>
          </a:p>
          <a:p>
            <a:endParaRPr lang="es-CL" dirty="0"/>
          </a:p>
        </p:txBody>
      </p:sp>
    </p:spTree>
    <p:extLst>
      <p:ext uri="{BB962C8B-B14F-4D97-AF65-F5344CB8AC3E}">
        <p14:creationId xmlns:p14="http://schemas.microsoft.com/office/powerpoint/2010/main" val="3263664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3"/>
          </p:nvPr>
        </p:nvSpPr>
        <p:spPr>
          <a:xfrm>
            <a:off x="387322" y="5701756"/>
            <a:ext cx="8331200" cy="380178"/>
          </a:xfrm>
        </p:spPr>
        <p:txBody>
          <a:bodyPr/>
          <a:lstStyle/>
          <a:p>
            <a:r>
              <a:rPr lang="es-CL" dirty="0" smtClean="0"/>
              <a:t>La incidencia de Sífilis en la Región de Valparaíso casi duplica la incidencia observada en el país.</a:t>
            </a:r>
            <a:endParaRPr lang="es-CL"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920" y="539829"/>
            <a:ext cx="8289602" cy="490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29927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54" y="386407"/>
            <a:ext cx="8518446" cy="505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3 Marcador de contenido"/>
          <p:cNvSpPr>
            <a:spLocks noGrp="1"/>
          </p:cNvSpPr>
          <p:nvPr>
            <p:ph sz="quarter" idx="13"/>
          </p:nvPr>
        </p:nvSpPr>
        <p:spPr>
          <a:xfrm>
            <a:off x="406400" y="5635625"/>
            <a:ext cx="8331200" cy="379412"/>
          </a:xfrm>
        </p:spPr>
        <p:txBody>
          <a:bodyPr/>
          <a:lstStyle/>
          <a:p>
            <a:r>
              <a:rPr lang="es-CL" dirty="0"/>
              <a:t>Fuente: base boletines ENO, MINSAL</a:t>
            </a:r>
          </a:p>
        </p:txBody>
      </p:sp>
    </p:spTree>
    <p:extLst>
      <p:ext uri="{BB962C8B-B14F-4D97-AF65-F5344CB8AC3E}">
        <p14:creationId xmlns:p14="http://schemas.microsoft.com/office/powerpoint/2010/main" val="4147045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023" y="5048250"/>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contenido"/>
          <p:cNvSpPr>
            <a:spLocks noGrp="1"/>
          </p:cNvSpPr>
          <p:nvPr>
            <p:ph idx="1"/>
          </p:nvPr>
        </p:nvSpPr>
        <p:spPr>
          <a:xfrm>
            <a:off x="406400" y="1334125"/>
            <a:ext cx="8331200" cy="4814715"/>
          </a:xfrm>
        </p:spPr>
        <p:txBody>
          <a:bodyPr>
            <a:normAutofit/>
          </a:bodyPr>
          <a:lstStyle/>
          <a:p>
            <a:pPr marL="285750" indent="-285750">
              <a:buFont typeface="Arial" panose="020B0604020202020204" pitchFamily="34" charset="0"/>
              <a:buChar char="•"/>
            </a:pPr>
            <a:r>
              <a:rPr lang="es-CL" sz="1800" dirty="0" smtClean="0"/>
              <a:t>Gonorrea, Sífilis y VIH-SIDA, decreto 158 (oct- 2004) , son ENO, universal y de reporte diario.</a:t>
            </a:r>
          </a:p>
          <a:p>
            <a:pPr marL="285750" indent="-285750">
              <a:buFont typeface="Arial" panose="020B0604020202020204" pitchFamily="34" charset="0"/>
              <a:buChar char="•"/>
            </a:pPr>
            <a:r>
              <a:rPr lang="es-CL" sz="1800" dirty="0" smtClean="0"/>
              <a:t>Además son agentes de vigilancia por laboratorio.</a:t>
            </a:r>
          </a:p>
          <a:p>
            <a:pPr marL="285750" indent="-285750">
              <a:buFont typeface="Arial" panose="020B0604020202020204" pitchFamily="34" charset="0"/>
              <a:buChar char="•"/>
            </a:pPr>
            <a:r>
              <a:rPr lang="es-CL" sz="1800" dirty="0" smtClean="0"/>
              <a:t>Cada enfermedad cuenta con circular y normativas que fijan  definiciones de caso.</a:t>
            </a:r>
          </a:p>
          <a:p>
            <a:pPr marL="285750" indent="-285750">
              <a:buFont typeface="Arial" panose="020B0604020202020204" pitchFamily="34" charset="0"/>
              <a:buChar char="•"/>
            </a:pPr>
            <a:r>
              <a:rPr lang="es-CL" sz="1800" dirty="0" smtClean="0"/>
              <a:t>En el caso VIH-SIDA además se elabora una encuesta especifica al ingresar el caso a control a nivel secundario y se precisa la etapa diagnostico.</a:t>
            </a:r>
          </a:p>
          <a:p>
            <a:pPr marL="285750" indent="-285750">
              <a:buFont typeface="Arial" panose="020B0604020202020204" pitchFamily="34" charset="0"/>
              <a:buChar char="•"/>
            </a:pPr>
            <a:r>
              <a:rPr lang="es-CL" sz="1800" dirty="0" smtClean="0"/>
              <a:t>Vigilancia epidemiológica (VIGEP) contempla los boletines ENO, la información que aporta ISP de casos confirmados y la encuesta VIH-SIDA.</a:t>
            </a:r>
          </a:p>
          <a:p>
            <a:pPr marL="285750" indent="-285750">
              <a:buFont typeface="Arial" panose="020B0604020202020204" pitchFamily="34" charset="0"/>
              <a:buChar char="•"/>
            </a:pPr>
            <a:r>
              <a:rPr lang="es-CL" sz="1800" dirty="0" smtClean="0"/>
              <a:t>Conocer la situación, aportar a la evaluación de la ejecución de programas y normas, así como orientar las medidas de prevención con parte de los objetivos de esta VIGEP </a:t>
            </a:r>
          </a:p>
          <a:p>
            <a:pPr marL="285750" indent="-285750">
              <a:buFont typeface="Arial" panose="020B0604020202020204" pitchFamily="34" charset="0"/>
              <a:buChar char="•"/>
            </a:pPr>
            <a:endParaRPr lang="es-CL" sz="1800" dirty="0" smtClean="0"/>
          </a:p>
          <a:p>
            <a:pPr marL="285750" indent="-285750">
              <a:buFont typeface="Arial" panose="020B0604020202020204" pitchFamily="34" charset="0"/>
              <a:buChar char="•"/>
            </a:pPr>
            <a:endParaRPr lang="es-CL" sz="1800" dirty="0"/>
          </a:p>
          <a:p>
            <a:endParaRPr lang="es-CL" sz="1800" dirty="0"/>
          </a:p>
        </p:txBody>
      </p:sp>
      <p:sp>
        <p:nvSpPr>
          <p:cNvPr id="5" name="4 Marcador de contenido"/>
          <p:cNvSpPr>
            <a:spLocks noGrp="1"/>
          </p:cNvSpPr>
          <p:nvPr>
            <p:ph sz="quarter" idx="12"/>
          </p:nvPr>
        </p:nvSpPr>
        <p:spPr>
          <a:xfrm>
            <a:off x="226518" y="693011"/>
            <a:ext cx="8331200" cy="747580"/>
          </a:xfrm>
        </p:spPr>
        <p:txBody>
          <a:bodyPr/>
          <a:lstStyle/>
          <a:p>
            <a:r>
              <a:rPr lang="es-CL" sz="2400" dirty="0" smtClean="0"/>
              <a:t>Generalidades</a:t>
            </a:r>
            <a:endParaRPr lang="es-CL" sz="2400" dirty="0"/>
          </a:p>
        </p:txBody>
      </p:sp>
    </p:spTree>
    <p:extLst>
      <p:ext uri="{BB962C8B-B14F-4D97-AF65-F5344CB8AC3E}">
        <p14:creationId xmlns:p14="http://schemas.microsoft.com/office/powerpoint/2010/main" val="1091490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6205928" y="620089"/>
            <a:ext cx="2756524" cy="4266703"/>
          </a:xfrm>
        </p:spPr>
        <p:txBody>
          <a:bodyPr/>
          <a:lstStyle/>
          <a:p>
            <a:r>
              <a:rPr lang="es-CL" dirty="0"/>
              <a:t>Las comunas que están por sobre el promedio quinquenal regional </a:t>
            </a:r>
            <a:r>
              <a:rPr lang="es-CL" dirty="0" smtClean="0"/>
              <a:t>son:</a:t>
            </a:r>
          </a:p>
          <a:p>
            <a:pPr marL="285750" indent="-285750">
              <a:buFont typeface="Arial" panose="020B0604020202020204" pitchFamily="34" charset="0"/>
              <a:buChar char="•"/>
            </a:pPr>
            <a:r>
              <a:rPr lang="es-CL" dirty="0" smtClean="0"/>
              <a:t>Juan Fernández</a:t>
            </a:r>
          </a:p>
          <a:p>
            <a:pPr marL="285750" indent="-285750">
              <a:buFont typeface="Arial" panose="020B0604020202020204" pitchFamily="34" charset="0"/>
              <a:buChar char="•"/>
            </a:pPr>
            <a:r>
              <a:rPr lang="es-CL" dirty="0" smtClean="0"/>
              <a:t>Con </a:t>
            </a:r>
            <a:r>
              <a:rPr lang="es-CL" dirty="0" err="1" smtClean="0"/>
              <a:t>Con</a:t>
            </a:r>
            <a:endParaRPr lang="es-CL" dirty="0" smtClean="0"/>
          </a:p>
          <a:p>
            <a:pPr marL="285750" indent="-285750">
              <a:buFont typeface="Arial" panose="020B0604020202020204" pitchFamily="34" charset="0"/>
              <a:buChar char="•"/>
            </a:pPr>
            <a:r>
              <a:rPr lang="es-CL" dirty="0" smtClean="0"/>
              <a:t>Viña </a:t>
            </a:r>
            <a:r>
              <a:rPr lang="es-CL" dirty="0"/>
              <a:t>del </a:t>
            </a:r>
            <a:r>
              <a:rPr lang="es-CL" dirty="0" smtClean="0"/>
              <a:t>Mar</a:t>
            </a:r>
          </a:p>
          <a:p>
            <a:pPr marL="285750" indent="-285750">
              <a:buFont typeface="Arial" panose="020B0604020202020204" pitchFamily="34" charset="0"/>
              <a:buChar char="•"/>
            </a:pPr>
            <a:r>
              <a:rPr lang="es-CL" dirty="0" smtClean="0"/>
              <a:t>Valparaíso</a:t>
            </a:r>
          </a:p>
          <a:p>
            <a:pPr marL="285750" indent="-285750">
              <a:buFont typeface="Arial" panose="020B0604020202020204" pitchFamily="34" charset="0"/>
              <a:buChar char="•"/>
            </a:pPr>
            <a:r>
              <a:rPr lang="es-CL" dirty="0" smtClean="0"/>
              <a:t>Cartagena</a:t>
            </a:r>
          </a:p>
          <a:p>
            <a:pPr marL="285750" indent="-285750">
              <a:buFont typeface="Arial" panose="020B0604020202020204" pitchFamily="34" charset="0"/>
              <a:buChar char="•"/>
            </a:pPr>
            <a:r>
              <a:rPr lang="es-CL" dirty="0" smtClean="0"/>
              <a:t>San Felipe</a:t>
            </a:r>
          </a:p>
          <a:p>
            <a:pPr marL="285750" indent="-285750">
              <a:buFont typeface="Arial" panose="020B0604020202020204" pitchFamily="34" charset="0"/>
              <a:buChar char="•"/>
            </a:pPr>
            <a:r>
              <a:rPr lang="es-CL" dirty="0" smtClean="0"/>
              <a:t>Santa </a:t>
            </a:r>
            <a:r>
              <a:rPr lang="es-CL" dirty="0"/>
              <a:t>María.</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006" y="479867"/>
            <a:ext cx="5582060" cy="614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19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97" y="952500"/>
            <a:ext cx="3741295" cy="486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675" y="393885"/>
            <a:ext cx="3830142" cy="598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59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06400" y="1814381"/>
            <a:ext cx="8331200" cy="4334459"/>
          </a:xfrm>
        </p:spPr>
        <p:txBody>
          <a:bodyPr>
            <a:normAutofit/>
          </a:bodyPr>
          <a:lstStyle/>
          <a:p>
            <a:r>
              <a:rPr lang="es-CL" sz="1800" dirty="0"/>
              <a:t>P</a:t>
            </a:r>
            <a:r>
              <a:rPr lang="es-CL" sz="1800" dirty="0" smtClean="0"/>
              <a:t>resencia </a:t>
            </a:r>
            <a:r>
              <a:rPr lang="es-CL" sz="1800" dirty="0"/>
              <a:t>de examen de laboratorio microbiológico, </a:t>
            </a:r>
            <a:r>
              <a:rPr lang="es-CL" sz="1800" dirty="0" err="1"/>
              <a:t>inmunoenzimático</a:t>
            </a:r>
            <a:r>
              <a:rPr lang="es-CL" sz="1800" dirty="0"/>
              <a:t> o de biología molecular que señale infección por N. </a:t>
            </a:r>
            <a:r>
              <a:rPr lang="es-CL" sz="1800" dirty="0" err="1"/>
              <a:t>gonorrhoeae</a:t>
            </a:r>
            <a:r>
              <a:rPr lang="es-CL" sz="1800" dirty="0"/>
              <a:t>, con y sin sintomatología o antecedente de contacto con un caso confirmado</a:t>
            </a:r>
            <a:r>
              <a:rPr lang="es-CL" sz="1800" dirty="0" smtClean="0"/>
              <a:t>.</a:t>
            </a:r>
          </a:p>
          <a:p>
            <a:endParaRPr lang="es-CL" sz="1800" dirty="0"/>
          </a:p>
          <a:p>
            <a:pPr marL="285750" indent="-285750">
              <a:buFont typeface="Arial" panose="020B0604020202020204" pitchFamily="34" charset="0"/>
              <a:buChar char="•"/>
            </a:pPr>
            <a:r>
              <a:rPr lang="es-CL" sz="1800" dirty="0" smtClean="0"/>
              <a:t>¿ Hay capacidad para confirmar por laboratorio un caso que consulta en APS??</a:t>
            </a:r>
          </a:p>
          <a:p>
            <a:pPr marL="285750" indent="-285750">
              <a:buFont typeface="Arial" panose="020B0604020202020204" pitchFamily="34" charset="0"/>
              <a:buChar char="•"/>
            </a:pPr>
            <a:r>
              <a:rPr lang="es-CL" sz="1800" dirty="0" smtClean="0"/>
              <a:t>La mayoría de los casos notificados son confirmados sólo por </a:t>
            </a:r>
            <a:r>
              <a:rPr lang="es-CL" sz="1800" dirty="0" err="1" smtClean="0"/>
              <a:t>clinica</a:t>
            </a:r>
            <a:endParaRPr lang="es-CL" sz="1800" dirty="0"/>
          </a:p>
        </p:txBody>
      </p:sp>
      <p:sp>
        <p:nvSpPr>
          <p:cNvPr id="3" name="2 Marcador de contenido"/>
          <p:cNvSpPr>
            <a:spLocks noGrp="1"/>
          </p:cNvSpPr>
          <p:nvPr>
            <p:ph sz="quarter" idx="12"/>
          </p:nvPr>
        </p:nvSpPr>
        <p:spPr/>
        <p:txBody>
          <a:bodyPr/>
          <a:lstStyle/>
          <a:p>
            <a:r>
              <a:rPr lang="es-CL" dirty="0" smtClean="0"/>
              <a:t>Gonorrea</a:t>
            </a:r>
            <a:endParaRPr lang="es-CL" dirty="0"/>
          </a:p>
        </p:txBody>
      </p:sp>
    </p:spTree>
    <p:extLst>
      <p:ext uri="{BB962C8B-B14F-4D97-AF65-F5344CB8AC3E}">
        <p14:creationId xmlns:p14="http://schemas.microsoft.com/office/powerpoint/2010/main" val="3106275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339" y="477855"/>
            <a:ext cx="8621930" cy="524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3 Marcador de contenido"/>
          <p:cNvSpPr>
            <a:spLocks noGrp="1"/>
          </p:cNvSpPr>
          <p:nvPr>
            <p:ph sz="quarter" idx="13"/>
          </p:nvPr>
        </p:nvSpPr>
        <p:spPr>
          <a:xfrm>
            <a:off x="406400" y="6015038"/>
            <a:ext cx="8331200" cy="381000"/>
          </a:xfrm>
        </p:spPr>
        <p:txBody>
          <a:bodyPr/>
          <a:lstStyle/>
          <a:p>
            <a:r>
              <a:rPr lang="es-CL" dirty="0"/>
              <a:t>Fuente: base boletines ENO, MINSAL</a:t>
            </a:r>
          </a:p>
        </p:txBody>
      </p:sp>
    </p:spTree>
    <p:extLst>
      <p:ext uri="{BB962C8B-B14F-4D97-AF65-F5344CB8AC3E}">
        <p14:creationId xmlns:p14="http://schemas.microsoft.com/office/powerpoint/2010/main" val="193287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406400" y="6125227"/>
            <a:ext cx="8331200" cy="380178"/>
          </a:xfrm>
        </p:spPr>
        <p:txBody>
          <a:bodyPr/>
          <a:lstStyle/>
          <a:p>
            <a:r>
              <a:rPr lang="es-CL" dirty="0"/>
              <a:t>Fuente: base boletines ENO, MINSAL</a:t>
            </a:r>
          </a:p>
          <a:p>
            <a:endParaRPr lang="es-CL"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976" y="518018"/>
            <a:ext cx="8565624" cy="51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507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406400" y="5501390"/>
            <a:ext cx="8331200" cy="623093"/>
          </a:xfrm>
        </p:spPr>
        <p:txBody>
          <a:bodyPr/>
          <a:lstStyle/>
          <a:p>
            <a:r>
              <a:rPr lang="es-CL" dirty="0" smtClean="0"/>
              <a:t>2016* datos preliminares</a:t>
            </a:r>
          </a:p>
          <a:p>
            <a:endParaRPr lang="es-CL" dirty="0"/>
          </a:p>
        </p:txBody>
      </p:sp>
      <p:pic>
        <p:nvPicPr>
          <p:cNvPr id="163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400" y="537780"/>
            <a:ext cx="7940849" cy="476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539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96" y="722806"/>
            <a:ext cx="5128432" cy="501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161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564" y="5143051"/>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contenido"/>
          <p:cNvSpPr>
            <a:spLocks noGrp="1"/>
          </p:cNvSpPr>
          <p:nvPr>
            <p:ph idx="1"/>
          </p:nvPr>
        </p:nvSpPr>
        <p:spPr>
          <a:xfrm>
            <a:off x="406400" y="1304717"/>
            <a:ext cx="8331200" cy="4844124"/>
          </a:xfrm>
        </p:spPr>
        <p:txBody>
          <a:bodyPr>
            <a:normAutofit/>
          </a:bodyPr>
          <a:lstStyle/>
          <a:p>
            <a:pPr marL="285750" indent="-285750">
              <a:buFont typeface="Arial" panose="020B0604020202020204" pitchFamily="34" charset="0"/>
              <a:buChar char="•"/>
            </a:pPr>
            <a:r>
              <a:rPr lang="es-CL" sz="2000" dirty="0" smtClean="0"/>
              <a:t>Las ITS un problema de salud pública, como avanzamos en su control??</a:t>
            </a:r>
          </a:p>
          <a:p>
            <a:pPr marL="285750" indent="-285750">
              <a:buFont typeface="Arial" panose="020B0604020202020204" pitchFamily="34" charset="0"/>
              <a:buChar char="•"/>
            </a:pPr>
            <a:r>
              <a:rPr lang="es-CL" sz="2000" dirty="0" smtClean="0"/>
              <a:t>Los casos se concentran principalmente en hombres jóvenes. Acceden a atención de salud preventiva??</a:t>
            </a:r>
          </a:p>
          <a:p>
            <a:pPr marL="285750" indent="-285750">
              <a:buFont typeface="Arial" panose="020B0604020202020204" pitchFamily="34" charset="0"/>
              <a:buChar char="•"/>
            </a:pPr>
            <a:r>
              <a:rPr lang="es-CL" sz="2000" dirty="0" smtClean="0"/>
              <a:t>Es suficiente con entregar información???</a:t>
            </a:r>
            <a:endParaRPr lang="es-CL" sz="2000" dirty="0"/>
          </a:p>
        </p:txBody>
      </p:sp>
      <p:sp>
        <p:nvSpPr>
          <p:cNvPr id="5" name="4 Marcador de contenido"/>
          <p:cNvSpPr>
            <a:spLocks noGrp="1"/>
          </p:cNvSpPr>
          <p:nvPr>
            <p:ph sz="quarter" idx="12"/>
          </p:nvPr>
        </p:nvSpPr>
        <p:spPr>
          <a:xfrm>
            <a:off x="406400" y="557136"/>
            <a:ext cx="8331200" cy="747580"/>
          </a:xfrm>
        </p:spPr>
        <p:txBody>
          <a:bodyPr/>
          <a:lstStyle/>
          <a:p>
            <a:r>
              <a:rPr lang="es-CL" sz="2800" dirty="0" smtClean="0"/>
              <a:t>Discusión:</a:t>
            </a:r>
            <a:endParaRPr lang="es-CL" sz="2800" dirty="0"/>
          </a:p>
        </p:txBody>
      </p:sp>
    </p:spTree>
    <p:extLst>
      <p:ext uri="{BB962C8B-B14F-4D97-AF65-F5344CB8AC3E}">
        <p14:creationId xmlns:p14="http://schemas.microsoft.com/office/powerpoint/2010/main" val="257680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1"/>
          </p:nvPr>
        </p:nvSpPr>
        <p:spPr/>
        <p:txBody>
          <a:bodyPr/>
          <a:lstStyle/>
          <a:p>
            <a:endParaRPr lang="es-ES"/>
          </a:p>
        </p:txBody>
      </p:sp>
      <p:pic>
        <p:nvPicPr>
          <p:cNvPr id="5" name="Imagen 4" descr="14_MSAL_TXCH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3088"/>
            <a:ext cx="9144000" cy="3048000"/>
          </a:xfrm>
          <a:prstGeom prst="rect">
            <a:avLst/>
          </a:prstGeom>
        </p:spPr>
      </p:pic>
    </p:spTree>
    <p:extLst>
      <p:ext uri="{BB962C8B-B14F-4D97-AF65-F5344CB8AC3E}">
        <p14:creationId xmlns:p14="http://schemas.microsoft.com/office/powerpoint/2010/main" val="140675046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06400" y="1799890"/>
            <a:ext cx="8331200" cy="3375161"/>
          </a:xfrm>
        </p:spPr>
        <p:txBody>
          <a:bodyPr>
            <a:normAutofit lnSpcReduction="10000"/>
          </a:bodyPr>
          <a:lstStyle/>
          <a:p>
            <a:r>
              <a:rPr lang="es-CL" b="1" dirty="0"/>
              <a:t>Caso de infección por VIH         </a:t>
            </a:r>
          </a:p>
          <a:p>
            <a:endParaRPr lang="es-CL" dirty="0"/>
          </a:p>
          <a:p>
            <a:r>
              <a:rPr lang="es-CL" b="1" dirty="0"/>
              <a:t>Caso confirmado:</a:t>
            </a:r>
          </a:p>
          <a:p>
            <a:endParaRPr lang="es-CL" dirty="0"/>
          </a:p>
          <a:p>
            <a:r>
              <a:rPr lang="es-CL" dirty="0"/>
              <a:t>Toda persona cuyos resultados de las pruebas de laboratorio han sido confirmados por el Instituto de Salud Pública.</a:t>
            </a:r>
          </a:p>
          <a:p>
            <a:endParaRPr lang="es-CL" dirty="0"/>
          </a:p>
          <a:p>
            <a:r>
              <a:rPr lang="es-CL" b="1" dirty="0"/>
              <a:t>Caso según etapa diagnóstica</a:t>
            </a:r>
          </a:p>
          <a:p>
            <a:endParaRPr lang="es-CL" dirty="0"/>
          </a:p>
          <a:p>
            <a:r>
              <a:rPr lang="es-CL" dirty="0"/>
              <a:t>“La </a:t>
            </a:r>
            <a:r>
              <a:rPr lang="es-CL" dirty="0" err="1"/>
              <a:t>etapificación</a:t>
            </a:r>
            <a:r>
              <a:rPr lang="es-CL" dirty="0"/>
              <a:t> del caso de VIH/SIDA se consigue al combinar la categoría clínica de la persona (de acuerdo a la presencia de enfermedades marcadoras evaluadas por el profesional, el que </a:t>
            </a:r>
            <a:r>
              <a:rPr lang="es-CL" dirty="0" err="1"/>
              <a:t>etapificará</a:t>
            </a:r>
            <a:r>
              <a:rPr lang="es-CL" dirty="0"/>
              <a:t> en A, B o C), con la categoría inmunológica del mismo (dado por el recuento absoluto de Linfocitos TCD4)”.</a:t>
            </a:r>
          </a:p>
        </p:txBody>
      </p:sp>
      <p:sp>
        <p:nvSpPr>
          <p:cNvPr id="3" name="2 Marcador de contenido"/>
          <p:cNvSpPr>
            <a:spLocks noGrp="1"/>
          </p:cNvSpPr>
          <p:nvPr>
            <p:ph sz="quarter" idx="12"/>
          </p:nvPr>
        </p:nvSpPr>
        <p:spPr/>
        <p:txBody>
          <a:bodyPr/>
          <a:lstStyle/>
          <a:p>
            <a:r>
              <a:rPr lang="es-CL" dirty="0" smtClean="0"/>
              <a:t>VIH-SIDA</a:t>
            </a:r>
            <a:endParaRPr lang="es-CL" dirty="0"/>
          </a:p>
        </p:txBody>
      </p:sp>
    </p:spTree>
    <p:extLst>
      <p:ext uri="{BB962C8B-B14F-4D97-AF65-F5344CB8AC3E}">
        <p14:creationId xmlns:p14="http://schemas.microsoft.com/office/powerpoint/2010/main" val="3108726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0" y="377102"/>
            <a:ext cx="9248931" cy="747580"/>
          </a:xfrm>
        </p:spPr>
        <p:txBody>
          <a:bodyPr/>
          <a:lstStyle/>
          <a:p>
            <a:r>
              <a:rPr lang="es-CL" sz="2400" dirty="0" smtClean="0"/>
              <a:t>Mortalidad: </a:t>
            </a:r>
            <a:r>
              <a:rPr lang="es-CL" sz="1800" b="0" dirty="0" smtClean="0"/>
              <a:t>meta sanitaria año 2015 es 1,6 muertes por 100.000 hab.</a:t>
            </a:r>
            <a:endParaRPr lang="es-CL" sz="2400" b="0"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33462"/>
            <a:ext cx="737235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33461"/>
            <a:ext cx="8397268"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06400" y="6100997"/>
            <a:ext cx="8737600" cy="369332"/>
          </a:xfrm>
          <a:prstGeom prst="rect">
            <a:avLst/>
          </a:prstGeom>
          <a:noFill/>
        </p:spPr>
        <p:txBody>
          <a:bodyPr wrap="square" rtlCol="0">
            <a:spAutoFit/>
          </a:bodyPr>
          <a:lstStyle/>
          <a:p>
            <a:r>
              <a:rPr lang="es-CL" dirty="0" smtClean="0"/>
              <a:t>La razón Hombre: Mujer ha fluctuado entre  37,5 (1991) y 4,5 (2011), el año 2013 fue 6,8</a:t>
            </a:r>
            <a:endParaRPr lang="es-CL" dirty="0"/>
          </a:p>
        </p:txBody>
      </p:sp>
    </p:spTree>
    <p:extLst>
      <p:ext uri="{BB962C8B-B14F-4D97-AF65-F5344CB8AC3E}">
        <p14:creationId xmlns:p14="http://schemas.microsoft.com/office/powerpoint/2010/main" val="16159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406400" y="542146"/>
            <a:ext cx="8331200" cy="747580"/>
          </a:xfrm>
        </p:spPr>
        <p:txBody>
          <a:bodyPr/>
          <a:lstStyle/>
          <a:p>
            <a:r>
              <a:rPr lang="es-CL" sz="2400" dirty="0" smtClean="0"/>
              <a:t>Incidencia: </a:t>
            </a:r>
            <a:r>
              <a:rPr lang="es-CL" sz="2400" b="0" dirty="0" smtClean="0"/>
              <a:t>análisis de boletines ENO por residencia</a:t>
            </a:r>
            <a:endParaRPr lang="es-CL" sz="2400" b="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577" y="1289726"/>
            <a:ext cx="8889191" cy="425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6577" y="5600136"/>
            <a:ext cx="8889191" cy="1015663"/>
          </a:xfrm>
          <a:prstGeom prst="rect">
            <a:avLst/>
          </a:prstGeom>
          <a:noFill/>
        </p:spPr>
        <p:txBody>
          <a:bodyPr wrap="square" rtlCol="0">
            <a:spAutoFit/>
          </a:bodyPr>
          <a:lstStyle/>
          <a:p>
            <a:r>
              <a:rPr lang="es-CL" sz="2000" dirty="0" smtClean="0"/>
              <a:t>La tasa de incidencia país  2015 reportada por epidemiología MINSAL es 14,5 por 100.000 hab.  Información preliminar obtenida del análisis de encuestas, pacientes ingresados a poli VIH</a:t>
            </a:r>
            <a:endParaRPr lang="es-CL" sz="2000" dirty="0"/>
          </a:p>
        </p:txBody>
      </p:sp>
    </p:spTree>
    <p:extLst>
      <p:ext uri="{BB962C8B-B14F-4D97-AF65-F5344CB8AC3E}">
        <p14:creationId xmlns:p14="http://schemas.microsoft.com/office/powerpoint/2010/main" val="2958069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744" y="599789"/>
            <a:ext cx="8189127" cy="514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 y="480257"/>
            <a:ext cx="8502753" cy="511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36576" y="5794006"/>
            <a:ext cx="8889191" cy="400110"/>
          </a:xfrm>
          <a:prstGeom prst="rect">
            <a:avLst/>
          </a:prstGeom>
          <a:noFill/>
        </p:spPr>
        <p:txBody>
          <a:bodyPr wrap="square" rtlCol="0">
            <a:spAutoFit/>
          </a:bodyPr>
          <a:lstStyle/>
          <a:p>
            <a:r>
              <a:rPr lang="es-CL" sz="2000" dirty="0"/>
              <a:t> </a:t>
            </a:r>
            <a:r>
              <a:rPr lang="es-CL" sz="2000" dirty="0" smtClean="0"/>
              <a:t>Fuente: base boletines ENO, MINSAL</a:t>
            </a:r>
            <a:endParaRPr lang="es-CL" sz="2000" dirty="0"/>
          </a:p>
        </p:txBody>
      </p:sp>
    </p:spTree>
    <p:extLst>
      <p:ext uri="{BB962C8B-B14F-4D97-AF65-F5344CB8AC3E}">
        <p14:creationId xmlns:p14="http://schemas.microsoft.com/office/powerpoint/2010/main" val="3283120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256498" y="542145"/>
            <a:ext cx="8331200" cy="747580"/>
          </a:xfrm>
        </p:spPr>
        <p:txBody>
          <a:bodyPr/>
          <a:lstStyle/>
          <a:p>
            <a:r>
              <a:rPr lang="es-CL" dirty="0" smtClean="0"/>
              <a:t>Incidencia en las comunas del Servicio Salud Aconcagua</a:t>
            </a:r>
            <a:endParaRPr lang="es-CL" dirty="0"/>
          </a:p>
        </p:txBody>
      </p:sp>
      <p:sp>
        <p:nvSpPr>
          <p:cNvPr id="4" name="3 Marcador de contenido"/>
          <p:cNvSpPr>
            <a:spLocks noGrp="1"/>
          </p:cNvSpPr>
          <p:nvPr>
            <p:ph sz="quarter" idx="13"/>
          </p:nvPr>
        </p:nvSpPr>
        <p:spPr>
          <a:xfrm>
            <a:off x="406400" y="6148840"/>
            <a:ext cx="8331200" cy="709160"/>
          </a:xfrm>
        </p:spPr>
        <p:txBody>
          <a:bodyPr/>
          <a:lstStyle/>
          <a:p>
            <a:r>
              <a:rPr lang="es-CL" dirty="0" smtClean="0">
                <a:solidFill>
                  <a:schemeClr val="tx2">
                    <a:lumMod val="75000"/>
                  </a:schemeClr>
                </a:solidFill>
              </a:rPr>
              <a:t>Región Valparaíso 2007-2011 = 81,6 casos por 100.000 hab.</a:t>
            </a:r>
          </a:p>
          <a:p>
            <a:r>
              <a:rPr lang="es-CL" dirty="0">
                <a:solidFill>
                  <a:schemeClr val="tx2">
                    <a:lumMod val="75000"/>
                  </a:schemeClr>
                </a:solidFill>
              </a:rPr>
              <a:t> </a:t>
            </a:r>
            <a:r>
              <a:rPr lang="es-CL" dirty="0" smtClean="0">
                <a:solidFill>
                  <a:schemeClr val="tx2">
                    <a:lumMod val="75000"/>
                  </a:schemeClr>
                </a:solidFill>
              </a:rPr>
              <a:t>                         2012- 2016= 89,7 casos por 100.000</a:t>
            </a:r>
            <a:endParaRPr lang="es-CL" dirty="0">
              <a:solidFill>
                <a:schemeClr val="tx2">
                  <a:lumMod val="75000"/>
                </a:schemeClr>
              </a:solidFill>
            </a:endParaRPr>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50" y="1110204"/>
            <a:ext cx="8487494" cy="417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98" y="1110204"/>
            <a:ext cx="8562446" cy="475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26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406400" y="437214"/>
            <a:ext cx="8331200" cy="747580"/>
          </a:xfrm>
        </p:spPr>
        <p:txBody>
          <a:bodyPr/>
          <a:lstStyle/>
          <a:p>
            <a:r>
              <a:rPr lang="es-CL" dirty="0" smtClean="0"/>
              <a:t>Caracterización de casos: </a:t>
            </a:r>
            <a:endParaRPr lang="es-CL" dirty="0"/>
          </a:p>
        </p:txBody>
      </p:sp>
      <p:sp>
        <p:nvSpPr>
          <p:cNvPr id="4" name="3 Marcador de contenido"/>
          <p:cNvSpPr>
            <a:spLocks noGrp="1"/>
          </p:cNvSpPr>
          <p:nvPr>
            <p:ph sz="quarter" idx="13"/>
          </p:nvPr>
        </p:nvSpPr>
        <p:spPr>
          <a:xfrm>
            <a:off x="406400" y="6179020"/>
            <a:ext cx="8331200" cy="380178"/>
          </a:xfrm>
        </p:spPr>
        <p:txBody>
          <a:bodyPr/>
          <a:lstStyle/>
          <a:p>
            <a:r>
              <a:rPr lang="es-CL" dirty="0"/>
              <a:t>Fuente: base boletines ENO, MINSAL</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508" y="1005305"/>
            <a:ext cx="8395027" cy="488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344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481351" y="434777"/>
            <a:ext cx="8331200" cy="747580"/>
          </a:xfrm>
        </p:spPr>
        <p:txBody>
          <a:bodyPr/>
          <a:lstStyle/>
          <a:p>
            <a:r>
              <a:rPr lang="es-CL" dirty="0" smtClean="0"/>
              <a:t>Caracterización de los casos: CIE 10 SIDA B20-B24</a:t>
            </a:r>
          </a:p>
          <a:p>
            <a:r>
              <a:rPr lang="es-CL" dirty="0" smtClean="0"/>
              <a:t>  											   VIH Z21</a:t>
            </a:r>
            <a:endParaRPr lang="es-CL" dirty="0"/>
          </a:p>
        </p:txBody>
      </p:sp>
      <p:sp>
        <p:nvSpPr>
          <p:cNvPr id="4" name="3 Marcador de contenido"/>
          <p:cNvSpPr>
            <a:spLocks noGrp="1"/>
          </p:cNvSpPr>
          <p:nvPr>
            <p:ph sz="quarter" idx="13"/>
          </p:nvPr>
        </p:nvSpPr>
        <p:spPr>
          <a:xfrm>
            <a:off x="556302" y="6134050"/>
            <a:ext cx="8331200" cy="380178"/>
          </a:xfrm>
        </p:spPr>
        <p:txBody>
          <a:bodyPr/>
          <a:lstStyle/>
          <a:p>
            <a:pPr lvl="0">
              <a:spcBef>
                <a:spcPts val="0"/>
              </a:spcBef>
            </a:pPr>
            <a:r>
              <a:rPr lang="es-CL" sz="2000" dirty="0">
                <a:solidFill>
                  <a:prstClr val="black"/>
                </a:solidFill>
                <a:latin typeface="Calibri"/>
              </a:rPr>
              <a:t>Fuente: base boletines ENO, MINSAL</a:t>
            </a:r>
            <a:endParaRPr lang="es-CL" sz="2000" dirty="0">
              <a:solidFill>
                <a:prstClr val="black"/>
              </a:solidFill>
              <a:latin typeface="Calibri"/>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302" y="1182357"/>
            <a:ext cx="7951421" cy="476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921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20259</TotalTime>
  <Words>1258</Words>
  <Application>Microsoft Office PowerPoint</Application>
  <PresentationFormat>Presentación en pantalla (4:3)</PresentationFormat>
  <Paragraphs>102</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Rivera Peters</dc:creator>
  <cp:lastModifiedBy>Lilia</cp:lastModifiedBy>
  <cp:revision>734</cp:revision>
  <cp:lastPrinted>2015-08-31T13:33:20Z</cp:lastPrinted>
  <dcterms:created xsi:type="dcterms:W3CDTF">2014-07-21T22:48:34Z</dcterms:created>
  <dcterms:modified xsi:type="dcterms:W3CDTF">2017-08-28T05:58:04Z</dcterms:modified>
</cp:coreProperties>
</file>