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5" r:id="rId2"/>
    <p:sldId id="259" r:id="rId3"/>
    <p:sldId id="266" r:id="rId4"/>
    <p:sldId id="267" r:id="rId5"/>
    <p:sldId id="260" r:id="rId6"/>
    <p:sldId id="261" r:id="rId7"/>
    <p:sldId id="262" r:id="rId8"/>
    <p:sldId id="263" r:id="rId9"/>
    <p:sldId id="268" r:id="rId10"/>
    <p:sldId id="264" r:id="rId11"/>
    <p:sldId id="269" r:id="rId12"/>
    <p:sldId id="270" r:id="rId13"/>
    <p:sldId id="265" r:id="rId14"/>
    <p:sldId id="271" r:id="rId15"/>
    <p:sldId id="257"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58" r:id="rId43"/>
    <p:sldId id="298" r:id="rId44"/>
    <p:sldId id="300" r:id="rId45"/>
    <p:sldId id="299" r:id="rId46"/>
    <p:sldId id="302" r:id="rId47"/>
    <p:sldId id="303" r:id="rId48"/>
    <p:sldId id="304" r:id="rId49"/>
    <p:sldId id="306" r:id="rId5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D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00" autoAdjust="0"/>
  </p:normalViewPr>
  <p:slideViewPr>
    <p:cSldViewPr>
      <p:cViewPr varScale="1">
        <p:scale>
          <a:sx n="67" d="100"/>
          <a:sy n="67" d="100"/>
        </p:scale>
        <p:origin x="6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964FA-0288-45F2-977E-6E631B950FC3}" type="datetimeFigureOut">
              <a:rPr lang="es-CL" smtClean="0"/>
              <a:t>10-04-2019</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B3EB4-059A-47CB-8D7A-469795BB36A3}" type="slidenum">
              <a:rPr lang="es-CL" smtClean="0"/>
              <a:t>‹Nº›</a:t>
            </a:fld>
            <a:endParaRPr lang="es-CL"/>
          </a:p>
        </p:txBody>
      </p:sp>
    </p:spTree>
    <p:extLst>
      <p:ext uri="{BB962C8B-B14F-4D97-AF65-F5344CB8AC3E}">
        <p14:creationId xmlns:p14="http://schemas.microsoft.com/office/powerpoint/2010/main" val="197075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are.diabetesjournals.org/content/41/Supplement_1/S13"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care.diabetesjournals.org/lookup/doi/10.2337/dc18-S01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La toma de muestra para estudio de lípidos debe efectuarse respetando el ayuno de </a:t>
            </a:r>
            <a:r>
              <a:rPr lang="es-CL" b="1" dirty="0" smtClean="0"/>
              <a:t>entre 8 y 12 h</a:t>
            </a:r>
            <a:r>
              <a:rPr lang="es-CL" dirty="0" smtClean="0"/>
              <a:t>, evitando a su vez el ayuno excesivo. El diagnóstico se realiza con dos perfiles en rango alto para CT, C-LDL, TG o en rango bajo para C-HDL </a:t>
            </a:r>
            <a:endParaRPr lang="es-CL" dirty="0"/>
          </a:p>
        </p:txBody>
      </p:sp>
      <p:sp>
        <p:nvSpPr>
          <p:cNvPr id="4" name="3 Marcador de número de diapositiva"/>
          <p:cNvSpPr>
            <a:spLocks noGrp="1"/>
          </p:cNvSpPr>
          <p:nvPr>
            <p:ph type="sldNum" sz="quarter" idx="10"/>
          </p:nvPr>
        </p:nvSpPr>
        <p:spPr/>
        <p:txBody>
          <a:bodyPr/>
          <a:lstStyle/>
          <a:p>
            <a:fld id="{F80B3EB4-059A-47CB-8D7A-469795BB36A3}" type="slidenum">
              <a:rPr lang="es-CL" smtClean="0"/>
              <a:t>5</a:t>
            </a:fld>
            <a:endParaRPr lang="es-CL"/>
          </a:p>
        </p:txBody>
      </p:sp>
    </p:spTree>
    <p:extLst>
      <p:ext uri="{BB962C8B-B14F-4D97-AF65-F5344CB8AC3E}">
        <p14:creationId xmlns:p14="http://schemas.microsoft.com/office/powerpoint/2010/main" val="62684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r>
              <a:rPr lang="en-US" sz="1200" b="1" i="0" kern="1200" dirty="0" smtClean="0">
                <a:solidFill>
                  <a:schemeClr val="tx1"/>
                </a:solidFill>
                <a:effectLst/>
                <a:latin typeface="+mn-lt"/>
                <a:ea typeface="+mn-ea"/>
                <a:cs typeface="+mn-cs"/>
              </a:rPr>
              <a:t>Screening and Testing for Type 2 Diabetes and Prediabetes in Children and Adolescents</a:t>
            </a:r>
          </a:p>
          <a:p>
            <a:pPr fontAlgn="base"/>
            <a:r>
              <a:rPr lang="en-US" sz="1200" b="0" i="0" kern="1200" dirty="0" smtClean="0">
                <a:solidFill>
                  <a:schemeClr val="tx1"/>
                </a:solidFill>
                <a:effectLst/>
                <a:latin typeface="+mn-lt"/>
                <a:ea typeface="+mn-ea"/>
                <a:cs typeface="+mn-cs"/>
              </a:rPr>
              <a:t>In the last decade, the incidence and prevalence of type 2 diabetes in adolescents has increased dramatically, especially in racial and ethnic minority populations (</a:t>
            </a:r>
            <a:r>
              <a:rPr lang="en-US" sz="1200" b="1" i="0" u="none" strike="noStrike" kern="1200" dirty="0" smtClean="0">
                <a:solidFill>
                  <a:schemeClr val="tx1"/>
                </a:solidFill>
                <a:effectLst/>
                <a:latin typeface="+mn-lt"/>
                <a:ea typeface="+mn-ea"/>
                <a:cs typeface="+mn-cs"/>
                <a:hlinkClick r:id="rId3"/>
              </a:rPr>
              <a:t>30</a:t>
            </a:r>
            <a:r>
              <a:rPr lang="en-US" sz="1200" b="0" i="0" kern="1200" dirty="0" smtClean="0">
                <a:solidFill>
                  <a:schemeClr val="tx1"/>
                </a:solidFill>
                <a:effectLst/>
                <a:latin typeface="+mn-lt"/>
                <a:ea typeface="+mn-ea"/>
                <a:cs typeface="+mn-cs"/>
              </a:rPr>
              <a:t>). See </a:t>
            </a:r>
            <a:r>
              <a:rPr lang="en-US" sz="1200" b="1" i="0" u="none" strike="noStrike" kern="1200" dirty="0" smtClean="0">
                <a:solidFill>
                  <a:schemeClr val="tx1"/>
                </a:solidFill>
                <a:effectLst/>
                <a:latin typeface="+mn-lt"/>
                <a:ea typeface="+mn-ea"/>
                <a:cs typeface="+mn-cs"/>
                <a:hlinkClick r:id="rId3"/>
              </a:rPr>
              <a:t>Table 2.5</a:t>
            </a:r>
            <a:r>
              <a:rPr lang="en-US" sz="1200" b="0" i="0" kern="1200" dirty="0" smtClean="0">
                <a:solidFill>
                  <a:schemeClr val="tx1"/>
                </a:solidFill>
                <a:effectLst/>
                <a:latin typeface="+mn-lt"/>
                <a:ea typeface="+mn-ea"/>
                <a:cs typeface="+mn-cs"/>
              </a:rPr>
              <a:t>for recommendations on risk-based screening for type 2 diabetes or prediabetes in asymptomatic children and adolescents in a clinical setting. See Section 12 “</a:t>
            </a:r>
            <a:r>
              <a:rPr lang="en-US" sz="1200" b="0" i="0" u="none" strike="noStrike" kern="1200" dirty="0" smtClean="0">
                <a:solidFill>
                  <a:schemeClr val="tx1"/>
                </a:solidFill>
                <a:effectLst/>
                <a:latin typeface="+mn-lt"/>
                <a:ea typeface="+mn-ea"/>
                <a:cs typeface="+mn-cs"/>
                <a:hlinkClick r:id="rId4"/>
              </a:rPr>
              <a:t>Children and Adolescents</a:t>
            </a:r>
            <a:r>
              <a:rPr lang="en-US" sz="1200" b="0" i="0" kern="1200" dirty="0" smtClean="0">
                <a:solidFill>
                  <a:schemeClr val="tx1"/>
                </a:solidFill>
                <a:effectLst/>
                <a:latin typeface="+mn-lt"/>
                <a:ea typeface="+mn-ea"/>
                <a:cs typeface="+mn-cs"/>
              </a:rPr>
              <a:t>” for additional information on type 2 diabetes in children and adolescents.</a:t>
            </a:r>
          </a:p>
          <a:p>
            <a:pPr fontAlgn="base"/>
            <a:r>
              <a:rPr lang="en-US" sz="1200" b="0" i="0" kern="1200" dirty="0" smtClean="0">
                <a:solidFill>
                  <a:schemeClr val="tx1"/>
                </a:solidFill>
                <a:effectLst/>
                <a:latin typeface="+mn-lt"/>
                <a:ea typeface="+mn-ea"/>
                <a:cs typeface="+mn-cs"/>
              </a:rPr>
              <a:t>Some studies question the validity of A1C in the pediatric population, especially among certain ethnicities, and suggest OGTT or FPG as more suitable diagnostic tests (</a:t>
            </a:r>
            <a:r>
              <a:rPr lang="en-US" sz="1200" b="1" i="0" u="none" strike="noStrike" kern="1200" dirty="0" smtClean="0">
                <a:solidFill>
                  <a:schemeClr val="tx1"/>
                </a:solidFill>
                <a:effectLst/>
                <a:latin typeface="+mn-lt"/>
                <a:ea typeface="+mn-ea"/>
                <a:cs typeface="+mn-cs"/>
                <a:hlinkClick r:id="rId3"/>
              </a:rPr>
              <a:t>52</a:t>
            </a:r>
            <a:r>
              <a:rPr lang="en-US" sz="1200" b="0" i="0" kern="1200" dirty="0" smtClean="0">
                <a:solidFill>
                  <a:schemeClr val="tx1"/>
                </a:solidFill>
                <a:effectLst/>
                <a:latin typeface="+mn-lt"/>
                <a:ea typeface="+mn-ea"/>
                <a:cs typeface="+mn-cs"/>
              </a:rPr>
              <a:t>). However, many of these studies do not recognize that diabetes diagnostic criteria are based on long-term health outcomes, and validations are not currently available in the pediatric population (</a:t>
            </a:r>
            <a:r>
              <a:rPr lang="en-US" sz="1200" b="1" i="0" u="none" strike="noStrike" kern="1200" dirty="0" smtClean="0">
                <a:solidFill>
                  <a:schemeClr val="tx1"/>
                </a:solidFill>
                <a:effectLst/>
                <a:latin typeface="+mn-lt"/>
                <a:ea typeface="+mn-ea"/>
                <a:cs typeface="+mn-cs"/>
                <a:hlinkClick r:id="rId3"/>
              </a:rPr>
              <a:t>53</a:t>
            </a:r>
            <a:r>
              <a:rPr lang="en-US" sz="1200" b="0" i="0" kern="1200" dirty="0" smtClean="0">
                <a:solidFill>
                  <a:schemeClr val="tx1"/>
                </a:solidFill>
                <a:effectLst/>
                <a:latin typeface="+mn-lt"/>
                <a:ea typeface="+mn-ea"/>
                <a:cs typeface="+mn-cs"/>
              </a:rPr>
              <a:t>). The ADA acknowledges the limited data supporting A1C for diagnosing type 2 diabetes in children and adolescents. Although A1C is not recommended for diagnosis of diabetes in children with cystic fibrosis or symptoms suggestive of acute onset of type 1 diabetes and only A1C assays without interference are appropriate for children with </a:t>
            </a:r>
            <a:r>
              <a:rPr lang="en-US" sz="1200" b="0" i="0" kern="1200" dirty="0" err="1" smtClean="0">
                <a:solidFill>
                  <a:schemeClr val="tx1"/>
                </a:solidFill>
                <a:effectLst/>
                <a:latin typeface="+mn-lt"/>
                <a:ea typeface="+mn-ea"/>
                <a:cs typeface="+mn-cs"/>
              </a:rPr>
              <a:t>hemoglobinopathies</a:t>
            </a:r>
            <a:r>
              <a:rPr lang="en-US" sz="1200" b="0" i="0" kern="1200" dirty="0" smtClean="0">
                <a:solidFill>
                  <a:schemeClr val="tx1"/>
                </a:solidFill>
                <a:effectLst/>
                <a:latin typeface="+mn-lt"/>
                <a:ea typeface="+mn-ea"/>
                <a:cs typeface="+mn-cs"/>
              </a:rPr>
              <a:t>, the ADA continues to recommend A1C for diagnosis of type 2 diabetes in this cohort (</a:t>
            </a:r>
            <a:r>
              <a:rPr lang="en-US" sz="1200" b="1" i="0" u="none" strike="noStrike" kern="1200" dirty="0" smtClean="0">
                <a:solidFill>
                  <a:schemeClr val="tx1"/>
                </a:solidFill>
                <a:effectLst/>
                <a:latin typeface="+mn-lt"/>
                <a:ea typeface="+mn-ea"/>
                <a:cs typeface="+mn-cs"/>
                <a:hlinkClick r:id="rId3"/>
              </a:rPr>
              <a:t>54</a:t>
            </a:r>
            <a:r>
              <a:rPr lang="en-US" sz="1200" b="0" i="0" kern="1200" dirty="0" smtClean="0">
                <a:solidFill>
                  <a:schemeClr val="tx1"/>
                </a:solidFill>
                <a:effectLst/>
                <a:latin typeface="+mn-lt"/>
                <a:ea typeface="+mn-ea"/>
                <a:cs typeface="+mn-cs"/>
              </a:rPr>
              <a:t>,</a:t>
            </a:r>
            <a:r>
              <a:rPr lang="en-US" sz="1200" b="1" i="0" u="none" strike="noStrike" kern="1200" dirty="0" smtClean="0">
                <a:solidFill>
                  <a:schemeClr val="tx1"/>
                </a:solidFill>
                <a:effectLst/>
                <a:latin typeface="+mn-lt"/>
                <a:ea typeface="+mn-ea"/>
                <a:cs typeface="+mn-cs"/>
                <a:hlinkClick r:id="rId3"/>
              </a:rPr>
              <a:t>55</a:t>
            </a:r>
            <a:r>
              <a:rPr lang="en-US" sz="1200" b="0" i="0" kern="1200" dirty="0" smtClean="0">
                <a:solidFill>
                  <a:schemeClr val="tx1"/>
                </a:solidFill>
                <a:effectLst/>
                <a:latin typeface="+mn-lt"/>
                <a:ea typeface="+mn-ea"/>
                <a:cs typeface="+mn-cs"/>
              </a:rPr>
              <a:t>).</a:t>
            </a:r>
          </a:p>
          <a:p>
            <a:endParaRPr lang="es-CL" dirty="0"/>
          </a:p>
        </p:txBody>
      </p:sp>
      <p:sp>
        <p:nvSpPr>
          <p:cNvPr id="4" name="Marcador de número de diapositiva 3"/>
          <p:cNvSpPr>
            <a:spLocks noGrp="1"/>
          </p:cNvSpPr>
          <p:nvPr>
            <p:ph type="sldNum" sz="quarter" idx="10"/>
          </p:nvPr>
        </p:nvSpPr>
        <p:spPr/>
        <p:txBody>
          <a:bodyPr/>
          <a:lstStyle/>
          <a:p>
            <a:fld id="{9F5F4587-EDB5-4ED4-B6AE-11F146408517}" type="slidenum">
              <a:rPr lang="es-CL" smtClean="0"/>
              <a:pPr/>
              <a:t>46</a:t>
            </a:fld>
            <a:endParaRPr lang="es-CL"/>
          </a:p>
        </p:txBody>
      </p:sp>
    </p:spTree>
    <p:extLst>
      <p:ext uri="{BB962C8B-B14F-4D97-AF65-F5344CB8AC3E}">
        <p14:creationId xmlns:p14="http://schemas.microsoft.com/office/powerpoint/2010/main" val="1290637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F80B3EB4-059A-47CB-8D7A-469795BB36A3}" type="slidenum">
              <a:rPr lang="es-CL" smtClean="0"/>
              <a:t>8</a:t>
            </a:fld>
            <a:endParaRPr lang="es-CL"/>
          </a:p>
        </p:txBody>
      </p:sp>
    </p:spTree>
    <p:extLst>
      <p:ext uri="{BB962C8B-B14F-4D97-AF65-F5344CB8AC3E}">
        <p14:creationId xmlns:p14="http://schemas.microsoft.com/office/powerpoint/2010/main" val="335630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La </a:t>
            </a:r>
            <a:r>
              <a:rPr lang="es-CL" dirty="0" err="1" smtClean="0"/>
              <a:t>suplementación</a:t>
            </a:r>
            <a:r>
              <a:rPr lang="es-CL" dirty="0" smtClean="0"/>
              <a:t> con ácidos grasos omega 3 se reserva para la </a:t>
            </a:r>
            <a:r>
              <a:rPr lang="es-CL" dirty="0" err="1" smtClean="0"/>
              <a:t>co</a:t>
            </a:r>
            <a:r>
              <a:rPr lang="es-CL" dirty="0" smtClean="0"/>
              <a:t>-existencia de </a:t>
            </a:r>
            <a:r>
              <a:rPr lang="es-CL" dirty="0" err="1" smtClean="0"/>
              <a:t>hipertrigliceridemia</a:t>
            </a:r>
            <a:endParaRPr lang="es-CL" dirty="0"/>
          </a:p>
        </p:txBody>
      </p:sp>
      <p:sp>
        <p:nvSpPr>
          <p:cNvPr id="4" name="3 Marcador de número de diapositiva"/>
          <p:cNvSpPr>
            <a:spLocks noGrp="1"/>
          </p:cNvSpPr>
          <p:nvPr>
            <p:ph type="sldNum" sz="quarter" idx="10"/>
          </p:nvPr>
        </p:nvSpPr>
        <p:spPr/>
        <p:txBody>
          <a:bodyPr/>
          <a:lstStyle/>
          <a:p>
            <a:fld id="{F80B3EB4-059A-47CB-8D7A-469795BB36A3}" type="slidenum">
              <a:rPr lang="es-CL" smtClean="0"/>
              <a:t>10</a:t>
            </a:fld>
            <a:endParaRPr lang="es-CL"/>
          </a:p>
        </p:txBody>
      </p:sp>
    </p:spTree>
    <p:extLst>
      <p:ext uri="{BB962C8B-B14F-4D97-AF65-F5344CB8AC3E}">
        <p14:creationId xmlns:p14="http://schemas.microsoft.com/office/powerpoint/2010/main" val="3264162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AAP considera como</a:t>
            </a:r>
            <a:r>
              <a:rPr lang="es-CL" baseline="0" dirty="0" smtClean="0"/>
              <a:t> factores de riesgo: obesidad, uso de medicamentos que eleven PA, enfermedad renal, historia de obstrucción arco aórtico o coartación aórtica y diabetes</a:t>
            </a:r>
            <a:endParaRPr lang="es-CL" dirty="0"/>
          </a:p>
        </p:txBody>
      </p:sp>
      <p:sp>
        <p:nvSpPr>
          <p:cNvPr id="4" name="3 Marcador de número de diapositiva"/>
          <p:cNvSpPr>
            <a:spLocks noGrp="1"/>
          </p:cNvSpPr>
          <p:nvPr>
            <p:ph type="sldNum" sz="quarter" idx="10"/>
          </p:nvPr>
        </p:nvSpPr>
        <p:spPr/>
        <p:txBody>
          <a:bodyPr/>
          <a:lstStyle/>
          <a:p>
            <a:fld id="{110F7D57-228B-4B71-B87B-3DC05B753EAC}" type="slidenum">
              <a:rPr lang="es-CL" smtClean="0"/>
              <a:pPr/>
              <a:t>22</a:t>
            </a:fld>
            <a:endParaRPr lang="es-CL"/>
          </a:p>
        </p:txBody>
      </p:sp>
    </p:spTree>
    <p:extLst>
      <p:ext uri="{BB962C8B-B14F-4D97-AF65-F5344CB8AC3E}">
        <p14:creationId xmlns:p14="http://schemas.microsoft.com/office/powerpoint/2010/main" val="31665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sz="1200" kern="1200" baseline="0" dirty="0" smtClean="0">
              <a:solidFill>
                <a:schemeClr val="tx1"/>
              </a:solidFill>
              <a:latin typeface="+mn-lt"/>
              <a:ea typeface="+mn-ea"/>
              <a:cs typeface="+mn-cs"/>
            </a:endParaRPr>
          </a:p>
          <a:p>
            <a:r>
              <a:rPr lang="es-CL" sz="1200" kern="1200" baseline="0" dirty="0" smtClean="0">
                <a:solidFill>
                  <a:schemeClr val="tx1"/>
                </a:solidFill>
                <a:latin typeface="+mn-lt"/>
                <a:ea typeface="+mn-ea"/>
                <a:cs typeface="+mn-cs"/>
              </a:rPr>
              <a:t>Fármacos que elevan la presión arterial 	■AINE S</a:t>
            </a:r>
          </a:p>
          <a:p>
            <a:r>
              <a:rPr lang="es-CL" sz="1200" kern="1200" baseline="0" dirty="0" smtClean="0">
                <a:solidFill>
                  <a:schemeClr val="tx1"/>
                </a:solidFill>
                <a:latin typeface="+mn-lt"/>
                <a:ea typeface="+mn-ea"/>
                <a:cs typeface="+mn-cs"/>
              </a:rPr>
              <a:t>■Corticoides </a:t>
            </a:r>
          </a:p>
          <a:p>
            <a:r>
              <a:rPr lang="es-CL" sz="1200" kern="1200" baseline="0" dirty="0" smtClean="0">
                <a:solidFill>
                  <a:schemeClr val="tx1"/>
                </a:solidFill>
                <a:latin typeface="+mn-lt"/>
                <a:ea typeface="+mn-ea"/>
                <a:cs typeface="+mn-cs"/>
              </a:rPr>
              <a:t>■Anticonceptivos orales </a:t>
            </a:r>
          </a:p>
          <a:p>
            <a:r>
              <a:rPr lang="es-CL" sz="1200" kern="1200" baseline="0" dirty="0" smtClean="0">
                <a:solidFill>
                  <a:schemeClr val="tx1"/>
                </a:solidFill>
                <a:latin typeface="+mn-lt"/>
                <a:ea typeface="+mn-ea"/>
                <a:cs typeface="+mn-cs"/>
              </a:rPr>
              <a:t>■Descongestivos nasales </a:t>
            </a:r>
          </a:p>
          <a:p>
            <a:r>
              <a:rPr lang="es-CL" sz="1200" kern="1200" baseline="0" dirty="0" smtClean="0">
                <a:solidFill>
                  <a:schemeClr val="tx1"/>
                </a:solidFill>
                <a:latin typeface="+mn-lt"/>
                <a:ea typeface="+mn-ea"/>
                <a:cs typeface="+mn-cs"/>
              </a:rPr>
              <a:t>■Cafeína </a:t>
            </a:r>
          </a:p>
          <a:p>
            <a:r>
              <a:rPr lang="es-CL" sz="1200" kern="1200" baseline="0" dirty="0" smtClean="0">
                <a:solidFill>
                  <a:schemeClr val="tx1"/>
                </a:solidFill>
                <a:latin typeface="+mn-lt"/>
                <a:ea typeface="+mn-ea"/>
                <a:cs typeface="+mn-cs"/>
              </a:rPr>
              <a:t>■Antidepresivos </a:t>
            </a:r>
            <a:r>
              <a:rPr lang="es-CL" sz="1200" kern="1200" baseline="0" dirty="0" err="1" smtClean="0">
                <a:solidFill>
                  <a:schemeClr val="tx1"/>
                </a:solidFill>
                <a:latin typeface="+mn-lt"/>
                <a:ea typeface="+mn-ea"/>
                <a:cs typeface="+mn-cs"/>
              </a:rPr>
              <a:t>tricíclicos</a:t>
            </a:r>
            <a:r>
              <a:rPr lang="es-CL" sz="1200" kern="1200" baseline="0" dirty="0" smtClean="0">
                <a:solidFill>
                  <a:schemeClr val="tx1"/>
                </a:solidFill>
                <a:latin typeface="+mn-lt"/>
                <a:ea typeface="+mn-ea"/>
                <a:cs typeface="+mn-cs"/>
              </a:rPr>
              <a:t> </a:t>
            </a:r>
          </a:p>
          <a:p>
            <a:r>
              <a:rPr lang="es-CL" sz="1200" kern="1200" baseline="0" dirty="0" smtClean="0">
                <a:solidFill>
                  <a:schemeClr val="tx1"/>
                </a:solidFill>
                <a:latin typeface="+mn-lt"/>
                <a:ea typeface="+mn-ea"/>
                <a:cs typeface="+mn-cs"/>
              </a:rPr>
              <a:t>■Anfetaminas y similares 	</a:t>
            </a:r>
          </a:p>
          <a:p>
            <a:endParaRPr lang="es-CL" dirty="0"/>
          </a:p>
        </p:txBody>
      </p:sp>
      <p:sp>
        <p:nvSpPr>
          <p:cNvPr id="4" name="3 Marcador de número de diapositiva"/>
          <p:cNvSpPr>
            <a:spLocks noGrp="1"/>
          </p:cNvSpPr>
          <p:nvPr>
            <p:ph type="sldNum" sz="quarter" idx="10"/>
          </p:nvPr>
        </p:nvSpPr>
        <p:spPr/>
        <p:txBody>
          <a:bodyPr/>
          <a:lstStyle/>
          <a:p>
            <a:fld id="{110F7D57-228B-4B71-B87B-3DC05B753EAC}" type="slidenum">
              <a:rPr lang="es-CL" smtClean="0"/>
              <a:pPr/>
              <a:t>23</a:t>
            </a:fld>
            <a:endParaRPr lang="es-CL"/>
          </a:p>
        </p:txBody>
      </p:sp>
    </p:spTree>
    <p:extLst>
      <p:ext uri="{BB962C8B-B14F-4D97-AF65-F5344CB8AC3E}">
        <p14:creationId xmlns:p14="http://schemas.microsoft.com/office/powerpoint/2010/main" val="269130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L" dirty="0" smtClean="0"/>
              <a:t>*PA</a:t>
            </a:r>
            <a:r>
              <a:rPr lang="es-CL" baseline="0" dirty="0" smtClean="0"/>
              <a:t> puede estar falsamente elevada cuando se toma acostado</a:t>
            </a:r>
            <a:endParaRPr lang="es-CL" dirty="0"/>
          </a:p>
        </p:txBody>
      </p:sp>
      <p:sp>
        <p:nvSpPr>
          <p:cNvPr id="4" name="3 Marcador de número de diapositiva"/>
          <p:cNvSpPr>
            <a:spLocks noGrp="1"/>
          </p:cNvSpPr>
          <p:nvPr>
            <p:ph type="sldNum" sz="quarter" idx="10"/>
          </p:nvPr>
        </p:nvSpPr>
        <p:spPr/>
        <p:txBody>
          <a:bodyPr/>
          <a:lstStyle/>
          <a:p>
            <a:fld id="{110F7D57-228B-4B71-B87B-3DC05B753EAC}" type="slidenum">
              <a:rPr lang="es-CL" smtClean="0"/>
              <a:pPr/>
              <a:t>25</a:t>
            </a:fld>
            <a:endParaRPr lang="es-CL"/>
          </a:p>
        </p:txBody>
      </p:sp>
    </p:spTree>
    <p:extLst>
      <p:ext uri="{BB962C8B-B14F-4D97-AF65-F5344CB8AC3E}">
        <p14:creationId xmlns:p14="http://schemas.microsoft.com/office/powerpoint/2010/main" val="138868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It is recommended that echocardiography be performed to assess for cardiac target organ damage (LV mass, geometry,</a:t>
            </a:r>
          </a:p>
          <a:p>
            <a:r>
              <a:rPr lang="en-US" sz="1200" kern="1200" baseline="0" dirty="0" smtClean="0">
                <a:solidFill>
                  <a:schemeClr val="tx1"/>
                </a:solidFill>
                <a:latin typeface="+mn-lt"/>
                <a:ea typeface="+mn-ea"/>
                <a:cs typeface="+mn-cs"/>
              </a:rPr>
              <a:t>and function) at the time of consideration of pharmacologic treatment of HTN.</a:t>
            </a:r>
            <a:endParaRPr lang="es-CL" dirty="0"/>
          </a:p>
        </p:txBody>
      </p:sp>
      <p:sp>
        <p:nvSpPr>
          <p:cNvPr id="4" name="3 Marcador de número de diapositiva"/>
          <p:cNvSpPr>
            <a:spLocks noGrp="1"/>
          </p:cNvSpPr>
          <p:nvPr>
            <p:ph type="sldNum" sz="quarter" idx="10"/>
          </p:nvPr>
        </p:nvSpPr>
        <p:spPr/>
        <p:txBody>
          <a:bodyPr/>
          <a:lstStyle/>
          <a:p>
            <a:fld id="{110F7D57-228B-4B71-B87B-3DC05B753EAC}" type="slidenum">
              <a:rPr lang="es-CL" smtClean="0"/>
              <a:pPr/>
              <a:t>36</a:t>
            </a:fld>
            <a:endParaRPr lang="es-CL"/>
          </a:p>
        </p:txBody>
      </p:sp>
    </p:spTree>
    <p:extLst>
      <p:ext uri="{BB962C8B-B14F-4D97-AF65-F5344CB8AC3E}">
        <p14:creationId xmlns:p14="http://schemas.microsoft.com/office/powerpoint/2010/main" val="424676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dirty="0">
                <a:latin typeface="Arial"/>
                <a:ea typeface="Arial"/>
              </a:rPr>
              <a:t>Figure 2. </a:t>
            </a:r>
            <a:r>
              <a:rPr lang="en-US" altLang="en-US" dirty="0">
                <a:latin typeface="Arial"/>
                <a:ea typeface="Arial"/>
              </a:rPr>
              <a:t>Incidence of type 2 and type 1 diabetes in UK children and young adults according to BMI category, 1994 to 2013.
</a:t>
            </a:r>
          </a:p>
          <a:p>
            <a:pPr marL="0" lvl="0" indent="0"/>
            <a:r>
              <a:rPr lang="en-US" altLang="en-US" dirty="0">
                <a:latin typeface="Arial"/>
                <a:ea typeface="Arial"/>
              </a:rPr>
              <a:t>Unless provided in the caption above, the following copyright applies to the content of this slide: Copyright © 2017 Endocrine </a:t>
            </a:r>
            <a:r>
              <a:rPr lang="en-US" altLang="en-US" dirty="0" err="1">
                <a:latin typeface="Arial"/>
                <a:ea typeface="Arial"/>
              </a:rPr>
              <a:t>SocietyThis</a:t>
            </a:r>
            <a:r>
              <a:rPr lang="en-US" altLang="en-US" dirty="0">
                <a:latin typeface="Arial"/>
                <a:ea typeface="Arial"/>
              </a:rPr>
              <a:t> article has been published under the terms of the Creative Commons Attribution Non-Commercial, No-Derivatives License (CC BY-NC-ND; https://creativecommons.org/licenses/by-nc-nd/4.0</a:t>
            </a:r>
            <a:r>
              <a:rPr lang="en-US" altLang="en-US" dirty="0" smtClean="0">
                <a:latin typeface="Arial"/>
                <a:ea typeface="Arial"/>
              </a:rPr>
              <a:t>/).</a:t>
            </a:r>
          </a:p>
          <a:p>
            <a:pPr marL="0" lvl="0" indent="0"/>
            <a:endParaRPr kumimoji="0" lang="en-US" altLang="en-US" sz="1200" b="0" i="0" u="none" kern="1200" baseline="0" dirty="0" smtClean="0">
              <a:solidFill>
                <a:schemeClr val="tx1"/>
              </a:solidFill>
              <a:effectLst/>
              <a:latin typeface="Calibri" pitchFamily="34" charset="0"/>
              <a:ea typeface="ＭＳ Ｐゴシック" pitchFamily="34" charset="-128"/>
              <a:cs typeface="+mn-cs"/>
            </a:endParaRPr>
          </a:p>
          <a:p>
            <a:pPr marL="0" lvl="0" indent="0"/>
            <a:r>
              <a:rPr kumimoji="0" lang="en-US" altLang="en-US" sz="1200" b="0" i="0" u="none" kern="1200" baseline="0" dirty="0" smtClean="0">
                <a:solidFill>
                  <a:schemeClr val="tx1"/>
                </a:solidFill>
                <a:effectLst/>
                <a:latin typeface="Calibri" pitchFamily="34" charset="0"/>
                <a:ea typeface="ＭＳ Ｐゴシック" pitchFamily="34" charset="-128"/>
                <a:cs typeface="+mn-cs"/>
              </a:rPr>
              <a:t>The present large cohort study was based on primary care electronic health records. Our results showed that the incidence of both type 1 and type 2 diabetes has been increasing among UK children and young adults from 1994 to 2013. A greater incidence (fourfold) of type 2 diabetes was observed in obese (constituting about one-half of cases). Given that no linear association was found between the BMI and the incidence of type 1 diabetes and that a higher BMI was not associated with type 1 diabetes when analyzing only those individuals with a BMI value before the date of diabetes diagnosis, further work is needed to replicate our observational evidence from children and young adults.</a:t>
            </a:r>
            <a:endParaRPr lang="en-US" altLang="en-US" dirty="0">
              <a:latin typeface="Arial"/>
              <a:ea typeface="Arial"/>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91797C20-E390-45BD-890E-ED206177210F}" type="slidenum">
              <a:rPr lang="en-US" altLang="en-US" sz="1200"/>
              <a:pPr marL="0" lvl="0" indent="0" algn="r" eaLnBrk="1" hangingPunct="1"/>
              <a:t>44</a:t>
            </a:fld>
            <a:endParaRPr lang="en-US" altLang="en-US" sz="1200"/>
          </a:p>
        </p:txBody>
      </p:sp>
    </p:spTree>
    <p:extLst>
      <p:ext uri="{BB962C8B-B14F-4D97-AF65-F5344CB8AC3E}">
        <p14:creationId xmlns:p14="http://schemas.microsoft.com/office/powerpoint/2010/main" val="3564933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fontAlgn="base"/>
            <a:r>
              <a:rPr lang="en-US" altLang="en-US" b="1" dirty="0">
                <a:latin typeface="Arial"/>
                <a:ea typeface="Arial"/>
              </a:rPr>
              <a:t>Figure 2. </a:t>
            </a:r>
            <a:r>
              <a:rPr lang="en-US" altLang="en-US" dirty="0">
                <a:latin typeface="Arial"/>
                <a:ea typeface="Arial"/>
              </a:rPr>
              <a:t>Incidence of type 2 and type 1 diabetes in UK children and young adults according to BMI category, 1994 to 2013.
</a:t>
            </a:r>
            <a:r>
              <a:rPr kumimoji="0" lang="en-US" altLang="en-US" sz="1200" b="1" i="0" u="none" kern="1200" baseline="0" dirty="0" smtClean="0">
                <a:solidFill>
                  <a:schemeClr val="tx1"/>
                </a:solidFill>
                <a:effectLst/>
                <a:latin typeface="Calibri" pitchFamily="34" charset="0"/>
                <a:ea typeface="ＭＳ Ｐゴシック" pitchFamily="34" charset="-128"/>
                <a:cs typeface="+mn-cs"/>
              </a:rPr>
              <a:t>Abstract</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Context:</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Little is known about the association between obesity and temporal trends in the incidence of diabetes in children and young adults.</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Objective:</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We examined the recent incidence of types 1 and 2 diabetes in relation to a high body mass index (BMI) in UK children and young adults.</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Design:</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Cohort and nested case-control.</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Setting:</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A total of 375 general practices that contribute to the UK Clinical Practice Research </a:t>
            </a:r>
            <a:r>
              <a:rPr kumimoji="0" lang="en-US" altLang="en-US" sz="1200" b="0" i="0" u="none" kern="1200" baseline="0" dirty="0" err="1" smtClean="0">
                <a:solidFill>
                  <a:schemeClr val="tx1"/>
                </a:solidFill>
                <a:effectLst/>
                <a:latin typeface="Calibri" pitchFamily="34" charset="0"/>
                <a:ea typeface="ＭＳ Ｐゴシック" pitchFamily="34" charset="-128"/>
                <a:cs typeface="+mn-cs"/>
              </a:rPr>
              <a:t>Datalink</a:t>
            </a:r>
            <a:r>
              <a:rPr kumimoji="0" lang="en-US" altLang="en-US" sz="1200" b="0" i="0" u="none" kern="1200" baseline="0" dirty="0" smtClean="0">
                <a:solidFill>
                  <a:schemeClr val="tx1"/>
                </a:solidFill>
                <a:effectLst/>
                <a:latin typeface="Calibri" pitchFamily="34" charset="0"/>
                <a:ea typeface="ＭＳ Ｐゴシック" pitchFamily="34" charset="-128"/>
                <a:cs typeface="+mn-cs"/>
              </a:rPr>
              <a:t> (CPRD).</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Participants:</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A total of 369,362 participants aged 2 to 15 years at BMI measurement in CPRD from 1994 to 2013.</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Intervention:</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None.</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Main outcome measures:</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Incident type 1 diabetes (T1D) and type 2 diabetes (T2D) diagnoses up to age 25 years.</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Results:</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A total of 654 incident cases of T2D and 1318 T1D cases were found. The incidence of T2D per 100,000 persons annually increased from 6.4 in 1994 to 1998 to 33.2 in 2009 to 2013; and that for T1D increased from 38.2 to 52.1 per 100,000 persons during the same period. The incidence of T2D increased in both overweight (85th to 95th percentile for age- and sex-specific BMI; </a:t>
            </a:r>
            <a:r>
              <a:rPr kumimoji="0" lang="en-US" altLang="en-US" sz="1200" b="0" i="1" u="none" kern="1200" baseline="0" dirty="0" smtClean="0">
                <a:solidFill>
                  <a:schemeClr val="tx1"/>
                </a:solidFill>
                <a:effectLst/>
                <a:latin typeface="Calibri" pitchFamily="34" charset="0"/>
                <a:ea typeface="ＭＳ Ｐゴシック" pitchFamily="34" charset="-128"/>
                <a:cs typeface="+mn-cs"/>
              </a:rPr>
              <a:t>P</a:t>
            </a:r>
            <a:r>
              <a:rPr kumimoji="0" lang="en-US" altLang="en-US" sz="1200" b="0" i="0" u="none" kern="1200" baseline="0" dirty="0" smtClean="0">
                <a:solidFill>
                  <a:schemeClr val="tx1"/>
                </a:solidFill>
                <a:effectLst/>
                <a:latin typeface="Calibri" pitchFamily="34" charset="0"/>
                <a:ea typeface="ＭＳ Ｐゴシック" pitchFamily="34" charset="-128"/>
                <a:cs typeface="+mn-cs"/>
              </a:rPr>
              <a:t> = 0.01) and obese (≥95th percentile; </a:t>
            </a:r>
            <a:r>
              <a:rPr kumimoji="0" lang="en-US" altLang="en-US" sz="1200" b="0" i="1" u="none" kern="1200" baseline="0" dirty="0" smtClean="0">
                <a:solidFill>
                  <a:schemeClr val="tx1"/>
                </a:solidFill>
                <a:effectLst/>
                <a:latin typeface="Calibri" pitchFamily="34" charset="0"/>
                <a:ea typeface="ＭＳ Ｐゴシック" pitchFamily="34" charset="-128"/>
                <a:cs typeface="+mn-cs"/>
              </a:rPr>
              <a:t>P</a:t>
            </a:r>
            <a:r>
              <a:rPr kumimoji="0" lang="en-US" altLang="en-US" sz="1200" b="0" i="0" u="none" kern="1200" baseline="0" dirty="0" smtClean="0">
                <a:solidFill>
                  <a:schemeClr val="tx1"/>
                </a:solidFill>
                <a:effectLst/>
                <a:latin typeface="Calibri" pitchFamily="34" charset="0"/>
                <a:ea typeface="ＭＳ Ｐゴシック" pitchFamily="34" charset="-128"/>
                <a:cs typeface="+mn-cs"/>
              </a:rPr>
              <a:t> &lt; 0.01) individuals from 1994 to 2013. Obese individuals, who constituted 47.1% of T2D cases, had a markedly greater risk of incident T2D [odds ratio, 3.75; 95% confidence interval (CI), 3.07 to 4.57], with an incidence rate ratio of 4.33 (95% CI, 3.68 to 5.08) compared with the normal BMI category. No positive linear association was found between obesity (greater BMI) and incident T1D cases.</a:t>
            </a:r>
          </a:p>
          <a:p>
            <a:pPr fontAlgn="base"/>
            <a:r>
              <a:rPr kumimoji="0" lang="en-US" altLang="en-US" sz="1200" b="1" i="0" u="none" kern="1200" baseline="0" dirty="0" smtClean="0">
                <a:solidFill>
                  <a:schemeClr val="tx1"/>
                </a:solidFill>
                <a:effectLst/>
                <a:latin typeface="Calibri" pitchFamily="34" charset="0"/>
                <a:ea typeface="ＭＳ Ｐゴシック" pitchFamily="34" charset="-128"/>
                <a:cs typeface="+mn-cs"/>
              </a:rPr>
              <a:t>Conclusions:</a:t>
            </a:r>
          </a:p>
          <a:p>
            <a:pPr fontAlgn="base"/>
            <a:r>
              <a:rPr kumimoji="0" lang="en-US" altLang="en-US" sz="1200" b="0" i="0" u="none" kern="1200" baseline="0" dirty="0" smtClean="0">
                <a:solidFill>
                  <a:schemeClr val="tx1"/>
                </a:solidFill>
                <a:effectLst/>
                <a:latin typeface="Calibri" pitchFamily="34" charset="0"/>
                <a:ea typeface="ＭＳ Ｐゴシック" pitchFamily="34" charset="-128"/>
                <a:cs typeface="+mn-cs"/>
              </a:rPr>
              <a:t>Increasing obesity has contributed to the increasing incidence of T2D but not T1D among UK children and young adults, with a fourfold greater risk of developing T2D in obese individuals.</a:t>
            </a:r>
          </a:p>
          <a:p>
            <a:pPr marL="0" lvl="0" indent="0"/>
            <a:endParaRPr lang="en-US" altLang="en-US" dirty="0">
              <a:latin typeface="Arial"/>
              <a:ea typeface="Arial"/>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pitchFamily="34" charset="-128"/>
              </a:defRPr>
            </a:lvl5pPr>
          </a:lstStyle>
          <a:p>
            <a:pPr marL="0" lvl="0" indent="0" algn="r" eaLnBrk="1" hangingPunct="1"/>
            <a:fld id="{42DF8E6F-015C-4C5C-A1E0-9DFAB123B503}" type="slidenum">
              <a:rPr lang="en-US" altLang="en-US" sz="1200"/>
              <a:pPr marL="0" lvl="0" indent="0" algn="r" eaLnBrk="1" hangingPunct="1"/>
              <a:t>45</a:t>
            </a:fld>
            <a:endParaRPr lang="en-US" altLang="en-US" sz="1200"/>
          </a:p>
        </p:txBody>
      </p:sp>
    </p:spTree>
    <p:extLst>
      <p:ext uri="{BB962C8B-B14F-4D97-AF65-F5344CB8AC3E}">
        <p14:creationId xmlns:p14="http://schemas.microsoft.com/office/powerpoint/2010/main" val="393835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B8998003-1E31-4241-866C-75C5B9575ADD}"/>
              </a:ext>
            </a:extLst>
          </p:cNvPr>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altLang="en-US"/>
              <a:t>Click to edit Master title style</a:t>
            </a:r>
          </a:p>
        </p:txBody>
      </p:sp>
      <p:sp>
        <p:nvSpPr>
          <p:cNvPr id="2054" name="Footer Placeholder 3">
            <a:extLst>
              <a:ext uri="{FF2B5EF4-FFF2-40B4-BE49-F238E27FC236}">
                <a16:creationId xmlns="" xmlns:p14="http://schemas.microsoft.com/office/powerpoint/2010/main" xmlns:a14="http://schemas.microsoft.com/office/drawing/2010/main" xmlns:p15="http://schemas.microsoft.com/office/powerpoint/2012/main" xmlns:a16="http://schemas.microsoft.com/office/drawing/2014/main" id="{C6460008-2D95-48E7-AC1C-DA06D43C99CA}"/>
              </a:ext>
            </a:extLst>
          </p:cNvPr>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anose="020B0604020202020204" pitchFamily="34" charset="0"/>
              <a:ea typeface="ＭＳ Ｐゴシック" pitchFamily="34" charset="-128"/>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32FCFAA-C150-4D10-B428-9D7B07CC5DA6}" type="datetimeFigureOut">
              <a:rPr lang="es-CL" smtClean="0"/>
              <a:t>10-04-2019</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F089D5B5-6FB4-4954-817F-3D91AD886D90}"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FCFAA-C150-4D10-B428-9D7B07CC5DA6}" type="datetimeFigureOut">
              <a:rPr lang="es-CL" smtClean="0"/>
              <a:t>10-04-2019</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9D5B5-6FB4-4954-817F-3D91AD886D90}"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style>
          <a:lnRef idx="1">
            <a:schemeClr val="accent5"/>
          </a:lnRef>
          <a:fillRef idx="3">
            <a:schemeClr val="accent5"/>
          </a:fillRef>
          <a:effectRef idx="2">
            <a:schemeClr val="accent5"/>
          </a:effectRef>
          <a:fontRef idx="minor">
            <a:schemeClr val="lt1"/>
          </a:fontRef>
        </p:style>
        <p:txBody>
          <a:bodyPr/>
          <a:lstStyle/>
          <a:p>
            <a:r>
              <a:rPr lang="es-CL" dirty="0" smtClean="0">
                <a:effectLst>
                  <a:outerShdw blurRad="38100" dist="38100" dir="2700000" algn="tl">
                    <a:srgbClr val="000000">
                      <a:alpha val="43137"/>
                    </a:srgbClr>
                  </a:outerShdw>
                </a:effectLst>
              </a:rPr>
              <a:t>Obesidad infantil, </a:t>
            </a:r>
            <a:r>
              <a:rPr lang="es-CL" dirty="0" err="1" smtClean="0">
                <a:effectLst>
                  <a:outerShdw blurRad="38100" dist="38100" dir="2700000" algn="tl">
                    <a:srgbClr val="000000">
                      <a:alpha val="43137"/>
                    </a:srgbClr>
                  </a:outerShdw>
                </a:effectLst>
              </a:rPr>
              <a:t>Dislipidemia</a:t>
            </a:r>
            <a:r>
              <a:rPr lang="es-CL" dirty="0" smtClean="0">
                <a:effectLst>
                  <a:outerShdw blurRad="38100" dist="38100" dir="2700000" algn="tl">
                    <a:srgbClr val="000000">
                      <a:alpha val="43137"/>
                    </a:srgbClr>
                  </a:outerShdw>
                </a:effectLst>
              </a:rPr>
              <a:t>, HTA y DM tipo 2</a:t>
            </a:r>
            <a:endParaRPr lang="es-ES"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p:txBody>
          <a:bodyPr>
            <a:normAutofit fontScale="92500"/>
          </a:bodyPr>
          <a:lstStyle/>
          <a:p>
            <a:r>
              <a:rPr lang="es-ES" dirty="0" smtClean="0">
                <a:solidFill>
                  <a:schemeClr val="tx1"/>
                </a:solidFill>
              </a:rPr>
              <a:t>Dr. Jorge Olivares M.</a:t>
            </a:r>
          </a:p>
          <a:p>
            <a:r>
              <a:rPr lang="es-ES" dirty="0" smtClean="0">
                <a:solidFill>
                  <a:schemeClr val="tx1"/>
                </a:solidFill>
              </a:rPr>
              <a:t>Servicio Pediatría</a:t>
            </a:r>
          </a:p>
          <a:p>
            <a:r>
              <a:rPr lang="es-ES" dirty="0" smtClean="0">
                <a:solidFill>
                  <a:schemeClr val="tx1"/>
                </a:solidFill>
              </a:rPr>
              <a:t>Hospital San Juan de Dios de Los Andes</a:t>
            </a:r>
            <a:endParaRPr lang="es-ES" dirty="0">
              <a:solidFill>
                <a:schemeClr val="tx1"/>
              </a:solidFill>
            </a:endParaRPr>
          </a:p>
        </p:txBody>
      </p:sp>
    </p:spTree>
    <p:extLst>
      <p:ext uri="{BB962C8B-B14F-4D97-AF65-F5344CB8AC3E}">
        <p14:creationId xmlns:p14="http://schemas.microsoft.com/office/powerpoint/2010/main" val="354831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3600" dirty="0" smtClean="0"/>
              <a:t>Recomendaciones en la dieta para niños y adolescentes con dislipidemias</a:t>
            </a:r>
            <a:endParaRPr lang="es-CL" sz="3600" dirty="0"/>
          </a:p>
        </p:txBody>
      </p:sp>
      <p:pic>
        <p:nvPicPr>
          <p:cNvPr id="21506" name="Picture 2"/>
          <p:cNvPicPr>
            <a:picLocks noChangeAspect="1" noChangeArrowheads="1"/>
          </p:cNvPicPr>
          <p:nvPr/>
        </p:nvPicPr>
        <p:blipFill>
          <a:blip r:embed="rId3" cstate="print"/>
          <a:srcRect/>
          <a:stretch>
            <a:fillRect/>
          </a:stretch>
        </p:blipFill>
        <p:spPr bwMode="auto">
          <a:xfrm>
            <a:off x="323528" y="1556792"/>
            <a:ext cx="8560973" cy="3558019"/>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4" name="3 Rectángulo"/>
          <p:cNvSpPr/>
          <p:nvPr/>
        </p:nvSpPr>
        <p:spPr>
          <a:xfrm>
            <a:off x="323528" y="5157192"/>
            <a:ext cx="8568952" cy="1015663"/>
          </a:xfrm>
          <a:prstGeom prst="rect">
            <a:avLst/>
          </a:prstGeom>
        </p:spPr>
        <p:txBody>
          <a:bodyPr wrap="square">
            <a:spAutoFit/>
          </a:bodyPr>
          <a:lstStyle/>
          <a:p>
            <a:r>
              <a:rPr lang="es-CL" sz="1200" dirty="0" smtClean="0"/>
              <a:t>Adaptada de (17). </a:t>
            </a:r>
            <a:r>
              <a:rPr lang="es-CL" sz="1200" baseline="30000" dirty="0" smtClean="0"/>
              <a:t>1</a:t>
            </a:r>
            <a:r>
              <a:rPr lang="es-CL" sz="1200" dirty="0" smtClean="0"/>
              <a:t>Grasa total: expresada como % de las calorías totales. Excepción: Lactantes &lt; 12 meses, en que se recomienda 35-40% (60,61). </a:t>
            </a:r>
            <a:r>
              <a:rPr lang="es-CL" sz="1200" baseline="30000" dirty="0" smtClean="0"/>
              <a:t>2</a:t>
            </a:r>
            <a:r>
              <a:rPr lang="es-CL" sz="1200" dirty="0" smtClean="0"/>
              <a:t>En razón a 2.000 Calorías, calcular en proporción al aporte particular del niño. </a:t>
            </a:r>
            <a:r>
              <a:rPr lang="es-CL" sz="1200" baseline="30000" dirty="0" smtClean="0"/>
              <a:t>3</a:t>
            </a:r>
            <a:r>
              <a:rPr lang="es-CL" sz="1200" dirty="0" smtClean="0"/>
              <a:t>Grasas </a:t>
            </a:r>
            <a:r>
              <a:rPr lang="es-CL" sz="1200" dirty="0" err="1" smtClean="0"/>
              <a:t>Trans</a:t>
            </a:r>
            <a:r>
              <a:rPr lang="es-CL" sz="1200" dirty="0" smtClean="0"/>
              <a:t>: presentes en grasas hidrogenadas, como margarinas o mantecas vegetales. </a:t>
            </a:r>
            <a:r>
              <a:rPr lang="es-CL" sz="1200" baseline="30000" dirty="0" smtClean="0"/>
              <a:t>4</a:t>
            </a:r>
            <a:r>
              <a:rPr lang="es-CL" sz="1200" dirty="0" smtClean="0"/>
              <a:t> Pescados grasos ricos en ácidos grasos Omega3: Sardina, jurel, atún, anchoveta y bacalao (&gt; 10 g de ácido </a:t>
            </a:r>
            <a:r>
              <a:rPr lang="es-CL" sz="1200" dirty="0" err="1" smtClean="0"/>
              <a:t>eicosapentanoico</a:t>
            </a:r>
            <a:r>
              <a:rPr lang="es-CL" sz="1200" dirty="0" smtClean="0"/>
              <a:t>/100 g) (62). </a:t>
            </a:r>
            <a:r>
              <a:rPr lang="es-CL" sz="1200" baseline="30000" dirty="0" smtClean="0"/>
              <a:t>5</a:t>
            </a:r>
            <a:r>
              <a:rPr lang="es-CL" sz="1200" dirty="0" smtClean="0"/>
              <a:t>Adicionar a la dieta habitual. Recomendación diaria: 14 g por cada 1.000 calorías (63,64). </a:t>
            </a:r>
            <a:endParaRPr lang="es-CL" sz="1200" dirty="0"/>
          </a:p>
        </p:txBody>
      </p:sp>
      <p:sp>
        <p:nvSpPr>
          <p:cNvPr id="5" name="4 Rectángulo"/>
          <p:cNvSpPr/>
          <p:nvPr/>
        </p:nvSpPr>
        <p:spPr>
          <a:xfrm>
            <a:off x="2771800" y="6309320"/>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dirty="0" smtClean="0"/>
              <a:t>Tratamiento farmacológico</a:t>
            </a:r>
            <a:endParaRPr lang="es-CL" dirty="0"/>
          </a:p>
        </p:txBody>
      </p:sp>
      <p:sp>
        <p:nvSpPr>
          <p:cNvPr id="4" name="3 Marcador de contenido"/>
          <p:cNvSpPr>
            <a:spLocks noGrp="1"/>
          </p:cNvSpPr>
          <p:nvPr>
            <p:ph idx="1"/>
          </p:nvPr>
        </p:nvSpPr>
        <p:spPr/>
        <p:txBody>
          <a:bodyPr>
            <a:normAutofit fontScale="77500" lnSpcReduction="20000"/>
          </a:bodyPr>
          <a:lstStyle/>
          <a:p>
            <a:pPr algn="just"/>
            <a:r>
              <a:rPr lang="es-CL" dirty="0" smtClean="0"/>
              <a:t>En hipercolesterolemia aislada indicado si </a:t>
            </a:r>
            <a:r>
              <a:rPr lang="es-CL" u="sng" dirty="0" smtClean="0"/>
              <a:t>después de 6 meses </a:t>
            </a:r>
            <a:r>
              <a:rPr lang="es-CL" dirty="0" smtClean="0"/>
              <a:t>de manejo general bien llevado (y en dislipidemias 2rias con manejo satisfactorio de enfermedad de base) persisten los siguientes niveles:</a:t>
            </a:r>
          </a:p>
          <a:p>
            <a:pPr lvl="1" algn="just"/>
            <a:r>
              <a:rPr lang="es-CL" dirty="0" smtClean="0"/>
              <a:t>C-LDL &gt; 190 mg/</a:t>
            </a:r>
            <a:r>
              <a:rPr lang="es-CL" dirty="0" err="1" smtClean="0"/>
              <a:t>dL</a:t>
            </a:r>
            <a:r>
              <a:rPr lang="es-CL" dirty="0" smtClean="0"/>
              <a:t> sin otros factores de RCV.</a:t>
            </a:r>
          </a:p>
          <a:p>
            <a:pPr lvl="1" algn="just"/>
            <a:r>
              <a:rPr lang="es-CL" dirty="0" smtClean="0"/>
              <a:t>C-LDL &gt; 160 mg/</a:t>
            </a:r>
            <a:r>
              <a:rPr lang="es-CL" dirty="0" err="1" smtClean="0"/>
              <a:t>dL</a:t>
            </a:r>
            <a:r>
              <a:rPr lang="es-CL" dirty="0" smtClean="0"/>
              <a:t> con </a:t>
            </a:r>
            <a:r>
              <a:rPr lang="es-CL" u="sng" dirty="0" smtClean="0"/>
              <a:t>2 o más</a:t>
            </a:r>
            <a:r>
              <a:rPr lang="es-CL" dirty="0" smtClean="0"/>
              <a:t> factores de RCV </a:t>
            </a:r>
            <a:r>
              <a:rPr lang="es-CL" b="1" dirty="0" smtClean="0"/>
              <a:t>personales</a:t>
            </a:r>
            <a:r>
              <a:rPr lang="es-CL" dirty="0" smtClean="0"/>
              <a:t> (obesidad, HTA, C-HDL bajo, tabaquismo) o </a:t>
            </a:r>
            <a:r>
              <a:rPr lang="es-CL" b="1" dirty="0" smtClean="0"/>
              <a:t>historia familiar </a:t>
            </a:r>
            <a:r>
              <a:rPr lang="es-CL" dirty="0" smtClean="0"/>
              <a:t>de AE prematura (&lt; 55 años en ♂ y &lt; 65 años en ♀): infarto miocárdico, accidente vascular encefálico o trombosis periférica</a:t>
            </a:r>
          </a:p>
          <a:p>
            <a:pPr lvl="1" algn="just"/>
            <a:r>
              <a:rPr lang="es-CL" dirty="0" smtClean="0"/>
              <a:t>C-LDL &gt; 130 mg/</a:t>
            </a:r>
            <a:r>
              <a:rPr lang="es-CL" dirty="0" err="1" smtClean="0"/>
              <a:t>dL</a:t>
            </a:r>
            <a:r>
              <a:rPr lang="es-CL" dirty="0" smtClean="0"/>
              <a:t> en presencia de enfermedades de alto RCV: Diabetes </a:t>
            </a:r>
            <a:r>
              <a:rPr lang="es-CL" dirty="0" err="1" smtClean="0"/>
              <a:t>Mellitus</a:t>
            </a:r>
            <a:r>
              <a:rPr lang="es-CL" dirty="0" smtClean="0"/>
              <a:t>, enfermedad renal crónica, sobrevivientes de tratamiento oncológico, post-trasplantados cardíacos, Enfermedad de Kawasaki.</a:t>
            </a:r>
            <a:endParaRPr lang="es-CL" dirty="0"/>
          </a:p>
        </p:txBody>
      </p:sp>
      <p:sp>
        <p:nvSpPr>
          <p:cNvPr id="5" name="4 Rectángulo"/>
          <p:cNvSpPr/>
          <p:nvPr/>
        </p:nvSpPr>
        <p:spPr>
          <a:xfrm>
            <a:off x="2771800" y="6309320"/>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algn="just"/>
            <a:r>
              <a:rPr lang="es-CL" dirty="0" err="1" smtClean="0"/>
              <a:t>Estatinas</a:t>
            </a:r>
            <a:r>
              <a:rPr lang="es-CL" dirty="0" smtClean="0"/>
              <a:t> (ej. </a:t>
            </a:r>
            <a:r>
              <a:rPr lang="es-CL" dirty="0" err="1" smtClean="0"/>
              <a:t>Atorvastatina</a:t>
            </a:r>
            <a:r>
              <a:rPr lang="es-CL" dirty="0" smtClean="0"/>
              <a:t>)</a:t>
            </a:r>
          </a:p>
          <a:p>
            <a:pPr lvl="1" algn="just"/>
            <a:r>
              <a:rPr lang="es-CL" dirty="0" smtClean="0"/>
              <a:t>Inhibidores de </a:t>
            </a:r>
            <a:r>
              <a:rPr lang="es-CL" dirty="0" err="1" smtClean="0"/>
              <a:t>hidroximetil-glutaril-coenzimaA-reductasa</a:t>
            </a:r>
            <a:r>
              <a:rPr lang="es-CL" dirty="0" smtClean="0"/>
              <a:t> que inhibe el paso limitante en la síntesis de colesterol</a:t>
            </a:r>
          </a:p>
          <a:p>
            <a:pPr lvl="2" algn="just"/>
            <a:r>
              <a:rPr lang="es-CL" dirty="0" smtClean="0"/>
              <a:t>Principal efecto es ↑ receptores hepáticos de C-LDL, </a:t>
            </a:r>
            <a:r>
              <a:rPr lang="es-CL" dirty="0" smtClean="0">
                <a:latin typeface="Calibri"/>
                <a:cs typeface="Calibri"/>
              </a:rPr>
              <a:t>↓ concentración</a:t>
            </a:r>
            <a:r>
              <a:rPr lang="es-CL" dirty="0" smtClean="0"/>
              <a:t>  plasmática en 30-50%</a:t>
            </a:r>
          </a:p>
          <a:p>
            <a:pPr lvl="2" algn="just"/>
            <a:r>
              <a:rPr lang="es-CL" dirty="0" smtClean="0"/>
              <a:t>En general bien toleradas</a:t>
            </a:r>
          </a:p>
          <a:p>
            <a:pPr lvl="3" algn="just"/>
            <a:r>
              <a:rPr lang="es-CL" dirty="0" smtClean="0"/>
              <a:t>Efectos adversos más frecuentes: cefalea y molestias G-I</a:t>
            </a:r>
          </a:p>
          <a:p>
            <a:pPr lvl="3" algn="just"/>
            <a:r>
              <a:rPr lang="es-CL" dirty="0" smtClean="0"/>
              <a:t>Efectos más relevantes (&lt;1%): elevación transaminasas, miopatía y </a:t>
            </a:r>
            <a:r>
              <a:rPr lang="es-CL" dirty="0" err="1" smtClean="0"/>
              <a:t>rabdomiólisis</a:t>
            </a:r>
            <a:endParaRPr lang="es-CL" dirty="0" smtClean="0"/>
          </a:p>
          <a:p>
            <a:pPr lvl="2" algn="just"/>
            <a:r>
              <a:rPr lang="es-CL" dirty="0" smtClean="0"/>
              <a:t>No hay consenso sobre edad de indicación (generalmente en niños &gt;10 años)</a:t>
            </a:r>
          </a:p>
          <a:p>
            <a:pPr algn="just"/>
            <a:r>
              <a:rPr lang="es-CL" dirty="0" smtClean="0"/>
              <a:t>Secuestradores ácidos biliares (</a:t>
            </a:r>
            <a:r>
              <a:rPr lang="es-CL" dirty="0" err="1" smtClean="0"/>
              <a:t>ej</a:t>
            </a:r>
            <a:r>
              <a:rPr lang="es-CL" dirty="0" smtClean="0"/>
              <a:t> </a:t>
            </a:r>
            <a:r>
              <a:rPr lang="es-CL" dirty="0" err="1" smtClean="0"/>
              <a:t>colestiramina</a:t>
            </a:r>
            <a:r>
              <a:rPr lang="es-CL" dirty="0" smtClean="0"/>
              <a:t>)</a:t>
            </a:r>
          </a:p>
          <a:p>
            <a:pPr algn="just"/>
            <a:r>
              <a:rPr lang="es-CL" dirty="0" smtClean="0"/>
              <a:t>Inhibidores de absorción colesterol (ej. </a:t>
            </a:r>
            <a:r>
              <a:rPr lang="es-CL" dirty="0" err="1" smtClean="0"/>
              <a:t>Ezetimibe</a:t>
            </a:r>
            <a:r>
              <a:rPr lang="es-CL" dirty="0" smtClean="0"/>
              <a:t>)</a:t>
            </a:r>
            <a:endParaRPr lang="es-CL" dirty="0"/>
          </a:p>
        </p:txBody>
      </p:sp>
      <p:sp>
        <p:nvSpPr>
          <p:cNvPr id="4" name="2 Título"/>
          <p:cNvSpPr>
            <a:spLocks noGrp="1"/>
          </p:cNvSpPr>
          <p:nvPr>
            <p:ph type="title"/>
          </p:nvPr>
        </p:nvSpPr>
        <p:spPr/>
        <p:txBody>
          <a:bodyPr/>
          <a:lstStyle/>
          <a:p>
            <a:r>
              <a:rPr lang="es-CL" dirty="0" smtClean="0"/>
              <a:t>Tratamiento farmacológico</a:t>
            </a:r>
            <a:endParaRPr lang="es-CL" dirty="0"/>
          </a:p>
        </p:txBody>
      </p:sp>
      <p:sp>
        <p:nvSpPr>
          <p:cNvPr id="5" name="4 Rectángulo"/>
          <p:cNvSpPr/>
          <p:nvPr/>
        </p:nvSpPr>
        <p:spPr>
          <a:xfrm>
            <a:off x="2771800" y="6309320"/>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22530" name="Picture 2"/>
          <p:cNvPicPr>
            <a:picLocks noChangeAspect="1" noChangeArrowheads="1"/>
          </p:cNvPicPr>
          <p:nvPr/>
        </p:nvPicPr>
        <p:blipFill>
          <a:blip r:embed="rId2" cstate="print"/>
          <a:srcRect/>
          <a:stretch>
            <a:fillRect/>
          </a:stretch>
        </p:blipFill>
        <p:spPr bwMode="auto">
          <a:xfrm>
            <a:off x="1495425" y="1228725"/>
            <a:ext cx="6153150" cy="4400550"/>
          </a:xfrm>
          <a:prstGeom prst="rect">
            <a:avLst/>
          </a:prstGeom>
          <a:noFill/>
          <a:ln w="9525">
            <a:noFill/>
            <a:miter lim="800000"/>
            <a:headEnd/>
            <a:tailEnd/>
          </a:ln>
        </p:spPr>
      </p:pic>
      <p:sp>
        <p:nvSpPr>
          <p:cNvPr id="4" name="3 Rectángulo"/>
          <p:cNvSpPr/>
          <p:nvPr/>
        </p:nvSpPr>
        <p:spPr>
          <a:xfrm>
            <a:off x="2771800" y="6309320"/>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Tratamiento farmacológico</a:t>
            </a:r>
            <a:endParaRPr lang="es-CL" dirty="0"/>
          </a:p>
        </p:txBody>
      </p:sp>
      <p:sp>
        <p:nvSpPr>
          <p:cNvPr id="3" name="2 Marcador de contenido"/>
          <p:cNvSpPr>
            <a:spLocks noGrp="1"/>
          </p:cNvSpPr>
          <p:nvPr>
            <p:ph idx="1"/>
          </p:nvPr>
        </p:nvSpPr>
        <p:spPr/>
        <p:txBody>
          <a:bodyPr>
            <a:normAutofit fontScale="85000" lnSpcReduction="20000"/>
          </a:bodyPr>
          <a:lstStyle/>
          <a:p>
            <a:pPr algn="just"/>
            <a:r>
              <a:rPr lang="es-CL" dirty="0" err="1" smtClean="0"/>
              <a:t>Fibratos</a:t>
            </a:r>
            <a:r>
              <a:rPr lang="es-CL" dirty="0" smtClean="0"/>
              <a:t>:</a:t>
            </a:r>
          </a:p>
          <a:p>
            <a:pPr lvl="1" algn="just"/>
            <a:r>
              <a:rPr lang="es-CL" dirty="0" smtClean="0">
                <a:latin typeface="Calibri"/>
                <a:cs typeface="Calibri"/>
              </a:rPr>
              <a:t>↓</a:t>
            </a:r>
            <a:r>
              <a:rPr lang="es-CL" dirty="0" smtClean="0"/>
              <a:t> producción hepática de TG y ↑ oxidación de ácidos grasos en hígado y músculo, </a:t>
            </a:r>
            <a:r>
              <a:rPr lang="es-CL" dirty="0" smtClean="0">
                <a:latin typeface="Calibri"/>
                <a:cs typeface="Calibri"/>
              </a:rPr>
              <a:t>↓</a:t>
            </a:r>
            <a:r>
              <a:rPr lang="es-CL" dirty="0" smtClean="0"/>
              <a:t> TG hasta 50%, ↑ C-HDL en 20% y son poco efectivos sobre C-LDL</a:t>
            </a:r>
          </a:p>
          <a:p>
            <a:pPr lvl="1" algn="just"/>
            <a:r>
              <a:rPr lang="es-CL" dirty="0" smtClean="0"/>
              <a:t>Uso controversial en niños por efectos adversos, limitándose su uso en aquellos con alto riesgo de pancreatitis</a:t>
            </a:r>
          </a:p>
          <a:p>
            <a:pPr algn="just"/>
            <a:r>
              <a:rPr lang="es-CL" dirty="0" smtClean="0"/>
              <a:t>No hay consenso sobre indicación de </a:t>
            </a:r>
            <a:r>
              <a:rPr lang="es-CL" dirty="0" err="1" smtClean="0"/>
              <a:t>fibratos</a:t>
            </a:r>
            <a:r>
              <a:rPr lang="es-CL" dirty="0" smtClean="0"/>
              <a:t> en </a:t>
            </a:r>
            <a:r>
              <a:rPr lang="es-CL" dirty="0" err="1" smtClean="0"/>
              <a:t>hipertrigliceridemia</a:t>
            </a:r>
            <a:r>
              <a:rPr lang="es-CL" dirty="0" smtClean="0"/>
              <a:t> aislada</a:t>
            </a:r>
          </a:p>
          <a:p>
            <a:pPr lvl="1" algn="just"/>
            <a:r>
              <a:rPr lang="es-CL" dirty="0" smtClean="0"/>
              <a:t>Rama Nutrición Sochipe recomienda inicio de </a:t>
            </a:r>
            <a:r>
              <a:rPr lang="es-CL" dirty="0" err="1" smtClean="0"/>
              <a:t>fibratos</a:t>
            </a:r>
            <a:r>
              <a:rPr lang="es-CL" dirty="0" smtClean="0"/>
              <a:t> en niños &gt;10 años que persistan con TG &gt;900 mg/</a:t>
            </a:r>
            <a:r>
              <a:rPr lang="es-CL" dirty="0" err="1" smtClean="0"/>
              <a:t>dL</a:t>
            </a:r>
            <a:r>
              <a:rPr lang="es-CL" dirty="0" smtClean="0"/>
              <a:t> después de al menos 6 meses de adecuado manejo no farmacológico </a:t>
            </a:r>
            <a:endParaRPr lang="es-CL" dirty="0"/>
          </a:p>
        </p:txBody>
      </p:sp>
      <p:sp>
        <p:nvSpPr>
          <p:cNvPr id="4" name="3 Rectángulo"/>
          <p:cNvSpPr/>
          <p:nvPr/>
        </p:nvSpPr>
        <p:spPr>
          <a:xfrm>
            <a:off x="2771800" y="6309320"/>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83568" y="2708920"/>
            <a:ext cx="7772400" cy="1470025"/>
          </a:xfrm>
        </p:spPr>
        <p:style>
          <a:lnRef idx="0">
            <a:schemeClr val="accent2"/>
          </a:lnRef>
          <a:fillRef idx="3">
            <a:schemeClr val="accent2"/>
          </a:fillRef>
          <a:effectRef idx="3">
            <a:schemeClr val="accent2"/>
          </a:effectRef>
          <a:fontRef idx="minor">
            <a:schemeClr val="lt1"/>
          </a:fontRef>
        </p:style>
        <p:txBody>
          <a:bodyPr/>
          <a:lstStyle/>
          <a:p>
            <a:r>
              <a:rPr lang="es-CL" dirty="0" smtClean="0">
                <a:effectLst>
                  <a:outerShdw blurRad="38100" dist="38100" dir="2700000" algn="tl">
                    <a:srgbClr val="000000">
                      <a:alpha val="43137"/>
                    </a:srgbClr>
                  </a:outerShdw>
                </a:effectLst>
              </a:rPr>
              <a:t>Obesidad infantil e HTA</a:t>
            </a:r>
            <a:endParaRPr lang="es-C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u="sng" dirty="0" smtClean="0"/>
              <a:t>Hipertensión Arterial (HTA) en Pediatría</a:t>
            </a:r>
            <a:endParaRPr lang="es-ES" u="sng" dirty="0"/>
          </a:p>
        </p:txBody>
      </p:sp>
      <p:sp>
        <p:nvSpPr>
          <p:cNvPr id="3" name="Marcador de contenido 2"/>
          <p:cNvSpPr>
            <a:spLocks noGrp="1"/>
          </p:cNvSpPr>
          <p:nvPr>
            <p:ph idx="1"/>
          </p:nvPr>
        </p:nvSpPr>
        <p:spPr/>
        <p:txBody>
          <a:bodyPr>
            <a:normAutofit fontScale="85000" lnSpcReduction="20000"/>
          </a:bodyPr>
          <a:lstStyle/>
          <a:p>
            <a:r>
              <a:rPr lang="es-CL" dirty="0" smtClean="0"/>
              <a:t>HTA crónica usualmente se considera enfermedad del adulto, sin embargo tiene origen en la niñez.</a:t>
            </a:r>
          </a:p>
          <a:p>
            <a:r>
              <a:rPr lang="es-CL" dirty="0" smtClean="0"/>
              <a:t>Se presenta en 3-5% de los niños.</a:t>
            </a:r>
          </a:p>
          <a:p>
            <a:r>
              <a:rPr lang="es-CL" dirty="0" smtClean="0"/>
              <a:t>Diagnóstico precoz de HTA permite iniciar tratamiento adecuado y reducir </a:t>
            </a:r>
            <a:r>
              <a:rPr lang="es-CL" dirty="0" err="1" smtClean="0"/>
              <a:t>morbi</a:t>
            </a:r>
            <a:r>
              <a:rPr lang="es-CL" dirty="0" smtClean="0"/>
              <a:t>-mortalidad cardiovascular y renal asociada.</a:t>
            </a:r>
          </a:p>
          <a:p>
            <a:r>
              <a:rPr lang="es-CL" dirty="0" smtClean="0"/>
              <a:t>Según Academia Americana de Pediatría (AAP) la presión arterial (PA) se debe tomar en todo niño(a) &gt;3 años al menos 1 vez al año, y en &lt;3 años sin presenta factores de riesgo</a:t>
            </a:r>
          </a:p>
          <a:p>
            <a:r>
              <a:rPr lang="es-CL" dirty="0" smtClean="0"/>
              <a:t>En la práctica pediátrica el registro de PA es insuficiente y el diagnóstico de HTA se retrasa </a:t>
            </a:r>
            <a:endParaRPr lang="es-ES" dirty="0"/>
          </a:p>
        </p:txBody>
      </p:sp>
      <p:sp>
        <p:nvSpPr>
          <p:cNvPr id="4" name="Rectángulo 3"/>
          <p:cNvSpPr/>
          <p:nvPr/>
        </p:nvSpPr>
        <p:spPr>
          <a:xfrm>
            <a:off x="755576" y="6093296"/>
            <a:ext cx="7296228" cy="492443"/>
          </a:xfrm>
          <a:prstGeom prst="rect">
            <a:avLst/>
          </a:prstGeom>
        </p:spPr>
        <p:txBody>
          <a:bodyPr wrap="none">
            <a:spAutoFit/>
          </a:bodyPr>
          <a:lstStyle/>
          <a:p>
            <a:pPr algn="ctr" fontAlgn="base"/>
            <a:r>
              <a:rPr lang="es-CL" sz="1400" b="1" i="1" dirty="0"/>
              <a:t>Prevalencia de HTA en pediatría en el SSMS de Santiago: estudio </a:t>
            </a:r>
            <a:r>
              <a:rPr lang="es-CL" sz="1400" b="1" i="1" dirty="0" smtClean="0"/>
              <a:t>preliminar – Dra. Paulina Salas</a:t>
            </a:r>
            <a:endParaRPr lang="es-CL" sz="1400" b="1" i="1" dirty="0"/>
          </a:p>
          <a:p>
            <a:pPr algn="ctr" fontAlgn="base"/>
            <a:r>
              <a:rPr lang="es-CL" sz="1100" b="1" dirty="0" smtClean="0">
                <a:solidFill>
                  <a:srgbClr val="212529"/>
                </a:solidFill>
                <a:effectLst/>
                <a:latin typeface="Gudea"/>
              </a:rPr>
              <a:t>Congreso Chileno de Hipertensión Arterial 2018</a:t>
            </a:r>
            <a:endParaRPr lang="es-CL" sz="1100" b="1" dirty="0">
              <a:solidFill>
                <a:srgbClr val="212529"/>
              </a:solidFill>
              <a:effectLst/>
              <a:latin typeface="Gudea"/>
            </a:endParaRPr>
          </a:p>
        </p:txBody>
      </p:sp>
    </p:spTree>
    <p:extLst>
      <p:ext uri="{BB962C8B-B14F-4D97-AF65-F5344CB8AC3E}">
        <p14:creationId xmlns:p14="http://schemas.microsoft.com/office/powerpoint/2010/main" val="3603320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sz="4000" b="1" i="1" dirty="0"/>
              <a:t>Prevalencia de HTA en pediatría en el SSMS de Santiago: estudio </a:t>
            </a:r>
            <a:r>
              <a:rPr lang="es-CL" sz="4000" b="1" i="1" dirty="0" smtClean="0"/>
              <a:t>preliminar</a:t>
            </a:r>
            <a:endParaRPr lang="es-ES" dirty="0"/>
          </a:p>
        </p:txBody>
      </p:sp>
      <p:sp>
        <p:nvSpPr>
          <p:cNvPr id="3" name="Marcador de contenido 2"/>
          <p:cNvSpPr>
            <a:spLocks noGrp="1"/>
          </p:cNvSpPr>
          <p:nvPr>
            <p:ph idx="1"/>
          </p:nvPr>
        </p:nvSpPr>
        <p:spPr/>
        <p:txBody>
          <a:bodyPr>
            <a:normAutofit lnSpcReduction="10000"/>
          </a:bodyPr>
          <a:lstStyle/>
          <a:p>
            <a:r>
              <a:rPr lang="es-CL" dirty="0" smtClean="0"/>
              <a:t>Estudio Dra. Paulina Salas entre octubre 2011 y marzo de 2014 que incluyó 32 centros de atención primaria SSMS</a:t>
            </a:r>
          </a:p>
          <a:p>
            <a:r>
              <a:rPr lang="es-CL" dirty="0" smtClean="0"/>
              <a:t>Población infantil &lt;19 años controlada: 9.642 </a:t>
            </a:r>
          </a:p>
          <a:p>
            <a:r>
              <a:rPr lang="es-CL" dirty="0" smtClean="0"/>
              <a:t>Se derivaron a nivel terciario 119 pacientes con sospecha de HTA (1,23%) con edad promedio 6,7 años, de los cuales en 48 niños se confirma HTA (0,5 %).</a:t>
            </a:r>
          </a:p>
          <a:p>
            <a:r>
              <a:rPr lang="es-CL" b="1" dirty="0" smtClean="0"/>
              <a:t>El </a:t>
            </a:r>
            <a:r>
              <a:rPr lang="es-CL" b="1" dirty="0" smtClean="0">
                <a:effectLst>
                  <a:outerShdw blurRad="38100" dist="38100" dir="2700000" algn="tl">
                    <a:srgbClr val="000000">
                      <a:alpha val="43137"/>
                    </a:srgbClr>
                  </a:outerShdw>
                </a:effectLst>
              </a:rPr>
              <a:t>83,3%</a:t>
            </a:r>
            <a:r>
              <a:rPr lang="es-CL" b="1" dirty="0" smtClean="0"/>
              <a:t> tenía </a:t>
            </a:r>
            <a:r>
              <a:rPr lang="es-CL" b="1" u="sng" dirty="0" smtClean="0"/>
              <a:t>Obesidad o Sobrepeso</a:t>
            </a:r>
            <a:r>
              <a:rPr lang="es-CL" b="1" dirty="0" smtClean="0"/>
              <a:t>!!!</a:t>
            </a:r>
            <a:endParaRPr lang="es-ES" b="1" dirty="0"/>
          </a:p>
        </p:txBody>
      </p:sp>
      <p:sp>
        <p:nvSpPr>
          <p:cNvPr id="4" name="Rectángulo 3"/>
          <p:cNvSpPr/>
          <p:nvPr/>
        </p:nvSpPr>
        <p:spPr>
          <a:xfrm>
            <a:off x="899592" y="6021288"/>
            <a:ext cx="7296228" cy="492443"/>
          </a:xfrm>
          <a:prstGeom prst="rect">
            <a:avLst/>
          </a:prstGeom>
        </p:spPr>
        <p:txBody>
          <a:bodyPr wrap="none">
            <a:spAutoFit/>
          </a:bodyPr>
          <a:lstStyle/>
          <a:p>
            <a:pPr algn="ctr" fontAlgn="base"/>
            <a:r>
              <a:rPr lang="es-CL" sz="1400" b="1" i="1" dirty="0"/>
              <a:t>Prevalencia de HTA en pediatría en el SSMS de Santiago: estudio </a:t>
            </a:r>
            <a:r>
              <a:rPr lang="es-CL" sz="1400" b="1" i="1" dirty="0" smtClean="0"/>
              <a:t>preliminar – Dra. Paulina Salas</a:t>
            </a:r>
            <a:endParaRPr lang="es-CL" sz="1400" b="1" i="1" dirty="0"/>
          </a:p>
          <a:p>
            <a:pPr algn="ctr" fontAlgn="base"/>
            <a:r>
              <a:rPr lang="es-CL" sz="1100" b="1" dirty="0" smtClean="0">
                <a:solidFill>
                  <a:srgbClr val="212529"/>
                </a:solidFill>
                <a:effectLst/>
                <a:latin typeface="Gudea"/>
              </a:rPr>
              <a:t>Congreso Chileno de Hipertensión Arterial 2018</a:t>
            </a:r>
            <a:endParaRPr lang="es-CL" sz="1100" b="1" dirty="0">
              <a:solidFill>
                <a:srgbClr val="212529"/>
              </a:solidFill>
              <a:effectLst/>
              <a:latin typeface="Gudea"/>
            </a:endParaRPr>
          </a:p>
        </p:txBody>
      </p:sp>
    </p:spTree>
    <p:extLst>
      <p:ext uri="{BB962C8B-B14F-4D97-AF65-F5344CB8AC3E}">
        <p14:creationId xmlns:p14="http://schemas.microsoft.com/office/powerpoint/2010/main" val="1811094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srcRect l="28551" t="32576" r="5398" b="9393"/>
          <a:stretch/>
        </p:blipFill>
        <p:spPr>
          <a:xfrm>
            <a:off x="1324841" y="1174172"/>
            <a:ext cx="6039716" cy="3979720"/>
          </a:xfrm>
          <a:prstGeom prst="rect">
            <a:avLst/>
          </a:prstGeom>
        </p:spPr>
      </p:pic>
      <p:sp>
        <p:nvSpPr>
          <p:cNvPr id="5" name="Rectángulo 4"/>
          <p:cNvSpPr/>
          <p:nvPr/>
        </p:nvSpPr>
        <p:spPr>
          <a:xfrm>
            <a:off x="323528" y="5949280"/>
            <a:ext cx="8332089" cy="523220"/>
          </a:xfrm>
          <a:prstGeom prst="rect">
            <a:avLst/>
          </a:prstGeom>
        </p:spPr>
        <p:txBody>
          <a:bodyPr wrap="none">
            <a:spAutoFit/>
          </a:bodyPr>
          <a:lstStyle/>
          <a:p>
            <a:pPr algn="ctr" fontAlgn="base"/>
            <a:r>
              <a:rPr lang="es-CL" sz="1600" b="1" i="1" dirty="0"/>
              <a:t>Prevalencia de HTA en pediatría en el SSMS de Santiago: estudio </a:t>
            </a:r>
            <a:r>
              <a:rPr lang="es-CL" sz="1600" b="1" i="1" dirty="0" smtClean="0"/>
              <a:t>preliminar – Dra. Paulina Salas</a:t>
            </a:r>
            <a:endParaRPr lang="es-CL" sz="1600" b="1" i="1" dirty="0"/>
          </a:p>
          <a:p>
            <a:pPr algn="ctr" fontAlgn="base"/>
            <a:r>
              <a:rPr lang="es-CL" sz="1200" b="1" dirty="0" smtClean="0">
                <a:solidFill>
                  <a:srgbClr val="212529"/>
                </a:solidFill>
                <a:effectLst/>
                <a:latin typeface="Gudea"/>
              </a:rPr>
              <a:t>Congreso Chileno de Hipertensión Arterial 2018</a:t>
            </a:r>
            <a:endParaRPr lang="es-CL" sz="1200" b="1" dirty="0">
              <a:solidFill>
                <a:srgbClr val="212529"/>
              </a:solidFill>
              <a:effectLst/>
              <a:latin typeface="Gudea"/>
            </a:endParaRPr>
          </a:p>
        </p:txBody>
      </p:sp>
    </p:spTree>
    <p:extLst>
      <p:ext uri="{BB962C8B-B14F-4D97-AF65-F5344CB8AC3E}">
        <p14:creationId xmlns:p14="http://schemas.microsoft.com/office/powerpoint/2010/main" val="7846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28807" t="21667" r="2160" b="2121"/>
          <a:stretch/>
        </p:blipFill>
        <p:spPr>
          <a:xfrm>
            <a:off x="1083253" y="602674"/>
            <a:ext cx="6312477" cy="5226627"/>
          </a:xfrm>
          <a:prstGeom prst="rect">
            <a:avLst/>
          </a:prstGeom>
        </p:spPr>
      </p:pic>
    </p:spTree>
    <p:extLst>
      <p:ext uri="{BB962C8B-B14F-4D97-AF65-F5344CB8AC3E}">
        <p14:creationId xmlns:p14="http://schemas.microsoft.com/office/powerpoint/2010/main" val="409837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2276872"/>
            <a:ext cx="7772400" cy="1470025"/>
          </a:xfrm>
        </p:spPr>
        <p:style>
          <a:lnRef idx="0">
            <a:schemeClr val="accent6"/>
          </a:lnRef>
          <a:fillRef idx="3">
            <a:schemeClr val="accent6"/>
          </a:fillRef>
          <a:effectRef idx="3">
            <a:schemeClr val="accent6"/>
          </a:effectRef>
          <a:fontRef idx="minor">
            <a:schemeClr val="lt1"/>
          </a:fontRef>
        </p:style>
        <p:txBody>
          <a:bodyPr/>
          <a:lstStyle/>
          <a:p>
            <a:r>
              <a:rPr lang="es-CL" dirty="0" smtClean="0">
                <a:effectLst>
                  <a:outerShdw blurRad="38100" dist="38100" dir="2700000" algn="tl">
                    <a:srgbClr val="000000">
                      <a:alpha val="43137"/>
                    </a:srgbClr>
                  </a:outerShdw>
                </a:effectLst>
              </a:rPr>
              <a:t>Obesidad Infantil y Dislipidemias</a:t>
            </a:r>
            <a:endParaRPr lang="es-C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HTA y Obesidad</a:t>
            </a:r>
            <a:endParaRPr lang="es-CL" dirty="0"/>
          </a:p>
        </p:txBody>
      </p:sp>
      <p:sp>
        <p:nvSpPr>
          <p:cNvPr id="3" name="2 Marcador de contenido"/>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r>
              <a:rPr lang="es-CL" dirty="0" smtClean="0"/>
              <a:t>Prevalencia de HTA en niños ha ido aumentando paralelamente al incremento de la malnutrición por exceso.</a:t>
            </a:r>
          </a:p>
          <a:p>
            <a:pPr algn="just"/>
            <a:r>
              <a:rPr lang="es-CL" dirty="0" smtClean="0"/>
              <a:t>En estudio nacional </a:t>
            </a:r>
            <a:r>
              <a:rPr lang="es-CL" i="1" dirty="0" smtClean="0"/>
              <a:t>(</a:t>
            </a:r>
            <a:r>
              <a:rPr lang="es-CL" sz="1800" b="1" i="1" dirty="0" err="1" smtClean="0"/>
              <a:t>Bancalari</a:t>
            </a:r>
            <a:r>
              <a:rPr lang="es-CL" sz="1800" b="1" i="1" dirty="0" smtClean="0"/>
              <a:t> R, Díaz C, Martínez-Aguayo A, et al. Prevalencia de hipertensión arterial y su asociación con la obesidad en edad pediátrica. </a:t>
            </a:r>
            <a:r>
              <a:rPr lang="es-CL" sz="1800" b="1" i="1" dirty="0" err="1" smtClean="0"/>
              <a:t>Rev</a:t>
            </a:r>
            <a:r>
              <a:rPr lang="es-CL" sz="1800" b="1" i="1" dirty="0" smtClean="0"/>
              <a:t> </a:t>
            </a:r>
            <a:r>
              <a:rPr lang="es-CL" sz="1800" b="1" i="1" dirty="0" err="1" smtClean="0"/>
              <a:t>Med</a:t>
            </a:r>
            <a:r>
              <a:rPr lang="es-CL" sz="1800" b="1" i="1" dirty="0" smtClean="0"/>
              <a:t> Chile 2011;139: 872-9</a:t>
            </a:r>
            <a:r>
              <a:rPr lang="es-CL" i="1" dirty="0" smtClean="0"/>
              <a:t>)</a:t>
            </a:r>
            <a:r>
              <a:rPr lang="es-CL" b="1" i="1" dirty="0" smtClean="0"/>
              <a:t> </a:t>
            </a:r>
            <a:r>
              <a:rPr lang="es-CL" dirty="0" smtClean="0"/>
              <a:t>en niños entre 6-14 años mostró prevalencia de HTA de 8.9% en niños eutróficos, </a:t>
            </a:r>
            <a:r>
              <a:rPr lang="es-CL" u="sng" dirty="0" smtClean="0"/>
              <a:t>13.8% en niños con sobrepeso </a:t>
            </a:r>
            <a:r>
              <a:rPr lang="es-CL" dirty="0" smtClean="0"/>
              <a:t>y </a:t>
            </a:r>
            <a:r>
              <a:rPr lang="es-CL" b="1" u="sng" dirty="0" smtClean="0"/>
              <a:t>26.1%</a:t>
            </a:r>
            <a:r>
              <a:rPr lang="es-CL" u="sng" dirty="0" smtClean="0"/>
              <a:t> en niños </a:t>
            </a:r>
            <a:r>
              <a:rPr lang="es-CL" b="1" u="sng" dirty="0" smtClean="0">
                <a:effectLst>
                  <a:outerShdw blurRad="38100" dist="38100" dir="2700000" algn="tl">
                    <a:srgbClr val="000000">
                      <a:alpha val="43137"/>
                    </a:srgbClr>
                  </a:outerShdw>
                </a:effectLst>
              </a:rPr>
              <a:t>obesos</a:t>
            </a:r>
            <a:r>
              <a:rPr lang="es-CL" dirty="0" smtClean="0"/>
              <a:t>.</a:t>
            </a:r>
          </a:p>
          <a:p>
            <a:pPr algn="just"/>
            <a:r>
              <a:rPr lang="es-CL" dirty="0" smtClean="0"/>
              <a:t>Se estima que entre </a:t>
            </a:r>
            <a:r>
              <a:rPr lang="es-CL" b="1" dirty="0" smtClean="0"/>
              <a:t>60-70%</a:t>
            </a:r>
            <a:r>
              <a:rPr lang="es-CL" dirty="0" smtClean="0"/>
              <a:t> del riesgo de HTA se atribuye a la obesidad y este efecto se produce en la etapa preescolar</a:t>
            </a:r>
          </a:p>
          <a:p>
            <a:pPr algn="just"/>
            <a:endParaRPr lang="es-CL" dirty="0"/>
          </a:p>
        </p:txBody>
      </p:sp>
      <p:sp>
        <p:nvSpPr>
          <p:cNvPr id="4" name="Rectángulo 2"/>
          <p:cNvSpPr/>
          <p:nvPr/>
        </p:nvSpPr>
        <p:spPr>
          <a:xfrm>
            <a:off x="1691680" y="6309320"/>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3047" y="5894014"/>
            <a:ext cx="6102248" cy="369332"/>
          </a:xfrm>
          <a:prstGeom prst="rect">
            <a:avLst/>
          </a:prstGeom>
        </p:spPr>
        <p:txBody>
          <a:bodyPr wrap="none">
            <a:spAutoFit/>
          </a:bodyPr>
          <a:lstStyle/>
          <a:p>
            <a:r>
              <a:rPr lang="es-ES" dirty="0" err="1" smtClean="0"/>
              <a:t>Rev</a:t>
            </a:r>
            <a:r>
              <a:rPr lang="es-ES" dirty="0" smtClean="0"/>
              <a:t> </a:t>
            </a:r>
            <a:r>
              <a:rPr lang="es-ES" dirty="0" err="1" smtClean="0"/>
              <a:t>Chil</a:t>
            </a:r>
            <a:r>
              <a:rPr lang="es-ES" dirty="0" smtClean="0"/>
              <a:t> </a:t>
            </a:r>
            <a:r>
              <a:rPr lang="es-ES" dirty="0" err="1" smtClean="0"/>
              <a:t>Pediatr</a:t>
            </a:r>
            <a:r>
              <a:rPr lang="es-ES" dirty="0" smtClean="0"/>
              <a:t>. 2019;90(2): DOI: 10.32641/rchped.v90i2.1005 </a:t>
            </a:r>
            <a:endParaRPr lang="es-ES" dirty="0"/>
          </a:p>
        </p:txBody>
      </p:sp>
      <p:pic>
        <p:nvPicPr>
          <p:cNvPr id="3" name="Imagen 2"/>
          <p:cNvPicPr>
            <a:picLocks noChangeAspect="1"/>
          </p:cNvPicPr>
          <p:nvPr/>
        </p:nvPicPr>
        <p:blipFill rotWithShape="1">
          <a:blip r:embed="rId2" cstate="print"/>
          <a:srcRect l="12784" t="8931" r="11279" b="9725"/>
          <a:stretch/>
        </p:blipFill>
        <p:spPr>
          <a:xfrm>
            <a:off x="1315906" y="831273"/>
            <a:ext cx="5774747" cy="44331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2563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¿A quiénes y a qué edad debemos medir PA?</a:t>
            </a:r>
            <a:endParaRPr lang="es-CL" dirty="0"/>
          </a:p>
        </p:txBody>
      </p:sp>
      <p:sp>
        <p:nvSpPr>
          <p:cNvPr id="3" name="2 Marcador de contenido"/>
          <p:cNvSpPr>
            <a:spLocks noGrp="1"/>
          </p:cNvSpPr>
          <p:nvPr>
            <p:ph idx="1"/>
          </p:nvPr>
        </p:nvSpPr>
        <p:spPr>
          <a:xfrm>
            <a:off x="628650" y="1825626"/>
            <a:ext cx="7886700" cy="2803525"/>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s-CL" dirty="0" smtClean="0"/>
              <a:t>Niños ≥ 3 años:</a:t>
            </a:r>
          </a:p>
          <a:p>
            <a:pPr lvl="1"/>
            <a:r>
              <a:rPr lang="es-CL" dirty="0" smtClean="0"/>
              <a:t>Sin factores de riesgo: medir anualmente</a:t>
            </a:r>
          </a:p>
          <a:p>
            <a:pPr lvl="1"/>
            <a:r>
              <a:rPr lang="es-CL" dirty="0" smtClean="0"/>
              <a:t>Obesidad (+) u otros factores de riesgo*: medir en cada control de salud</a:t>
            </a:r>
          </a:p>
          <a:p>
            <a:pPr lvl="1">
              <a:buNone/>
            </a:pPr>
            <a:endParaRPr lang="es-CL" dirty="0" smtClean="0"/>
          </a:p>
          <a:p>
            <a:r>
              <a:rPr lang="es-CL" dirty="0" smtClean="0"/>
              <a:t>Niños &lt;3 años:</a:t>
            </a:r>
          </a:p>
          <a:p>
            <a:pPr lvl="1"/>
            <a:r>
              <a:rPr lang="es-CL" dirty="0" smtClean="0"/>
              <a:t>Medir sólo ante presencia de factores de riesgo*</a:t>
            </a:r>
            <a:endParaRPr lang="es-CL" dirty="0"/>
          </a:p>
        </p:txBody>
      </p:sp>
      <p:sp>
        <p:nvSpPr>
          <p:cNvPr id="4" name="Rectángulo 2"/>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35936095"/>
              </p:ext>
            </p:extLst>
          </p:nvPr>
        </p:nvGraphicFramePr>
        <p:xfrm>
          <a:off x="1524000" y="719666"/>
          <a:ext cx="6096000" cy="4348480"/>
        </p:xfrm>
        <a:graphic>
          <a:graphicData uri="http://schemas.openxmlformats.org/drawingml/2006/table">
            <a:tbl>
              <a:tblPr firstRow="1" bandRow="1">
                <a:tableStyleId>{073A0DAA-6AF3-43AB-8588-CEC1D06C72B9}</a:tableStyleId>
              </a:tblPr>
              <a:tblGrid>
                <a:gridCol w="6096000"/>
              </a:tblGrid>
              <a:tr h="370840">
                <a:tc>
                  <a:txBody>
                    <a:bodyPr/>
                    <a:lstStyle/>
                    <a:p>
                      <a:r>
                        <a:rPr lang="es-CL" dirty="0" smtClean="0"/>
                        <a:t>Factores</a:t>
                      </a:r>
                      <a:r>
                        <a:rPr lang="es-CL" baseline="0" dirty="0" smtClean="0"/>
                        <a:t> de riesgo</a:t>
                      </a:r>
                      <a:endParaRPr lang="es-ES" dirty="0"/>
                    </a:p>
                  </a:txBody>
                  <a:tcPr marL="68580" marR="68580"/>
                </a:tc>
              </a:tr>
              <a:tr h="370840">
                <a:tc>
                  <a:txBody>
                    <a:bodyPr/>
                    <a:lstStyle/>
                    <a:p>
                      <a:r>
                        <a:rPr lang="es-CL" dirty="0" smtClean="0"/>
                        <a:t>Historia</a:t>
                      </a:r>
                      <a:r>
                        <a:rPr lang="es-CL" baseline="0" dirty="0" smtClean="0"/>
                        <a:t> de prematuridad, PEG o complicación neonatal</a:t>
                      </a:r>
                      <a:endParaRPr lang="es-ES" dirty="0"/>
                    </a:p>
                  </a:txBody>
                  <a:tcPr marL="68580" marR="68580"/>
                </a:tc>
              </a:tr>
              <a:tr h="370840">
                <a:tc>
                  <a:txBody>
                    <a:bodyPr/>
                    <a:lstStyle/>
                    <a:p>
                      <a:r>
                        <a:rPr lang="es-CL" dirty="0" smtClean="0"/>
                        <a:t>Cardiopatía Congénita</a:t>
                      </a:r>
                      <a:endParaRPr lang="es-ES" dirty="0"/>
                    </a:p>
                  </a:txBody>
                  <a:tcPr marL="68580" marR="68580"/>
                </a:tc>
              </a:tr>
              <a:tr h="370840">
                <a:tc>
                  <a:txBody>
                    <a:bodyPr/>
                    <a:lstStyle/>
                    <a:p>
                      <a:r>
                        <a:rPr lang="es-CL" dirty="0" smtClean="0"/>
                        <a:t>Infección urinaria</a:t>
                      </a:r>
                      <a:r>
                        <a:rPr lang="es-CL" baseline="0" dirty="0" smtClean="0"/>
                        <a:t> recurrente, hematuria o proteinuria</a:t>
                      </a:r>
                      <a:endParaRPr lang="es-ES" dirty="0"/>
                    </a:p>
                  </a:txBody>
                  <a:tcPr marL="68580" marR="68580"/>
                </a:tc>
              </a:tr>
              <a:tr h="370840">
                <a:tc>
                  <a:txBody>
                    <a:bodyPr/>
                    <a:lstStyle/>
                    <a:p>
                      <a:r>
                        <a:rPr lang="es-CL" dirty="0" smtClean="0"/>
                        <a:t>Enfermedad renal</a:t>
                      </a:r>
                      <a:r>
                        <a:rPr lang="es-CL" baseline="0" dirty="0" smtClean="0"/>
                        <a:t> conocida o malformación urológica</a:t>
                      </a:r>
                      <a:endParaRPr lang="es-ES" dirty="0"/>
                    </a:p>
                  </a:txBody>
                  <a:tcPr marL="68580" marR="68580"/>
                </a:tc>
              </a:tr>
              <a:tr h="370840">
                <a:tc>
                  <a:txBody>
                    <a:bodyPr/>
                    <a:lstStyle/>
                    <a:p>
                      <a:r>
                        <a:rPr lang="es-CL" dirty="0" smtClean="0"/>
                        <a:t>Historia familiar de enfermedad renal congénita</a:t>
                      </a:r>
                      <a:endParaRPr lang="es-ES" dirty="0"/>
                    </a:p>
                  </a:txBody>
                  <a:tcPr marL="68580" marR="68580"/>
                </a:tc>
              </a:tr>
              <a:tr h="370840">
                <a:tc>
                  <a:txBody>
                    <a:bodyPr/>
                    <a:lstStyle/>
                    <a:p>
                      <a:r>
                        <a:rPr lang="es-CL" dirty="0" err="1" smtClean="0"/>
                        <a:t>Transplante</a:t>
                      </a:r>
                      <a:r>
                        <a:rPr lang="es-CL" dirty="0" smtClean="0"/>
                        <a:t> de órgano</a:t>
                      </a:r>
                      <a:r>
                        <a:rPr lang="es-CL" baseline="0" dirty="0" smtClean="0"/>
                        <a:t> sólido</a:t>
                      </a:r>
                      <a:endParaRPr lang="es-ES" dirty="0"/>
                    </a:p>
                  </a:txBody>
                  <a:tcPr marL="68580" marR="68580"/>
                </a:tc>
              </a:tr>
              <a:tr h="370840">
                <a:tc>
                  <a:txBody>
                    <a:bodyPr/>
                    <a:lstStyle/>
                    <a:p>
                      <a:r>
                        <a:rPr lang="es-CL" dirty="0" err="1" smtClean="0"/>
                        <a:t>Transplante</a:t>
                      </a:r>
                      <a:r>
                        <a:rPr lang="es-CL" dirty="0" smtClean="0"/>
                        <a:t> de médula ósea o neoplasia</a:t>
                      </a:r>
                    </a:p>
                  </a:txBody>
                  <a:tcPr marL="68580" marR="68580"/>
                </a:tc>
              </a:tr>
              <a:tr h="370840">
                <a:tc>
                  <a:txBody>
                    <a:bodyPr/>
                    <a:lstStyle/>
                    <a:p>
                      <a:r>
                        <a:rPr lang="es-CL" dirty="0" smtClean="0"/>
                        <a:t>Medicamentos</a:t>
                      </a:r>
                      <a:r>
                        <a:rPr lang="es-CL" baseline="0" dirty="0" smtClean="0"/>
                        <a:t> que aumenten la PA</a:t>
                      </a:r>
                      <a:endParaRPr lang="es-CL" dirty="0" smtClean="0"/>
                    </a:p>
                  </a:txBody>
                  <a:tcPr marL="68580" marR="68580"/>
                </a:tc>
              </a:tr>
              <a:tr h="370840">
                <a:tc>
                  <a:txBody>
                    <a:bodyPr/>
                    <a:lstStyle/>
                    <a:p>
                      <a:r>
                        <a:rPr lang="es-CL" dirty="0" smtClean="0"/>
                        <a:t>Enfermedades sistémicas: </a:t>
                      </a:r>
                      <a:r>
                        <a:rPr lang="es-CL" dirty="0" err="1" smtClean="0"/>
                        <a:t>neurofibromatosis</a:t>
                      </a:r>
                      <a:r>
                        <a:rPr lang="es-CL" dirty="0" smtClean="0"/>
                        <a:t>, </a:t>
                      </a:r>
                      <a:r>
                        <a:rPr lang="es-CL" dirty="0" err="1" smtClean="0"/>
                        <a:t>eslcerosis</a:t>
                      </a:r>
                      <a:r>
                        <a:rPr lang="es-CL" dirty="0" smtClean="0"/>
                        <a:t> tuberosa, </a:t>
                      </a:r>
                      <a:r>
                        <a:rPr lang="es-CL" dirty="0" err="1" smtClean="0"/>
                        <a:t>Sd</a:t>
                      </a:r>
                      <a:r>
                        <a:rPr lang="es-CL" dirty="0" smtClean="0"/>
                        <a:t>. Turner</a:t>
                      </a:r>
                    </a:p>
                  </a:txBody>
                  <a:tcPr marL="68580" marR="68580"/>
                </a:tc>
              </a:tr>
              <a:tr h="370840">
                <a:tc>
                  <a:txBody>
                    <a:bodyPr/>
                    <a:lstStyle/>
                    <a:p>
                      <a:r>
                        <a:rPr lang="es-CL" dirty="0" smtClean="0"/>
                        <a:t>Presión intracraneal elevada</a:t>
                      </a:r>
                    </a:p>
                  </a:txBody>
                  <a:tcPr marL="68580" marR="68580"/>
                </a:tc>
              </a:tr>
            </a:tbl>
          </a:graphicData>
        </a:graphic>
      </p:graphicFrame>
      <p:sp>
        <p:nvSpPr>
          <p:cNvPr id="3" name="Rectángulo 2"/>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3866261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rot="5400000">
            <a:off x="1964698" y="-1053152"/>
            <a:ext cx="5100636" cy="843566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2 Rectángulo"/>
          <p:cNvSpPr/>
          <p:nvPr/>
        </p:nvSpPr>
        <p:spPr>
          <a:xfrm>
            <a:off x="957263" y="6076771"/>
            <a:ext cx="7372350" cy="738664"/>
          </a:xfrm>
          <a:prstGeom prst="rect">
            <a:avLst/>
          </a:prstGeom>
        </p:spPr>
        <p:txBody>
          <a:bodyPr wrap="square">
            <a:spAutoFit/>
          </a:bodyPr>
          <a:lstStyle/>
          <a:p>
            <a:pPr algn="ctr"/>
            <a:r>
              <a:rPr lang="es-CL" sz="1400" dirty="0" err="1" smtClean="0"/>
              <a:t>Flynn</a:t>
            </a:r>
            <a:r>
              <a:rPr lang="es-CL" sz="1400" dirty="0" smtClean="0"/>
              <a:t> JT, </a:t>
            </a:r>
            <a:r>
              <a:rPr lang="es-CL" sz="1400" dirty="0" err="1" smtClean="0"/>
              <a:t>Kaelber</a:t>
            </a:r>
            <a:r>
              <a:rPr lang="es-CL" sz="1400" dirty="0" smtClean="0"/>
              <a:t> DC, Baker-Smith CM, et al. </a:t>
            </a:r>
            <a:r>
              <a:rPr lang="es-CL" sz="1400" dirty="0" err="1" smtClean="0"/>
              <a:t>Clinical</a:t>
            </a:r>
            <a:r>
              <a:rPr lang="en-US" sz="1400" dirty="0" smtClean="0"/>
              <a:t>Practice Guideline for Screening and Management of High Blood Pressure in Children and Adolescents. </a:t>
            </a:r>
            <a:r>
              <a:rPr lang="en-US" sz="1400" i="1" dirty="0" smtClean="0"/>
              <a:t>Pediatrics. </a:t>
            </a:r>
            <a:r>
              <a:rPr lang="es-CL" sz="1400" dirty="0" smtClean="0"/>
              <a:t>2017;140(3):e20171904</a:t>
            </a:r>
            <a:endParaRPr lang="es-CL"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sz="4000" dirty="0" smtClean="0"/>
              <a:t>¿Con qué método y cómo debemos medir la PA en niños</a:t>
            </a:r>
            <a:r>
              <a:rPr lang="es-CL" dirty="0" smtClean="0"/>
              <a:t>?</a:t>
            </a:r>
            <a:endParaRPr lang="es-CL" dirty="0"/>
          </a:p>
        </p:txBody>
      </p:sp>
      <p:sp>
        <p:nvSpPr>
          <p:cNvPr id="3" name="2 Marcador de contenido"/>
          <p:cNvSpPr>
            <a:spLocks noGrp="1"/>
          </p:cNvSpPr>
          <p:nvPr>
            <p:ph idx="1"/>
          </p:nvPr>
        </p:nvSpPr>
        <p:spPr/>
        <p:txBody>
          <a:bodyPr>
            <a:normAutofit fontScale="70000" lnSpcReduction="20000"/>
          </a:bodyPr>
          <a:lstStyle/>
          <a:p>
            <a:r>
              <a:rPr lang="es-CL" dirty="0" smtClean="0"/>
              <a:t>Para </a:t>
            </a:r>
            <a:r>
              <a:rPr lang="es-CL" dirty="0" err="1" smtClean="0"/>
              <a:t>screenning</a:t>
            </a:r>
            <a:r>
              <a:rPr lang="es-CL" dirty="0" smtClean="0"/>
              <a:t>: método </a:t>
            </a:r>
            <a:r>
              <a:rPr lang="es-CL" dirty="0" err="1" smtClean="0"/>
              <a:t>auscultatorio</a:t>
            </a:r>
            <a:r>
              <a:rPr lang="es-CL" dirty="0" smtClean="0"/>
              <a:t> u </a:t>
            </a:r>
            <a:r>
              <a:rPr lang="es-CL" dirty="0" err="1" smtClean="0"/>
              <a:t>oscilométrico</a:t>
            </a:r>
            <a:endParaRPr lang="es-CL" dirty="0" smtClean="0"/>
          </a:p>
          <a:p>
            <a:r>
              <a:rPr lang="es-CL" u="sng" dirty="0" smtClean="0"/>
              <a:t>Para confirmación: </a:t>
            </a:r>
            <a:r>
              <a:rPr lang="es-CL" b="1" u="sng" dirty="0" smtClean="0"/>
              <a:t>método </a:t>
            </a:r>
            <a:r>
              <a:rPr lang="es-CL" b="1" u="sng" dirty="0" err="1" smtClean="0">
                <a:effectLst>
                  <a:outerShdw blurRad="38100" dist="38100" dir="2700000" algn="tl">
                    <a:srgbClr val="000000">
                      <a:alpha val="43137"/>
                    </a:srgbClr>
                  </a:outerShdw>
                </a:effectLst>
              </a:rPr>
              <a:t>auscultatorio</a:t>
            </a:r>
            <a:endParaRPr lang="es-CL" b="1" u="sng" dirty="0" smtClean="0">
              <a:effectLst>
                <a:outerShdw blurRad="38100" dist="38100" dir="2700000" algn="tl">
                  <a:srgbClr val="000000">
                    <a:alpha val="43137"/>
                  </a:srgbClr>
                </a:outerShdw>
              </a:effectLst>
            </a:endParaRPr>
          </a:p>
          <a:p>
            <a:pPr lvl="1"/>
            <a:r>
              <a:rPr lang="es-CL" dirty="0" smtClean="0"/>
              <a:t>Aparatos </a:t>
            </a:r>
            <a:r>
              <a:rPr lang="es-CL" dirty="0" err="1" smtClean="0"/>
              <a:t>oscilométricos</a:t>
            </a:r>
            <a:r>
              <a:rPr lang="es-CL" dirty="0" smtClean="0"/>
              <a:t> sobrestiman valor de PAS y PAD</a:t>
            </a:r>
          </a:p>
          <a:p>
            <a:pPr lvl="1"/>
            <a:r>
              <a:rPr lang="es-CL" dirty="0" smtClean="0"/>
              <a:t>Compromiso de órgano blanco se correlaciona mejor con HTA diagnosticada por método </a:t>
            </a:r>
            <a:r>
              <a:rPr lang="es-CL" dirty="0" err="1" smtClean="0"/>
              <a:t>auscultatorio</a:t>
            </a:r>
            <a:endParaRPr lang="es-CL" dirty="0" smtClean="0"/>
          </a:p>
          <a:p>
            <a:r>
              <a:rPr lang="es-CL" dirty="0" smtClean="0"/>
              <a:t>Técnica:</a:t>
            </a:r>
          </a:p>
          <a:p>
            <a:pPr lvl="1"/>
            <a:r>
              <a:rPr lang="es-CL" dirty="0" smtClean="0"/>
              <a:t>Antes de tomar la PA: permanecer en reposo, sentado al menos 5 minutos</a:t>
            </a:r>
          </a:p>
          <a:p>
            <a:pPr lvl="1"/>
            <a:r>
              <a:rPr lang="es-CL" dirty="0" smtClean="0"/>
              <a:t>Menor sentado, brazo derecho descubierto, pies apoyados en el piso y manguito de PA a la altura del corazón*</a:t>
            </a:r>
          </a:p>
          <a:p>
            <a:pPr lvl="1"/>
            <a:r>
              <a:rPr lang="es-CL" dirty="0" smtClean="0"/>
              <a:t>Manguito PA de tamaño correcto: </a:t>
            </a:r>
          </a:p>
          <a:p>
            <a:pPr lvl="2"/>
            <a:r>
              <a:rPr lang="es-CL" dirty="0" smtClean="0"/>
              <a:t>Ancho: debe corresponder al </a:t>
            </a:r>
            <a:r>
              <a:rPr lang="es-CL" b="1" dirty="0" smtClean="0"/>
              <a:t>40% </a:t>
            </a:r>
            <a:r>
              <a:rPr lang="es-CL" dirty="0" smtClean="0"/>
              <a:t>de la circunferencia del brazo</a:t>
            </a:r>
          </a:p>
          <a:p>
            <a:pPr lvl="2"/>
            <a:r>
              <a:rPr lang="es-CL" dirty="0" smtClean="0"/>
              <a:t>Largo: debe cubrir el </a:t>
            </a:r>
            <a:r>
              <a:rPr lang="es-CL" b="1" dirty="0" smtClean="0"/>
              <a:t>80-100% </a:t>
            </a:r>
            <a:r>
              <a:rPr lang="es-CL" dirty="0" smtClean="0"/>
              <a:t>de la circunferencia</a:t>
            </a:r>
          </a:p>
          <a:p>
            <a:pPr lvl="2"/>
            <a:r>
              <a:rPr lang="es-CL" dirty="0" smtClean="0"/>
              <a:t>Manguito ubicado en </a:t>
            </a:r>
            <a:r>
              <a:rPr lang="es-CL" u="sng" dirty="0" smtClean="0"/>
              <a:t>punto medio entre acromion y olecranon</a:t>
            </a:r>
            <a:r>
              <a:rPr lang="es-CL" dirty="0" smtClean="0"/>
              <a:t>, con codo </a:t>
            </a:r>
            <a:r>
              <a:rPr lang="es-CL" dirty="0" err="1" smtClean="0"/>
              <a:t>flectado</a:t>
            </a:r>
            <a:r>
              <a:rPr lang="es-CL" dirty="0" smtClean="0"/>
              <a:t> en 90°</a:t>
            </a:r>
            <a:endParaRPr lang="es-CL" dirty="0"/>
          </a:p>
        </p:txBody>
      </p:sp>
      <p:sp>
        <p:nvSpPr>
          <p:cNvPr id="4" name="Rectángulo 2"/>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8650" y="5795486"/>
            <a:ext cx="7615238" cy="738664"/>
          </a:xfrm>
          <a:prstGeom prst="rect">
            <a:avLst/>
          </a:prstGeom>
        </p:spPr>
        <p:txBody>
          <a:bodyPr wrap="square">
            <a:spAutoFit/>
          </a:bodyPr>
          <a:lstStyle/>
          <a:p>
            <a:r>
              <a:rPr lang="es-CL" sz="1400" dirty="0" smtClean="0"/>
              <a:t>Antón Gamero M. ¿Hay que medir la presión arterial en niños? ¿Cuándo? ¿Cómo? ¿Dónde? Hipertensión arterial en niños y adolescentes en Atención Primaria. En: </a:t>
            </a:r>
            <a:r>
              <a:rPr lang="es-CL" sz="1400" dirty="0" err="1" smtClean="0"/>
              <a:t>AEPap</a:t>
            </a:r>
            <a:r>
              <a:rPr lang="es-CL" sz="1400" dirty="0" smtClean="0"/>
              <a:t> (ed.). Congreso de Actualización Pediatría 2019. Madrid: Lúa Ediciones 3.0; 2019. p. 211-219.</a:t>
            </a:r>
            <a:endParaRPr lang="es-CL" sz="1400" dirty="0"/>
          </a:p>
        </p:txBody>
      </p:sp>
      <p:pic>
        <p:nvPicPr>
          <p:cNvPr id="2050" name="Picture 2"/>
          <p:cNvPicPr>
            <a:picLocks noChangeAspect="1" noChangeArrowheads="1"/>
          </p:cNvPicPr>
          <p:nvPr/>
        </p:nvPicPr>
        <p:blipFill>
          <a:blip r:embed="rId2" cstate="print"/>
          <a:srcRect/>
          <a:stretch>
            <a:fillRect/>
          </a:stretch>
        </p:blipFill>
        <p:spPr bwMode="auto">
          <a:xfrm>
            <a:off x="985838" y="1457325"/>
            <a:ext cx="7172325" cy="3943350"/>
          </a:xfrm>
          <a:prstGeom prst="rect">
            <a:avLst/>
          </a:prstGeom>
          <a:noFill/>
          <a:ln w="9525">
            <a:noFill/>
            <a:miter lim="800000"/>
            <a:headEnd/>
            <a:tailEnd/>
          </a:ln>
        </p:spPr>
      </p:pic>
      <p:sp>
        <p:nvSpPr>
          <p:cNvPr id="5" name="4 Flecha izquierda y derecha"/>
          <p:cNvSpPr/>
          <p:nvPr/>
        </p:nvSpPr>
        <p:spPr>
          <a:xfrm>
            <a:off x="5729288" y="4914900"/>
            <a:ext cx="1371600" cy="247650"/>
          </a:xfrm>
          <a:prstGeom prst="lef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CuadroTexto"/>
          <p:cNvSpPr txBox="1"/>
          <p:nvPr/>
        </p:nvSpPr>
        <p:spPr>
          <a:xfrm>
            <a:off x="7129462" y="4857750"/>
            <a:ext cx="728663" cy="584775"/>
          </a:xfrm>
          <a:prstGeom prst="rect">
            <a:avLst/>
          </a:prstGeom>
          <a:noFill/>
        </p:spPr>
        <p:txBody>
          <a:bodyPr wrap="square" rtlCol="0">
            <a:spAutoFit/>
          </a:bodyPr>
          <a:lstStyle/>
          <a:p>
            <a:pPr algn="ctr"/>
            <a:r>
              <a:rPr lang="es-CL" sz="1600" dirty="0" smtClean="0"/>
              <a:t>80-100%</a:t>
            </a:r>
            <a:endParaRPr lang="es-CL"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7738" y="1336965"/>
            <a:ext cx="325755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70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¿Con qué método y cómo debemos medir la PA en niños?</a:t>
            </a:r>
            <a:endParaRPr lang="es-CL" dirty="0"/>
          </a:p>
        </p:txBody>
      </p:sp>
      <p:sp>
        <p:nvSpPr>
          <p:cNvPr id="3" name="2 Marcador de contenido"/>
          <p:cNvSpPr>
            <a:spLocks noGrp="1"/>
          </p:cNvSpPr>
          <p:nvPr>
            <p:ph idx="1"/>
          </p:nvPr>
        </p:nvSpPr>
        <p:spPr/>
        <p:txBody>
          <a:bodyPr>
            <a:normAutofit fontScale="62500" lnSpcReduction="20000"/>
          </a:bodyPr>
          <a:lstStyle/>
          <a:p>
            <a:pPr algn="just"/>
            <a:r>
              <a:rPr lang="es-CL" dirty="0" smtClean="0"/>
              <a:t>Método </a:t>
            </a:r>
            <a:r>
              <a:rPr lang="es-CL" dirty="0" err="1" smtClean="0"/>
              <a:t>auscultatorio</a:t>
            </a:r>
            <a:r>
              <a:rPr lang="es-CL" dirty="0" smtClean="0"/>
              <a:t>:</a:t>
            </a:r>
          </a:p>
          <a:p>
            <a:pPr lvl="1" algn="just"/>
            <a:r>
              <a:rPr lang="es-CL" dirty="0" smtClean="0"/>
              <a:t>Campana de estetoscopio debe estar ubicada sobre arteria radial en fosita </a:t>
            </a:r>
            <a:r>
              <a:rPr lang="es-CL" dirty="0" err="1" smtClean="0"/>
              <a:t>antecubital</a:t>
            </a:r>
            <a:endParaRPr lang="es-CL" dirty="0" smtClean="0"/>
          </a:p>
          <a:p>
            <a:pPr lvl="1" algn="just"/>
            <a:r>
              <a:rPr lang="es-CL" dirty="0" smtClean="0"/>
              <a:t>Palpar pulso radial, inflar </a:t>
            </a:r>
            <a:r>
              <a:rPr lang="es-CL" dirty="0" err="1" smtClean="0"/>
              <a:t>cuff</a:t>
            </a:r>
            <a:r>
              <a:rPr lang="es-CL" dirty="0" smtClean="0"/>
              <a:t> hasta que pulso desaparece, desinflar a 2 </a:t>
            </a:r>
            <a:r>
              <a:rPr lang="es-CL" dirty="0" err="1" smtClean="0"/>
              <a:t>mmHg</a:t>
            </a:r>
            <a:r>
              <a:rPr lang="es-CL" dirty="0" smtClean="0"/>
              <a:t>/</a:t>
            </a:r>
            <a:r>
              <a:rPr lang="es-CL" dirty="0" err="1" smtClean="0"/>
              <a:t>seg</a:t>
            </a:r>
            <a:endParaRPr lang="es-CL" dirty="0" smtClean="0"/>
          </a:p>
          <a:p>
            <a:pPr lvl="1" algn="just"/>
            <a:r>
              <a:rPr lang="es-CL" dirty="0" smtClean="0"/>
              <a:t>Anotar la PA a la cual reaparece el pulso: 1° ruido de </a:t>
            </a:r>
            <a:r>
              <a:rPr lang="es-CL" dirty="0" err="1" smtClean="0"/>
              <a:t>Korotkoff</a:t>
            </a:r>
            <a:r>
              <a:rPr lang="es-CL" dirty="0" smtClean="0"/>
              <a:t> = PAS</a:t>
            </a:r>
          </a:p>
          <a:p>
            <a:pPr lvl="1" algn="just"/>
            <a:r>
              <a:rPr lang="es-CL" dirty="0" smtClean="0"/>
              <a:t>Anotar la PA a la desaparición de los sonidos o al 5° ruido de </a:t>
            </a:r>
            <a:r>
              <a:rPr lang="es-CL" dirty="0" err="1" smtClean="0"/>
              <a:t>Korotkoff</a:t>
            </a:r>
            <a:r>
              <a:rPr lang="es-CL" dirty="0" smtClean="0"/>
              <a:t> = PAD</a:t>
            </a:r>
          </a:p>
          <a:p>
            <a:pPr algn="just"/>
            <a:r>
              <a:rPr lang="es-CL" dirty="0" smtClean="0"/>
              <a:t>Una vez obtenida PA, se deben consultar valores en tablas de referencia.</a:t>
            </a:r>
          </a:p>
          <a:p>
            <a:pPr lvl="1" algn="just"/>
            <a:r>
              <a:rPr lang="es-CL" dirty="0" smtClean="0"/>
              <a:t>Si registro inicial es elevado (≥p90) en la misma visita deben realizarse </a:t>
            </a:r>
            <a:r>
              <a:rPr lang="es-CL" b="1" u="sng" dirty="0" smtClean="0"/>
              <a:t>2 </a:t>
            </a:r>
            <a:r>
              <a:rPr lang="es-CL" u="sng" dirty="0" smtClean="0"/>
              <a:t>tomas adicionales</a:t>
            </a:r>
            <a:r>
              <a:rPr lang="es-CL" dirty="0" smtClean="0"/>
              <a:t> (separadas al menos por 3 minutos) y sacar el promedio de las últimas 2.</a:t>
            </a:r>
          </a:p>
          <a:p>
            <a:pPr lvl="2" algn="just"/>
            <a:r>
              <a:rPr lang="es-CL" dirty="0" smtClean="0"/>
              <a:t>Si estos valores fueron obtenidos por método </a:t>
            </a:r>
            <a:r>
              <a:rPr lang="es-CL" dirty="0" err="1" smtClean="0"/>
              <a:t>auscultatorio</a:t>
            </a:r>
            <a:r>
              <a:rPr lang="es-CL" dirty="0" smtClean="0"/>
              <a:t>, este promedio es usado para determinar la categoría de PA en la que se encuentra el niño</a:t>
            </a:r>
          </a:p>
          <a:p>
            <a:pPr lvl="2" algn="just"/>
            <a:r>
              <a:rPr lang="es-CL" dirty="0" smtClean="0"/>
              <a:t>Si valor promedio fue obtenido por método oscilatorio, y promedio PA es ≥p90, </a:t>
            </a:r>
            <a:r>
              <a:rPr lang="es-CL" dirty="0" err="1" smtClean="0"/>
              <a:t>debenn</a:t>
            </a:r>
            <a:r>
              <a:rPr lang="es-CL" dirty="0" smtClean="0"/>
              <a:t> realizarse 2 registros por método </a:t>
            </a:r>
            <a:r>
              <a:rPr lang="es-CL" dirty="0" err="1" smtClean="0"/>
              <a:t>auscultatorio</a:t>
            </a:r>
            <a:r>
              <a:rPr lang="es-CL" dirty="0" smtClean="0"/>
              <a:t> y promediar el valor para definir la categoría de PA en que se encuentra el niño</a:t>
            </a:r>
            <a:endParaRPr lang="es-C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3977" t="40012" r="17500" b="14005"/>
          <a:stretch/>
        </p:blipFill>
        <p:spPr>
          <a:xfrm>
            <a:off x="1098839" y="1361209"/>
            <a:ext cx="7259592" cy="3491346"/>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09543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Dislipidemias en Pediatría</a:t>
            </a:r>
            <a:endParaRPr lang="es-CL" b="1" dirty="0"/>
          </a:p>
        </p:txBody>
      </p:sp>
      <p:sp>
        <p:nvSpPr>
          <p:cNvPr id="3" name="2 Marcador de contenido"/>
          <p:cNvSpPr>
            <a:spLocks noGrp="1"/>
          </p:cNvSpPr>
          <p:nvPr>
            <p:ph idx="1"/>
          </p:nvPr>
        </p:nvSpPr>
        <p:spPr/>
        <p:txBody>
          <a:bodyPr>
            <a:normAutofit fontScale="92500" lnSpcReduction="20000"/>
          </a:bodyPr>
          <a:lstStyle/>
          <a:p>
            <a:pPr algn="just"/>
            <a:r>
              <a:rPr lang="es-CL" dirty="0" smtClean="0"/>
              <a:t>Prevalencia de dislipidemias ha aumentado en niños y adolescentes, muchas de ellas asociadas al incremento de la obesidad</a:t>
            </a:r>
          </a:p>
          <a:p>
            <a:pPr algn="just"/>
            <a:r>
              <a:rPr lang="es-CL" dirty="0" smtClean="0"/>
              <a:t>La ateroesclerosis (AE) es el principal mecanismo </a:t>
            </a:r>
            <a:r>
              <a:rPr lang="es-CL" dirty="0" err="1" smtClean="0"/>
              <a:t>etiopatogénico</a:t>
            </a:r>
            <a:r>
              <a:rPr lang="es-CL" dirty="0" smtClean="0"/>
              <a:t> de ECV, 1ª causa de muerte (27%) de la población adulta chilena</a:t>
            </a:r>
          </a:p>
          <a:p>
            <a:pPr lvl="1" algn="just"/>
            <a:r>
              <a:rPr lang="es-CL" dirty="0" smtClean="0"/>
              <a:t>La AE comienza en la niñez</a:t>
            </a:r>
          </a:p>
          <a:p>
            <a:pPr lvl="1" algn="just"/>
            <a:r>
              <a:rPr lang="es-CL" dirty="0" smtClean="0"/>
              <a:t>Los niveles de lípidos sanguíneos persisten hacia la edad adulta (“tracking”), habiéndose demostrado en 4 cohortes internacionales que la presencia de </a:t>
            </a:r>
            <a:r>
              <a:rPr lang="es-CL" dirty="0" err="1" smtClean="0"/>
              <a:t>dislipidemia</a:t>
            </a:r>
            <a:r>
              <a:rPr lang="es-CL" dirty="0" smtClean="0"/>
              <a:t> a los 9 años de edad predice la AE posterior</a:t>
            </a:r>
          </a:p>
          <a:p>
            <a:pPr algn="just"/>
            <a:endParaRPr lang="es-CL" dirty="0"/>
          </a:p>
        </p:txBody>
      </p:sp>
      <p:sp>
        <p:nvSpPr>
          <p:cNvPr id="4" name="3 Rectángulo"/>
          <p:cNvSpPr/>
          <p:nvPr/>
        </p:nvSpPr>
        <p:spPr>
          <a:xfrm>
            <a:off x="2771800" y="6093296"/>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Estudio Básico de HTA</a:t>
            </a:r>
            <a:endParaRPr lang="es-ES" dirty="0"/>
          </a:p>
        </p:txBody>
      </p:sp>
      <p:sp>
        <p:nvSpPr>
          <p:cNvPr id="3" name="Marcador de contenido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s-CL" dirty="0" smtClean="0"/>
              <a:t>Una vez confirmado diagnóstico, evaluación debe dirigirse hacia detección de enfermedad causal y a la búsqueda de factores de riesgo asociados a HTA esencial</a:t>
            </a:r>
          </a:p>
          <a:p>
            <a:r>
              <a:rPr lang="es-CL" dirty="0" smtClean="0"/>
              <a:t>Etiología de HTA 2ria varia según la edad de inicio de HTA.</a:t>
            </a:r>
          </a:p>
          <a:p>
            <a:pPr lvl="1"/>
            <a:r>
              <a:rPr lang="es-CL" dirty="0" smtClean="0"/>
              <a:t>Mientras más precoz sea edad presentación y más alto el valor de PA, mayor posibilidad de que HTA sea secundaria</a:t>
            </a:r>
          </a:p>
          <a:p>
            <a:r>
              <a:rPr lang="es-CL" dirty="0" smtClean="0"/>
              <a:t>Etiologías HTA 2ria más frecuentes</a:t>
            </a:r>
          </a:p>
          <a:p>
            <a:pPr lvl="1"/>
            <a:r>
              <a:rPr lang="es-CL" dirty="0" smtClean="0"/>
              <a:t>Enfermedad renal parenquimatosa</a:t>
            </a:r>
          </a:p>
          <a:p>
            <a:pPr lvl="1"/>
            <a:r>
              <a:rPr lang="es-CL" dirty="0" smtClean="0"/>
              <a:t>Estenosis de arteria renal</a:t>
            </a:r>
          </a:p>
          <a:p>
            <a:pPr lvl="1"/>
            <a:r>
              <a:rPr lang="es-CL" dirty="0" smtClean="0"/>
              <a:t>Coartación Aórtica</a:t>
            </a:r>
          </a:p>
          <a:p>
            <a:r>
              <a:rPr lang="es-CL" dirty="0" smtClean="0"/>
              <a:t>En forma concomitante se iniciará estudio de compromiso de órganos blancos</a:t>
            </a:r>
            <a:endParaRPr lang="es-ES" dirty="0"/>
          </a:p>
        </p:txBody>
      </p:sp>
      <p:sp>
        <p:nvSpPr>
          <p:cNvPr id="4" name="Rectángulo 3"/>
          <p:cNvSpPr/>
          <p:nvPr/>
        </p:nvSpPr>
        <p:spPr>
          <a:xfrm>
            <a:off x="1769451" y="6176963"/>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6515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Estudio Básico de HTA: </a:t>
            </a:r>
            <a:r>
              <a:rPr lang="es-CL" b="1" i="1" dirty="0" smtClean="0"/>
              <a:t>anamnesis </a:t>
            </a:r>
            <a:endParaRPr lang="es-ES" b="1" i="1" dirty="0"/>
          </a:p>
        </p:txBody>
      </p:sp>
      <p:sp>
        <p:nvSpPr>
          <p:cNvPr id="3" name="Marcador de contenido 2"/>
          <p:cNvSpPr>
            <a:spLocks noGrp="1"/>
          </p:cNvSpPr>
          <p:nvPr>
            <p:ph idx="1"/>
          </p:nvPr>
        </p:nvSpPr>
        <p:spPr/>
        <p:txBody>
          <a:bodyPr>
            <a:normAutofit fontScale="92500" lnSpcReduction="20000"/>
          </a:bodyPr>
          <a:lstStyle/>
          <a:p>
            <a:r>
              <a:rPr lang="es-CL" dirty="0" smtClean="0"/>
              <a:t>Historia y examen físico:</a:t>
            </a:r>
          </a:p>
          <a:p>
            <a:pPr lvl="1"/>
            <a:r>
              <a:rPr lang="es-CL" dirty="0" smtClean="0"/>
              <a:t>La mayoría de niños hipertensos están asintomáticos por largos periodos de tiempo</a:t>
            </a:r>
          </a:p>
          <a:p>
            <a:pPr lvl="1"/>
            <a:r>
              <a:rPr lang="es-CL" dirty="0" smtClean="0"/>
              <a:t>Manifestaciones clínicas son inespecíficas: cefalea, vómitos, </a:t>
            </a:r>
            <a:r>
              <a:rPr lang="es-CL" dirty="0" err="1" smtClean="0"/>
              <a:t>tinitus</a:t>
            </a:r>
            <a:r>
              <a:rPr lang="es-CL" dirty="0" smtClean="0"/>
              <a:t>, epistaxis y taquicardia</a:t>
            </a:r>
          </a:p>
          <a:p>
            <a:r>
              <a:rPr lang="es-CL" dirty="0" smtClean="0"/>
              <a:t>Anamnesis:</a:t>
            </a:r>
          </a:p>
          <a:p>
            <a:pPr lvl="1"/>
            <a:r>
              <a:rPr lang="es-CL" dirty="0" err="1" smtClean="0"/>
              <a:t>Antec</a:t>
            </a:r>
            <a:r>
              <a:rPr lang="es-CL" dirty="0" smtClean="0"/>
              <a:t> familiares HTA y </a:t>
            </a:r>
            <a:r>
              <a:rPr lang="es-CL" dirty="0" err="1" smtClean="0"/>
              <a:t>enf</a:t>
            </a:r>
            <a:r>
              <a:rPr lang="es-CL" dirty="0" smtClean="0"/>
              <a:t> cardiovasculares</a:t>
            </a:r>
          </a:p>
          <a:p>
            <a:pPr lvl="1"/>
            <a:r>
              <a:rPr lang="es-CL" dirty="0" err="1" smtClean="0"/>
              <a:t>Antec</a:t>
            </a:r>
            <a:r>
              <a:rPr lang="es-CL" dirty="0" smtClean="0"/>
              <a:t> personales perinatales y obstétricos</a:t>
            </a:r>
          </a:p>
          <a:p>
            <a:pPr lvl="1"/>
            <a:r>
              <a:rPr lang="es-CL" dirty="0" smtClean="0"/>
              <a:t>Preguntar </a:t>
            </a:r>
            <a:r>
              <a:rPr lang="es-CL" dirty="0" err="1" smtClean="0"/>
              <a:t>dirigidamente</a:t>
            </a:r>
            <a:r>
              <a:rPr lang="es-CL" dirty="0" smtClean="0"/>
              <a:t> sobre factores de riesgos relacionados con HTA: dieta, actividad física, ingesta de bebidas isotónicas o energéticas, medicamentos, drogas, OH y trastornos del sueño</a:t>
            </a:r>
            <a:endParaRPr lang="es-ES" dirty="0"/>
          </a:p>
        </p:txBody>
      </p:sp>
      <p:sp>
        <p:nvSpPr>
          <p:cNvPr id="4" name="Rectángulo 3"/>
          <p:cNvSpPr/>
          <p:nvPr/>
        </p:nvSpPr>
        <p:spPr>
          <a:xfrm>
            <a:off x="1769451" y="6176963"/>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564121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Estudio Básico de HTA: </a:t>
            </a:r>
            <a:r>
              <a:rPr lang="es-CL" b="1" i="1" dirty="0" smtClean="0"/>
              <a:t>examen físico</a:t>
            </a:r>
            <a:endParaRPr lang="es-ES" b="1" i="1" dirty="0"/>
          </a:p>
        </p:txBody>
      </p:sp>
      <p:sp>
        <p:nvSpPr>
          <p:cNvPr id="3" name="Marcador de contenido 2"/>
          <p:cNvSpPr>
            <a:spLocks noGrp="1"/>
          </p:cNvSpPr>
          <p:nvPr>
            <p:ph idx="1"/>
          </p:nvPr>
        </p:nvSpPr>
        <p:spPr/>
        <p:txBody>
          <a:bodyPr>
            <a:normAutofit fontScale="77500" lnSpcReduction="20000"/>
          </a:bodyPr>
          <a:lstStyle/>
          <a:p>
            <a:pPr algn="just"/>
            <a:r>
              <a:rPr lang="es-CL" dirty="0" smtClean="0"/>
              <a:t>Examen físico general:</a:t>
            </a:r>
          </a:p>
          <a:p>
            <a:pPr lvl="1" algn="just"/>
            <a:r>
              <a:rPr lang="es-CL" dirty="0" smtClean="0"/>
              <a:t>Sobrepeso u obesidad</a:t>
            </a:r>
          </a:p>
          <a:p>
            <a:pPr lvl="1" algn="just"/>
            <a:r>
              <a:rPr lang="es-CL" dirty="0" smtClean="0"/>
              <a:t>Estigmas resistencia insulina</a:t>
            </a:r>
          </a:p>
          <a:p>
            <a:pPr lvl="1" algn="just"/>
            <a:r>
              <a:rPr lang="es-CL" dirty="0" smtClean="0"/>
              <a:t>Compromiso órganos blancos</a:t>
            </a:r>
          </a:p>
          <a:p>
            <a:pPr algn="just"/>
            <a:r>
              <a:rPr lang="es-CL" dirty="0" smtClean="0"/>
              <a:t>HTA secundaria: hallazgos dependerán de enfermedad de base</a:t>
            </a:r>
          </a:p>
          <a:p>
            <a:pPr lvl="1" algn="just"/>
            <a:r>
              <a:rPr lang="es-CL" dirty="0" smtClean="0"/>
              <a:t>Edema</a:t>
            </a:r>
          </a:p>
          <a:p>
            <a:pPr lvl="1" algn="just"/>
            <a:r>
              <a:rPr lang="es-CL" dirty="0" smtClean="0"/>
              <a:t>Lesiones cutáneas: </a:t>
            </a:r>
            <a:r>
              <a:rPr lang="es-CL" dirty="0" err="1" smtClean="0"/>
              <a:t>ej</a:t>
            </a:r>
            <a:r>
              <a:rPr lang="es-CL" dirty="0" smtClean="0"/>
              <a:t> manchas café con leche, </a:t>
            </a:r>
            <a:r>
              <a:rPr lang="es-CL" dirty="0" err="1" smtClean="0"/>
              <a:t>neurofibromas</a:t>
            </a:r>
            <a:endParaRPr lang="es-CL" dirty="0" smtClean="0"/>
          </a:p>
          <a:p>
            <a:pPr lvl="1" algn="just"/>
            <a:r>
              <a:rPr lang="es-CL" dirty="0" smtClean="0"/>
              <a:t>Evaluar pulsos en las 4 extremidades</a:t>
            </a:r>
          </a:p>
          <a:p>
            <a:pPr lvl="1" algn="just"/>
            <a:r>
              <a:rPr lang="es-CL" dirty="0" smtClean="0"/>
              <a:t>Glándula Tiroides</a:t>
            </a:r>
          </a:p>
          <a:p>
            <a:pPr lvl="1" algn="just"/>
            <a:r>
              <a:rPr lang="es-CL" dirty="0" smtClean="0"/>
              <a:t>Soplos en región precordial, abdominal e </a:t>
            </a:r>
            <a:r>
              <a:rPr lang="es-CL" dirty="0" err="1" smtClean="0"/>
              <a:t>interescapular</a:t>
            </a:r>
            <a:endParaRPr lang="es-CL" dirty="0" smtClean="0"/>
          </a:p>
          <a:p>
            <a:pPr lvl="1" algn="just"/>
            <a:r>
              <a:rPr lang="es-CL" dirty="0" smtClean="0"/>
              <a:t>Masas abdominales y palpación de riñones aumentados de tamaño</a:t>
            </a:r>
          </a:p>
          <a:p>
            <a:pPr lvl="1"/>
            <a:endParaRPr lang="es-ES" dirty="0"/>
          </a:p>
        </p:txBody>
      </p:sp>
      <p:sp>
        <p:nvSpPr>
          <p:cNvPr id="4" name="Rectángulo 3"/>
          <p:cNvSpPr/>
          <p:nvPr/>
        </p:nvSpPr>
        <p:spPr>
          <a:xfrm>
            <a:off x="1769451" y="6176963"/>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1250385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Estudio Básico de HTA: </a:t>
            </a:r>
            <a:r>
              <a:rPr lang="es-CL" b="1" i="1" dirty="0" smtClean="0"/>
              <a:t>exámenes de sangre y orina</a:t>
            </a:r>
            <a:endParaRPr lang="es-ES" b="1" i="1" dirty="0"/>
          </a:p>
        </p:txBody>
      </p:sp>
      <p:sp>
        <p:nvSpPr>
          <p:cNvPr id="3" name="Marcador de contenido 2"/>
          <p:cNvSpPr>
            <a:spLocks noGrp="1"/>
          </p:cNvSpPr>
          <p:nvPr>
            <p:ph idx="1"/>
          </p:nvPr>
        </p:nvSpPr>
        <p:spPr/>
        <p:txBody>
          <a:bodyPr>
            <a:normAutofit fontScale="92500" lnSpcReduction="10000"/>
          </a:bodyPr>
          <a:lstStyle/>
          <a:p>
            <a:pPr algn="just"/>
            <a:r>
              <a:rPr lang="es-CL" b="1" i="1" dirty="0" smtClean="0"/>
              <a:t>Evaluación de función renal</a:t>
            </a:r>
            <a:r>
              <a:rPr lang="es-ES" b="1" i="1" dirty="0" smtClean="0"/>
              <a:t>: </a:t>
            </a:r>
            <a:r>
              <a:rPr lang="es-ES" dirty="0" smtClean="0"/>
              <a:t>se realiza </a:t>
            </a:r>
            <a:r>
              <a:rPr lang="es-ES" u="sng" dirty="0" smtClean="0"/>
              <a:t>de rutina en todo paciente hipertenso</a:t>
            </a:r>
          </a:p>
          <a:p>
            <a:pPr lvl="1" algn="just"/>
            <a:r>
              <a:rPr lang="es-CL" dirty="0" smtClean="0"/>
              <a:t>Hemograma</a:t>
            </a:r>
          </a:p>
          <a:p>
            <a:pPr lvl="1" algn="just"/>
            <a:r>
              <a:rPr lang="es-CL" dirty="0" smtClean="0"/>
              <a:t>ELP</a:t>
            </a:r>
          </a:p>
          <a:p>
            <a:pPr lvl="1" algn="just"/>
            <a:r>
              <a:rPr lang="es-CL" dirty="0" smtClean="0"/>
              <a:t>GSV</a:t>
            </a:r>
          </a:p>
          <a:p>
            <a:pPr lvl="1" algn="just"/>
            <a:r>
              <a:rPr lang="es-CL" dirty="0" smtClean="0"/>
              <a:t>Creatinina, Nitrógeno Ureico</a:t>
            </a:r>
          </a:p>
          <a:p>
            <a:pPr lvl="1" algn="just"/>
            <a:r>
              <a:rPr lang="es-CL" dirty="0" smtClean="0"/>
              <a:t>Ácido úrico</a:t>
            </a:r>
          </a:p>
          <a:p>
            <a:pPr lvl="1" algn="just"/>
            <a:r>
              <a:rPr lang="es-CL" dirty="0" smtClean="0"/>
              <a:t>Examen de orina completa</a:t>
            </a:r>
          </a:p>
          <a:p>
            <a:pPr lvl="1" algn="just"/>
            <a:r>
              <a:rPr lang="es-CL" dirty="0" err="1" smtClean="0"/>
              <a:t>Urocultivo</a:t>
            </a:r>
            <a:endParaRPr lang="es-CL" dirty="0" smtClean="0"/>
          </a:p>
          <a:p>
            <a:pPr lvl="1" algn="just"/>
            <a:r>
              <a:rPr lang="es-CL" dirty="0" err="1" smtClean="0"/>
              <a:t>Microalbuminuria</a:t>
            </a:r>
            <a:endParaRPr lang="es-CL" dirty="0" smtClean="0"/>
          </a:p>
        </p:txBody>
      </p:sp>
      <p:sp>
        <p:nvSpPr>
          <p:cNvPr id="4" name="Rectángulo 3"/>
          <p:cNvSpPr/>
          <p:nvPr/>
        </p:nvSpPr>
        <p:spPr>
          <a:xfrm>
            <a:off x="1722692" y="6176963"/>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1429716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dirty="0" smtClean="0"/>
              <a:t>Estudio Básico de HTA: </a:t>
            </a:r>
            <a:r>
              <a:rPr lang="es-CL" b="1" i="1" dirty="0" smtClean="0"/>
              <a:t>exámenes de sangre y orina</a:t>
            </a:r>
            <a:endParaRPr lang="es-ES" b="1" i="1" dirty="0"/>
          </a:p>
        </p:txBody>
      </p:sp>
      <p:sp>
        <p:nvSpPr>
          <p:cNvPr id="3" name="Marcador de contenido 2"/>
          <p:cNvSpPr>
            <a:spLocks noGrp="1"/>
          </p:cNvSpPr>
          <p:nvPr>
            <p:ph idx="1"/>
          </p:nvPr>
        </p:nvSpPr>
        <p:spPr/>
        <p:txBody>
          <a:bodyPr>
            <a:normAutofit fontScale="85000" lnSpcReduction="10000"/>
          </a:bodyPr>
          <a:lstStyle/>
          <a:p>
            <a:pPr algn="just"/>
            <a:r>
              <a:rPr lang="es-CL" b="1" i="1" dirty="0" smtClean="0"/>
              <a:t>Evaluación metabólica</a:t>
            </a:r>
            <a:r>
              <a:rPr lang="es-CL" dirty="0" smtClean="0"/>
              <a:t>:</a:t>
            </a:r>
            <a:r>
              <a:rPr lang="es-ES" dirty="0" smtClean="0"/>
              <a:t> en pacientes con sobrepeso, obesidad, síndrome metabólico o antecedentes familiares de </a:t>
            </a:r>
            <a:r>
              <a:rPr lang="es-ES" dirty="0" err="1" smtClean="0"/>
              <a:t>dislipidemia</a:t>
            </a:r>
            <a:endParaRPr lang="es-ES" dirty="0" smtClean="0"/>
          </a:p>
          <a:p>
            <a:pPr lvl="1" algn="just"/>
            <a:r>
              <a:rPr lang="es-CL" dirty="0" smtClean="0"/>
              <a:t>Perfil Lipídico</a:t>
            </a:r>
          </a:p>
          <a:p>
            <a:pPr lvl="1" algn="just"/>
            <a:r>
              <a:rPr lang="es-CL" dirty="0" smtClean="0"/>
              <a:t>Glicemia en ayunas</a:t>
            </a:r>
          </a:p>
          <a:p>
            <a:pPr lvl="1" algn="just"/>
            <a:r>
              <a:rPr lang="es-CL" dirty="0" err="1" smtClean="0"/>
              <a:t>Hb</a:t>
            </a:r>
            <a:r>
              <a:rPr lang="es-CL" dirty="0" smtClean="0"/>
              <a:t> </a:t>
            </a:r>
            <a:r>
              <a:rPr lang="es-CL" dirty="0" err="1" smtClean="0"/>
              <a:t>glicosilada</a:t>
            </a:r>
            <a:endParaRPr lang="es-CL" dirty="0" smtClean="0"/>
          </a:p>
          <a:p>
            <a:pPr lvl="1" algn="just"/>
            <a:r>
              <a:rPr lang="es-CL" dirty="0" smtClean="0"/>
              <a:t>Insulina en ayunas</a:t>
            </a:r>
          </a:p>
          <a:p>
            <a:pPr algn="just"/>
            <a:r>
              <a:rPr lang="es-CL" b="1" i="1" dirty="0" smtClean="0"/>
              <a:t>Según historia</a:t>
            </a:r>
            <a:r>
              <a:rPr lang="es-CL" dirty="0" smtClean="0"/>
              <a:t>: pruebas tiroideas, niveles plasmáticos drogas, actividad renina plasmática, aldosterona, catecolaminas urinarias y plasmáticas, esteroides urinarios y estudios genéticos</a:t>
            </a:r>
          </a:p>
        </p:txBody>
      </p:sp>
      <p:sp>
        <p:nvSpPr>
          <p:cNvPr id="4" name="Rectángulo 3"/>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813359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Estudio Básico de HTA: </a:t>
            </a:r>
            <a:r>
              <a:rPr lang="es-CL" b="1" i="1" dirty="0" smtClean="0"/>
              <a:t>Imágenes</a:t>
            </a:r>
            <a:endParaRPr lang="es-ES" b="1" i="1" dirty="0"/>
          </a:p>
        </p:txBody>
      </p:sp>
      <p:sp>
        <p:nvSpPr>
          <p:cNvPr id="3" name="Marcador de contenido 2"/>
          <p:cNvSpPr>
            <a:spLocks noGrp="1"/>
          </p:cNvSpPr>
          <p:nvPr>
            <p:ph idx="1"/>
          </p:nvPr>
        </p:nvSpPr>
        <p:spPr/>
        <p:txBody>
          <a:bodyPr>
            <a:normAutofit fontScale="85000" lnSpcReduction="20000"/>
          </a:bodyPr>
          <a:lstStyle/>
          <a:p>
            <a:r>
              <a:rPr lang="es-CL" b="1" i="1" dirty="0" smtClean="0"/>
              <a:t>Ecografía Renal y Vesical con </a:t>
            </a:r>
            <a:r>
              <a:rPr lang="es-CL" b="1" i="1" dirty="0" err="1" smtClean="0"/>
              <a:t>Doppler</a:t>
            </a:r>
            <a:r>
              <a:rPr lang="es-CL" b="1" i="1" dirty="0" smtClean="0"/>
              <a:t>:</a:t>
            </a:r>
          </a:p>
          <a:p>
            <a:pPr lvl="1"/>
            <a:r>
              <a:rPr lang="es-CL" dirty="0" smtClean="0"/>
              <a:t>Ecografía permite evaluar aspecto de riñones: tamaño, </a:t>
            </a:r>
            <a:r>
              <a:rPr lang="es-CL" dirty="0" err="1" smtClean="0"/>
              <a:t>ecogenicidad</a:t>
            </a:r>
            <a:r>
              <a:rPr lang="es-CL" dirty="0" smtClean="0"/>
              <a:t>, quistes, asimetrías, hidronefrosis, </a:t>
            </a:r>
            <a:r>
              <a:rPr lang="es-CL" dirty="0" err="1" smtClean="0"/>
              <a:t>nefrocalcinosis</a:t>
            </a:r>
            <a:r>
              <a:rPr lang="es-CL" dirty="0" smtClean="0"/>
              <a:t>, masas e incidentalmente en obesos hígado graso</a:t>
            </a:r>
          </a:p>
          <a:p>
            <a:pPr lvl="1"/>
            <a:r>
              <a:rPr lang="es-CL" dirty="0" err="1" smtClean="0"/>
              <a:t>Doppler</a:t>
            </a:r>
            <a:r>
              <a:rPr lang="es-CL" dirty="0" smtClean="0"/>
              <a:t>: evalúa flujos renales (arterial y venoso)</a:t>
            </a:r>
          </a:p>
          <a:p>
            <a:pPr lvl="2"/>
            <a:r>
              <a:rPr lang="es-CL" dirty="0" smtClean="0"/>
              <a:t>Si existe sospecha de estenosis arteria renal se procederá a solicitar estudios de 2ª línea</a:t>
            </a:r>
          </a:p>
          <a:p>
            <a:pPr lvl="3"/>
            <a:r>
              <a:rPr lang="es-CL" dirty="0" smtClean="0"/>
              <a:t>Resonancia nuclear magnética</a:t>
            </a:r>
          </a:p>
          <a:p>
            <a:pPr lvl="3"/>
            <a:r>
              <a:rPr lang="es-CL" dirty="0" err="1" smtClean="0"/>
              <a:t>AngioTAC</a:t>
            </a:r>
            <a:r>
              <a:rPr lang="es-CL" dirty="0" smtClean="0"/>
              <a:t> vasos renales</a:t>
            </a:r>
          </a:p>
          <a:p>
            <a:pPr lvl="3"/>
            <a:r>
              <a:rPr lang="es-CL" dirty="0" smtClean="0"/>
              <a:t>Medicina nuclear</a:t>
            </a:r>
          </a:p>
          <a:p>
            <a:pPr lvl="1"/>
            <a:r>
              <a:rPr lang="es-CL" dirty="0" smtClean="0"/>
              <a:t>Según última guía HTA AAP 2017 podría bastar con ecografía renal SIN </a:t>
            </a:r>
            <a:r>
              <a:rPr lang="es-CL" dirty="0" err="1" smtClean="0"/>
              <a:t>doppler</a:t>
            </a:r>
            <a:r>
              <a:rPr lang="es-CL" dirty="0" smtClean="0"/>
              <a:t> como examen de estudio inicial</a:t>
            </a:r>
            <a:endParaRPr lang="es-ES" dirty="0"/>
          </a:p>
        </p:txBody>
      </p:sp>
      <p:sp>
        <p:nvSpPr>
          <p:cNvPr id="4" name="Rectángulo 3"/>
          <p:cNvSpPr/>
          <p:nvPr/>
        </p:nvSpPr>
        <p:spPr>
          <a:xfrm>
            <a:off x="1761658" y="6007686"/>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1153495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Estudio Básico de HTA: </a:t>
            </a:r>
            <a:r>
              <a:rPr lang="es-CL" b="1" i="1" dirty="0" smtClean="0"/>
              <a:t>Imágenes</a:t>
            </a:r>
            <a:endParaRPr lang="es-ES" dirty="0"/>
          </a:p>
        </p:txBody>
      </p:sp>
      <p:sp>
        <p:nvSpPr>
          <p:cNvPr id="3" name="Marcador de contenido 2"/>
          <p:cNvSpPr>
            <a:spLocks noGrp="1"/>
          </p:cNvSpPr>
          <p:nvPr>
            <p:ph idx="1"/>
          </p:nvPr>
        </p:nvSpPr>
        <p:spPr/>
        <p:txBody>
          <a:bodyPr>
            <a:normAutofit fontScale="92500"/>
          </a:bodyPr>
          <a:lstStyle/>
          <a:p>
            <a:r>
              <a:rPr lang="es-CL" b="1" i="1" dirty="0" smtClean="0"/>
              <a:t>Ecocardiograma:</a:t>
            </a:r>
          </a:p>
          <a:p>
            <a:pPr lvl="1"/>
            <a:r>
              <a:rPr lang="es-CL" dirty="0" smtClean="0"/>
              <a:t>Hipertrofia Ventrículo Izquierdo (HVI) es la evidencia clínica más precoz de HTA crónica en niños</a:t>
            </a:r>
          </a:p>
          <a:p>
            <a:pPr lvl="1"/>
            <a:r>
              <a:rPr lang="es-CL" dirty="0" smtClean="0"/>
              <a:t>Debe realizarse en </a:t>
            </a:r>
            <a:r>
              <a:rPr lang="es-CL" u="sng" dirty="0" smtClean="0"/>
              <a:t>todo paciente hipertenso </a:t>
            </a:r>
            <a:r>
              <a:rPr lang="es-CL" dirty="0" smtClean="0"/>
              <a:t>y en diabéticos o enfermos renales crónicos con PA elevada</a:t>
            </a:r>
          </a:p>
          <a:p>
            <a:pPr lvl="1"/>
            <a:r>
              <a:rPr lang="es-CL" dirty="0" smtClean="0"/>
              <a:t>Tamaño cardíaco se correlaciona con tamaño del individuo, por lo tanto se recomienda realizar diagnóstico de HVI basado en </a:t>
            </a:r>
            <a:r>
              <a:rPr lang="es-CL" b="1" i="1" dirty="0" smtClean="0"/>
              <a:t>índice de masa del ventrículo izquierdo</a:t>
            </a:r>
            <a:endParaRPr lang="es-ES" b="1" i="1" dirty="0"/>
          </a:p>
        </p:txBody>
      </p:sp>
      <p:sp>
        <p:nvSpPr>
          <p:cNvPr id="4" name="Rectángulo 3"/>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804331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Estudio Básico de HTA: </a:t>
            </a:r>
            <a:r>
              <a:rPr lang="es-CL" b="1" i="1" dirty="0" smtClean="0"/>
              <a:t>Imágenes</a:t>
            </a:r>
            <a:endParaRPr lang="es-ES" dirty="0"/>
          </a:p>
        </p:txBody>
      </p:sp>
      <p:sp>
        <p:nvSpPr>
          <p:cNvPr id="3" name="Marcador de contenido 2"/>
          <p:cNvSpPr>
            <a:spLocks noGrp="1"/>
          </p:cNvSpPr>
          <p:nvPr>
            <p:ph idx="1"/>
          </p:nvPr>
        </p:nvSpPr>
        <p:spPr>
          <a:xfrm>
            <a:off x="628650" y="1562101"/>
            <a:ext cx="7886700" cy="4614863"/>
          </a:xfrm>
        </p:spPr>
        <p:txBody>
          <a:bodyPr>
            <a:normAutofit fontScale="92500" lnSpcReduction="20000"/>
          </a:bodyPr>
          <a:lstStyle/>
          <a:p>
            <a:r>
              <a:rPr lang="es-CL" b="1" i="1" dirty="0" smtClean="0"/>
              <a:t>Fondo de ojo</a:t>
            </a:r>
            <a:r>
              <a:rPr lang="es-CL" dirty="0" smtClean="0"/>
              <a:t>:</a:t>
            </a:r>
          </a:p>
          <a:p>
            <a:pPr lvl="1"/>
            <a:r>
              <a:rPr lang="es-CL" dirty="0" smtClean="0"/>
              <a:t>En adultos los cambios retinianos 2rios a HTA son predictores de mortalidad cardiovascular</a:t>
            </a:r>
          </a:p>
          <a:p>
            <a:pPr lvl="1"/>
            <a:r>
              <a:rPr lang="es-CL" dirty="0" smtClean="0"/>
              <a:t>En Pediatría la retinopatía hipertensiva es poco frecuente utilizando evaluación oftalmológica convencional</a:t>
            </a:r>
          </a:p>
          <a:p>
            <a:pPr lvl="2"/>
            <a:r>
              <a:rPr lang="es-CL" dirty="0" smtClean="0"/>
              <a:t>Estudios con fotografías digitales y angiografías con fluoresceína muestran estrechez </a:t>
            </a:r>
            <a:r>
              <a:rPr lang="es-CL" dirty="0" err="1" smtClean="0"/>
              <a:t>arteriolar</a:t>
            </a:r>
            <a:r>
              <a:rPr lang="es-CL" dirty="0" smtClean="0"/>
              <a:t> en 51% de niños con HTA esencial </a:t>
            </a:r>
          </a:p>
          <a:p>
            <a:pPr lvl="1"/>
            <a:r>
              <a:rPr lang="es-CL" dirty="0" smtClean="0"/>
              <a:t>Por lo tanto</a:t>
            </a:r>
          </a:p>
          <a:p>
            <a:pPr lvl="2"/>
            <a:r>
              <a:rPr lang="es-CL" dirty="0" smtClean="0"/>
              <a:t>Fondo de ojo precoz: con sintomatología ocular, encefalopatía hipertensiva o HTA maligna</a:t>
            </a:r>
          </a:p>
          <a:p>
            <a:pPr lvl="2"/>
            <a:r>
              <a:rPr lang="es-CL" dirty="0" smtClean="0"/>
              <a:t>Fondo de ojo diferido: con HTA leve o asintomáticos </a:t>
            </a:r>
            <a:endParaRPr lang="es-ES" dirty="0"/>
          </a:p>
        </p:txBody>
      </p:sp>
      <p:sp>
        <p:nvSpPr>
          <p:cNvPr id="4" name="Rectángulo 3"/>
          <p:cNvSpPr/>
          <p:nvPr/>
        </p:nvSpPr>
        <p:spPr>
          <a:xfrm>
            <a:off x="1730485" y="6142623"/>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21995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t>Monitorización ambulatoria de presión arterial (MAPA)</a:t>
            </a:r>
            <a:endParaRPr lang="es-CL" b="1" dirty="0"/>
          </a:p>
        </p:txBody>
      </p:sp>
      <p:sp>
        <p:nvSpPr>
          <p:cNvPr id="3" name="2 Marcador de contenido"/>
          <p:cNvSpPr>
            <a:spLocks noGrp="1"/>
          </p:cNvSpPr>
          <p:nvPr>
            <p:ph idx="1"/>
          </p:nvPr>
        </p:nvSpPr>
        <p:spPr/>
        <p:txBody>
          <a:bodyPr>
            <a:normAutofit fontScale="85000" lnSpcReduction="10000"/>
          </a:bodyPr>
          <a:lstStyle/>
          <a:p>
            <a:pPr algn="just"/>
            <a:r>
              <a:rPr lang="es-CL" dirty="0" smtClean="0"/>
              <a:t>Herramienta clínica útil que proporciona descripción más precisa de la PA en relación con las obtenidas en la consulta médica.</a:t>
            </a:r>
          </a:p>
          <a:p>
            <a:pPr algn="just"/>
            <a:r>
              <a:rPr lang="es-CL" dirty="0" smtClean="0"/>
              <a:t>El uso rutinario de MAPA permite evaluar severidad y variabilidad de la HTA, de esta forma se puede estratificar el riesgo cardiovascular.</a:t>
            </a:r>
          </a:p>
          <a:p>
            <a:pPr algn="just"/>
            <a:r>
              <a:rPr lang="es-CL" dirty="0" smtClean="0"/>
              <a:t> Además, permite realizar diagnóstico de HTA nocturna, la cual se asocia a mayor incidencia de morbilidad cardiovascular, HVI y progresión de ERC .</a:t>
            </a:r>
          </a:p>
          <a:p>
            <a:pPr algn="just"/>
            <a:r>
              <a:rPr lang="es-CL" dirty="0" smtClean="0"/>
              <a:t>MAPA confirmatorio de HTA, se correlaciona mejor con HVI que HTA diagnosticada en consulta médica. </a:t>
            </a:r>
            <a:endParaRPr lang="es-CL" dirty="0"/>
          </a:p>
        </p:txBody>
      </p:sp>
      <p:sp>
        <p:nvSpPr>
          <p:cNvPr id="4" name="Rectángulo 3"/>
          <p:cNvSpPr/>
          <p:nvPr/>
        </p:nvSpPr>
        <p:spPr>
          <a:xfrm>
            <a:off x="1742309" y="6268747"/>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6"/>
            <a:ext cx="8038443" cy="759618"/>
          </a:xfrm>
        </p:spPr>
        <p:txBody>
          <a:bodyPr>
            <a:normAutofit fontScale="90000"/>
          </a:bodyPr>
          <a:lstStyle/>
          <a:p>
            <a:r>
              <a:rPr lang="es-CL" sz="2800" b="1" dirty="0" smtClean="0"/>
              <a:t>Monitorización ambulatoria de presión arterial (MAPA)</a:t>
            </a:r>
            <a:endParaRPr lang="es-CL" sz="2800" b="1" dirty="0"/>
          </a:p>
        </p:txBody>
      </p:sp>
      <p:sp>
        <p:nvSpPr>
          <p:cNvPr id="3" name="2 Marcador de contenido"/>
          <p:cNvSpPr>
            <a:spLocks noGrp="1"/>
          </p:cNvSpPr>
          <p:nvPr>
            <p:ph idx="1"/>
          </p:nvPr>
        </p:nvSpPr>
        <p:spPr>
          <a:xfrm>
            <a:off x="628650" y="1292773"/>
            <a:ext cx="7886700" cy="4884191"/>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just"/>
            <a:r>
              <a:rPr lang="es-CL" dirty="0" smtClean="0"/>
              <a:t>De acuerdo con la AAP el MAPA debiera ser solicitado a niños (a partir de los 5 años) y adolescentes que presenten PA elevada por </a:t>
            </a:r>
            <a:r>
              <a:rPr lang="es-CL" u="sng" dirty="0" smtClean="0"/>
              <a:t>más de un año</a:t>
            </a:r>
            <a:r>
              <a:rPr lang="es-CL" dirty="0" smtClean="0"/>
              <a:t> y en pacientes con HTA estadio I que se mantenga por 3 consultas o más. </a:t>
            </a:r>
          </a:p>
          <a:p>
            <a:r>
              <a:rPr lang="es-CL" dirty="0" smtClean="0"/>
              <a:t>Además, debe realizarse de rutina en niños y adolescentes con alto riesgo </a:t>
            </a:r>
            <a:r>
              <a:rPr lang="es-CL" dirty="0" err="1" smtClean="0"/>
              <a:t>hipertensivo</a:t>
            </a:r>
            <a:r>
              <a:rPr lang="es-CL" dirty="0" smtClean="0"/>
              <a:t>, los cuales se describen a continuación: </a:t>
            </a:r>
          </a:p>
          <a:p>
            <a:pPr lvl="1"/>
            <a:r>
              <a:rPr lang="es-CL" dirty="0" smtClean="0"/>
              <a:t>HTA secundaria. </a:t>
            </a:r>
          </a:p>
          <a:p>
            <a:pPr lvl="1"/>
            <a:r>
              <a:rPr lang="es-CL" dirty="0" smtClean="0"/>
              <a:t>ERC o malformaciones renales. </a:t>
            </a:r>
          </a:p>
          <a:p>
            <a:pPr lvl="1"/>
            <a:r>
              <a:rPr lang="es-CL" dirty="0" smtClean="0"/>
              <a:t>DM I y II. </a:t>
            </a:r>
          </a:p>
          <a:p>
            <a:pPr lvl="1"/>
            <a:r>
              <a:rPr lang="es-CL" dirty="0" smtClean="0"/>
              <a:t>Trasplante de órganos sólidos. </a:t>
            </a:r>
          </a:p>
          <a:p>
            <a:pPr lvl="1"/>
            <a:r>
              <a:rPr lang="es-CL" dirty="0" smtClean="0"/>
              <a:t>Obesidad. </a:t>
            </a:r>
          </a:p>
          <a:p>
            <a:pPr lvl="1"/>
            <a:r>
              <a:rPr lang="es-CL" dirty="0" smtClean="0"/>
              <a:t>Síndrome apnea obstructiva del sueño (SAOS). </a:t>
            </a:r>
          </a:p>
          <a:p>
            <a:pPr lvl="1"/>
            <a:r>
              <a:rPr lang="es-CL" dirty="0" smtClean="0"/>
              <a:t>Coartación aórtica operada. </a:t>
            </a:r>
          </a:p>
          <a:p>
            <a:pPr lvl="1"/>
            <a:r>
              <a:rPr lang="es-CL" dirty="0" smtClean="0"/>
              <a:t> Síndromes genéticos asociados con HTA (</a:t>
            </a:r>
            <a:r>
              <a:rPr lang="es-CL" dirty="0" err="1" smtClean="0"/>
              <a:t>neurofibromatosis</a:t>
            </a:r>
            <a:r>
              <a:rPr lang="es-CL" dirty="0" smtClean="0"/>
              <a:t>, </a:t>
            </a:r>
            <a:r>
              <a:rPr lang="es-CL" dirty="0" err="1" smtClean="0"/>
              <a:t>Sd</a:t>
            </a:r>
            <a:r>
              <a:rPr lang="es-CL" dirty="0" smtClean="0"/>
              <a:t> Turner, </a:t>
            </a:r>
            <a:r>
              <a:rPr lang="es-CL" dirty="0" err="1" smtClean="0"/>
              <a:t>Sd</a:t>
            </a:r>
            <a:r>
              <a:rPr lang="es-CL" dirty="0" smtClean="0"/>
              <a:t> Williams). </a:t>
            </a:r>
          </a:p>
          <a:p>
            <a:pPr lvl="1"/>
            <a:r>
              <a:rPr lang="es-CL" dirty="0" smtClean="0"/>
              <a:t>HTA en tratamiento. </a:t>
            </a:r>
          </a:p>
          <a:p>
            <a:pPr lvl="1"/>
            <a:r>
              <a:rPr lang="es-CL" dirty="0" smtClean="0"/>
              <a:t> Recién nacidos &lt; 32 </a:t>
            </a:r>
            <a:r>
              <a:rPr lang="es-CL" dirty="0" err="1" smtClean="0"/>
              <a:t>sem</a:t>
            </a:r>
            <a:r>
              <a:rPr lang="es-CL" dirty="0" smtClean="0"/>
              <a:t> EG y/o PEG. </a:t>
            </a:r>
          </a:p>
          <a:p>
            <a:r>
              <a:rPr lang="es-CL" dirty="0" smtClean="0"/>
              <a:t>El MAPA nos permite: </a:t>
            </a:r>
          </a:p>
          <a:p>
            <a:pPr lvl="1"/>
            <a:r>
              <a:rPr lang="es-CL" dirty="0" smtClean="0"/>
              <a:t>Describir y caracterizar patrones de HTA. </a:t>
            </a:r>
          </a:p>
          <a:p>
            <a:pPr lvl="1"/>
            <a:r>
              <a:rPr lang="es-CL" dirty="0" smtClean="0"/>
              <a:t>Evaluar HTA del delantal blanco e HTA enmascarada. </a:t>
            </a:r>
          </a:p>
          <a:p>
            <a:pPr lvl="1"/>
            <a:r>
              <a:rPr lang="es-CL" dirty="0" smtClean="0"/>
              <a:t>Evaluar PA en pacientes con alto riesgo de daño de órgano blanco. </a:t>
            </a:r>
          </a:p>
          <a:p>
            <a:pPr lvl="1"/>
            <a:r>
              <a:rPr lang="es-CL" dirty="0" smtClean="0"/>
              <a:t>Evaluar eficacia de terapia anti-</a:t>
            </a:r>
            <a:r>
              <a:rPr lang="es-CL" dirty="0" err="1" smtClean="0"/>
              <a:t>hipertensiva</a:t>
            </a:r>
            <a:r>
              <a:rPr lang="es-CL" dirty="0" smtClean="0"/>
              <a:t>. </a:t>
            </a:r>
          </a:p>
          <a:p>
            <a:pPr lvl="1"/>
            <a:r>
              <a:rPr lang="es-CL" dirty="0" smtClean="0"/>
              <a:t>Diagnosticar hipotensión relacionada a medicamentos. </a:t>
            </a:r>
          </a:p>
          <a:p>
            <a:pPr algn="just"/>
            <a:endParaRPr lang="es-CL" dirty="0"/>
          </a:p>
        </p:txBody>
      </p:sp>
      <p:sp>
        <p:nvSpPr>
          <p:cNvPr id="4" name="Rectángulo 3"/>
          <p:cNvSpPr/>
          <p:nvPr/>
        </p:nvSpPr>
        <p:spPr>
          <a:xfrm>
            <a:off x="1742309" y="6268747"/>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766852" y="1147763"/>
            <a:ext cx="8110448" cy="4297461"/>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1676" t="24788" r="14855" b="9408"/>
          <a:stretch/>
        </p:blipFill>
        <p:spPr>
          <a:xfrm>
            <a:off x="371002" y="552451"/>
            <a:ext cx="8201498" cy="5162549"/>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1730485" y="5873232"/>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191624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11932" t="37472" r="15438" b="18130"/>
          <a:stretch/>
        </p:blipFill>
        <p:spPr>
          <a:xfrm>
            <a:off x="966354" y="1371600"/>
            <a:ext cx="7348972" cy="3219450"/>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1262894" y="5717368"/>
            <a:ext cx="5437387" cy="338554"/>
          </a:xfrm>
          <a:prstGeom prst="rect">
            <a:avLst/>
          </a:prstGeom>
        </p:spPr>
        <p:txBody>
          <a:bodyPr wrap="none">
            <a:spAutoFit/>
          </a:bodyPr>
          <a:lstStyle/>
          <a:p>
            <a:pPr algn="ctr"/>
            <a:r>
              <a:rPr lang="es-ES" sz="1600" dirty="0" err="1" smtClean="0"/>
              <a:t>Rev</a:t>
            </a:r>
            <a:r>
              <a:rPr lang="es-ES" sz="1600" dirty="0" smtClean="0"/>
              <a:t> </a:t>
            </a:r>
            <a:r>
              <a:rPr lang="es-ES" sz="1600" dirty="0" err="1" smtClean="0"/>
              <a:t>Chil</a:t>
            </a:r>
            <a:r>
              <a:rPr lang="es-ES" sz="1600" dirty="0" smtClean="0"/>
              <a:t> </a:t>
            </a:r>
            <a:r>
              <a:rPr lang="es-ES" sz="1600" dirty="0" err="1" smtClean="0"/>
              <a:t>Pediatr</a:t>
            </a:r>
            <a:r>
              <a:rPr lang="es-ES" sz="1600" dirty="0" smtClean="0"/>
              <a:t>. 2019;90(2): DOI: 10.32641/rchped.v90i2.1005 </a:t>
            </a:r>
            <a:endParaRPr lang="es-ES" sz="1600" dirty="0"/>
          </a:p>
        </p:txBody>
      </p:sp>
    </p:spTree>
    <p:extLst>
      <p:ext uri="{BB962C8B-B14F-4D97-AF65-F5344CB8AC3E}">
        <p14:creationId xmlns:p14="http://schemas.microsoft.com/office/powerpoint/2010/main" val="23134672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683568" y="2708920"/>
            <a:ext cx="7772400" cy="1470025"/>
          </a:xfrm>
          <a:ln/>
        </p:spPr>
        <p:style>
          <a:lnRef idx="0">
            <a:schemeClr val="dk1"/>
          </a:lnRef>
          <a:fillRef idx="3">
            <a:schemeClr val="dk1"/>
          </a:fillRef>
          <a:effectRef idx="3">
            <a:schemeClr val="dk1"/>
          </a:effectRef>
          <a:fontRef idx="minor">
            <a:schemeClr val="lt1"/>
          </a:fontRef>
        </p:style>
        <p:txBody>
          <a:bodyPr/>
          <a:lstStyle/>
          <a:p>
            <a:r>
              <a:rPr lang="es-CL" dirty="0" smtClean="0">
                <a:effectLst>
                  <a:outerShdw blurRad="38100" dist="38100" dir="2700000" algn="tl">
                    <a:srgbClr val="000000">
                      <a:alpha val="43137"/>
                    </a:srgbClr>
                  </a:outerShdw>
                </a:effectLst>
              </a:rPr>
              <a:t>Obesidad Infantil y DM2</a:t>
            </a:r>
            <a:endParaRPr lang="es-CL"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u="sng" dirty="0" smtClean="0"/>
              <a:t>Obesidad Infantil y DM2</a:t>
            </a:r>
            <a:endParaRPr lang="es-CL" u="sng" dirty="0"/>
          </a:p>
        </p:txBody>
      </p:sp>
      <p:sp>
        <p:nvSpPr>
          <p:cNvPr id="3" name="2 Marcador de contenido"/>
          <p:cNvSpPr>
            <a:spLocks noGrp="1"/>
          </p:cNvSpPr>
          <p:nvPr>
            <p:ph idx="1"/>
          </p:nvPr>
        </p:nvSpPr>
        <p:spPr/>
        <p:txBody>
          <a:bodyPr>
            <a:normAutofit fontScale="85000" lnSpcReduction="20000"/>
          </a:bodyPr>
          <a:lstStyle/>
          <a:p>
            <a:pPr algn="just"/>
            <a:r>
              <a:rPr lang="es-CL" dirty="0" smtClean="0"/>
              <a:t>La Obesidad es la </a:t>
            </a:r>
            <a:r>
              <a:rPr lang="es-CL" dirty="0" err="1" smtClean="0"/>
              <a:t>comorbilidad</a:t>
            </a:r>
            <a:r>
              <a:rPr lang="es-CL" dirty="0" smtClean="0"/>
              <a:t> más frecuente en pacientes pediátricos con DM tipo 2</a:t>
            </a:r>
          </a:p>
          <a:p>
            <a:pPr algn="just"/>
            <a:r>
              <a:rPr lang="es-CL" dirty="0" smtClean="0"/>
              <a:t>Existe fuerte relación entre el aumento en la incidencia de obesidad en las últimas décadas y el aumento de la incidencia de DM2 en niños y adolescentes  </a:t>
            </a:r>
          </a:p>
          <a:p>
            <a:pPr algn="just"/>
            <a:r>
              <a:rPr lang="es-CL" dirty="0" smtClean="0"/>
              <a:t>Estudios muestran que &gt;85% de los pacientes con DM2 al momento del diagnóstico tienen malnutrición por exceso (sobrepeso u obesidad)</a:t>
            </a:r>
          </a:p>
          <a:p>
            <a:pPr lvl="1" algn="just"/>
            <a:r>
              <a:rPr lang="es-CL" dirty="0" smtClean="0"/>
              <a:t>Cuando se compara con DM1, 96% de pacientes con DM2 tienen malnutrición por exceso al momento del diagnóstico vs pacientes al momento de diagnóstico de DM1</a:t>
            </a:r>
            <a:endParaRPr lang="es-CL" dirty="0"/>
          </a:p>
        </p:txBody>
      </p:sp>
      <p:sp>
        <p:nvSpPr>
          <p:cNvPr id="4" name="3 Rectángulo"/>
          <p:cNvSpPr/>
          <p:nvPr/>
        </p:nvSpPr>
        <p:spPr>
          <a:xfrm>
            <a:off x="1115616" y="6165304"/>
            <a:ext cx="7416824" cy="369332"/>
          </a:xfrm>
          <a:prstGeom prst="rect">
            <a:avLst/>
          </a:prstGeom>
        </p:spPr>
        <p:txBody>
          <a:bodyPr wrap="square">
            <a:spAutoFit/>
          </a:bodyPr>
          <a:lstStyle/>
          <a:p>
            <a:pPr algn="ctr"/>
            <a:r>
              <a:rPr lang="en-US" sz="1600" dirty="0" err="1" smtClean="0"/>
              <a:t>Curr</a:t>
            </a:r>
            <a:r>
              <a:rPr lang="en-US" sz="1600" dirty="0" smtClean="0"/>
              <a:t> </a:t>
            </a:r>
            <a:r>
              <a:rPr lang="en-US" sz="1600" dirty="0" err="1" smtClean="0"/>
              <a:t>Diab</a:t>
            </a:r>
            <a:r>
              <a:rPr lang="en-US" sz="1600" dirty="0" smtClean="0"/>
              <a:t> Rep. 2014 August ; 14(8): 508. doi:10.1007/s11892-014-0508-y</a:t>
            </a:r>
            <a:r>
              <a:rPr lang="en-US" dirty="0" smtClean="0"/>
              <a:t>. </a:t>
            </a:r>
            <a:endParaRPr lang="es-CL"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Journal of the Endocrine Society, Volume 1, Issue 5, 1 May 2017, Pages 524–537, https://doi.org/10.1210/js.2017-00044</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Incidence of type 2 and type 1 diabetes in UK children and young adults according to BMI category, 1994 to ...</a:t>
            </a:r>
          </a:p>
        </p:txBody>
      </p:sp>
      <p:pic>
        <p:nvPicPr>
          <p:cNvPr id="5124" name="Picture 4"/>
          <p:cNvPicPr>
            <a:picLocks noChangeAspect="1"/>
          </p:cNvPicPr>
          <p:nvPr/>
        </p:nvPicPr>
        <p:blipFill>
          <a:blip r:embed="rId3" cstate="print"/>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cstate="print"/>
          <a:stretch>
            <a:fillRect/>
          </a:stretch>
        </p:blipFill>
        <p:spPr>
          <a:xfrm>
            <a:off x="2603500" y="1371600"/>
            <a:ext cx="3930188" cy="44577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FontTx/>
              <a:buNone/>
            </a:pPr>
            <a:r>
              <a:rPr lang="en-US" altLang="en-US" sz="1000">
                <a:solidFill>
                  <a:srgbClr val="333333"/>
                </a:solidFill>
              </a:rPr>
              <a:t>Journal of the Endocrine Society, Volume 1, Issue 5, 1 May 2017, Pages 524–537, https://doi.org/10.1210/js.2017-00044</a:t>
            </a:r>
          </a:p>
          <a:p>
            <a:pPr marL="0" lv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2pPr>
            <a:lvl3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3pPr>
            <a:lvl4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4pPr>
            <a:lvl5pPr algn="l" rtl="0" eaLnBrk="0" fontAlgn="base" hangingPunct="0">
              <a:spcBef>
                <a:spcPct val="0"/>
              </a:spcBef>
              <a:spcAft>
                <a:spcPct val="0"/>
              </a:spcAft>
              <a:defRPr lang="en-US" altLang="en-US" sz="1600" b="1">
                <a:solidFill>
                  <a:schemeClr val="tx1"/>
                </a:solidFill>
                <a:latin typeface="Arial" panose="020B0604020202020204" pitchFamily="34" charset="0"/>
                <a:ea typeface="ＭＳ Ｐゴシック" pitchFamily="34" charset="-128"/>
                <a:cs typeface="Arial" panose="020B0604020202020204"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Incidence of type 2 and type 1 diabetes in UK children and young adults according to BMI category, 1994 to ...</a:t>
            </a:r>
          </a:p>
        </p:txBody>
      </p:sp>
      <p:pic>
        <p:nvPicPr>
          <p:cNvPr id="5124" name="Picture 4"/>
          <p:cNvPicPr>
            <a:picLocks noChangeAspect="1"/>
          </p:cNvPicPr>
          <p:nvPr/>
        </p:nvPicPr>
        <p:blipFill>
          <a:blip r:embed="rId3" cstate="print"/>
          <a:stretch>
            <a:fillRect/>
          </a:stretch>
        </p:blipFill>
        <p:spPr>
          <a:xfrm>
            <a:off x="7904162" y="6267450"/>
            <a:ext cx="1058862" cy="298450"/>
          </a:xfrm>
          <a:prstGeom prst="rect">
            <a:avLst/>
          </a:prstGeom>
          <a:noFill/>
          <a:ln>
            <a:noFill/>
            <a:miter lim="800000"/>
          </a:ln>
        </p:spPr>
      </p:pic>
      <p:pic>
        <p:nvPicPr>
          <p:cNvPr id="5125" name="New picture"/>
          <p:cNvPicPr/>
          <p:nvPr/>
        </p:nvPicPr>
        <p:blipFill>
          <a:blip r:embed="rId4" cstate="print"/>
          <a:stretch>
            <a:fillRect/>
          </a:stretch>
        </p:blipFill>
        <p:spPr>
          <a:xfrm>
            <a:off x="2603500" y="1371600"/>
            <a:ext cx="3930188" cy="44577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es-CL" dirty="0" smtClean="0"/>
              <a:t>Tamizaje prediabetes o DM2 en niños y adolescentes asintomáticos </a:t>
            </a:r>
            <a:endParaRPr lang="es-CL" dirty="0"/>
          </a:p>
        </p:txBody>
      </p:sp>
      <p:sp>
        <p:nvSpPr>
          <p:cNvPr id="8" name="7 Marcador de contenido"/>
          <p:cNvSpPr>
            <a:spLocks noGrp="1"/>
          </p:cNvSpPr>
          <p:nvPr>
            <p:ph idx="1"/>
          </p:nvPr>
        </p:nvSpPr>
        <p:spPr/>
        <p:txBody>
          <a:bodyPr>
            <a:normAutofit fontScale="85000" lnSpcReduction="20000"/>
          </a:bodyPr>
          <a:lstStyle/>
          <a:p>
            <a:pPr algn="just"/>
            <a:r>
              <a:rPr lang="es-CL" dirty="0" smtClean="0"/>
              <a:t>Últimas guías de la ADA (2018) sugiere realizar </a:t>
            </a:r>
            <a:r>
              <a:rPr lang="es-CL" dirty="0" err="1" smtClean="0"/>
              <a:t>screening</a:t>
            </a:r>
            <a:r>
              <a:rPr lang="es-CL" dirty="0" smtClean="0"/>
              <a:t> en niños y adolescentes posterior al inicio de la pubertad o ≥10 años de edad (lo que ocurra primero) con </a:t>
            </a:r>
            <a:r>
              <a:rPr lang="es-CL" b="1" dirty="0" smtClean="0"/>
              <a:t>sobrepeso</a:t>
            </a:r>
            <a:r>
              <a:rPr lang="es-CL" dirty="0" smtClean="0"/>
              <a:t> u </a:t>
            </a:r>
            <a:r>
              <a:rPr lang="es-CL" b="1" dirty="0" smtClean="0"/>
              <a:t>obesidad</a:t>
            </a:r>
            <a:r>
              <a:rPr lang="es-CL" dirty="0" smtClean="0"/>
              <a:t> y que tengan 1 o más factores de riesgo adicionales:</a:t>
            </a:r>
          </a:p>
          <a:p>
            <a:pPr lvl="1" algn="just"/>
            <a:r>
              <a:rPr lang="es-CL" dirty="0" smtClean="0"/>
              <a:t>Madre diabética o con DG durante gestación de caso índice</a:t>
            </a:r>
          </a:p>
          <a:p>
            <a:pPr lvl="1" algn="just"/>
            <a:r>
              <a:rPr lang="es-CL" dirty="0" smtClean="0"/>
              <a:t>Historia familiar de DM2 (familiar de 1er o 2º grado)</a:t>
            </a:r>
          </a:p>
          <a:p>
            <a:pPr lvl="1" algn="just"/>
            <a:r>
              <a:rPr lang="es-CL" dirty="0" smtClean="0"/>
              <a:t>Raza o etnia de mayor riesgo (afro-americano, nativo americano, latino, asiático-americano, islas del pacífico)</a:t>
            </a:r>
          </a:p>
          <a:p>
            <a:pPr lvl="1" algn="just"/>
            <a:r>
              <a:rPr lang="es-CL" dirty="0" smtClean="0"/>
              <a:t>Signos de </a:t>
            </a:r>
            <a:r>
              <a:rPr lang="es-CL" dirty="0" err="1" smtClean="0"/>
              <a:t>insulino</a:t>
            </a:r>
            <a:r>
              <a:rPr lang="es-CL" dirty="0" smtClean="0"/>
              <a:t> resistencia o condiciones asociadas con </a:t>
            </a:r>
            <a:r>
              <a:rPr lang="es-CL" dirty="0" err="1" smtClean="0"/>
              <a:t>insulino</a:t>
            </a:r>
            <a:r>
              <a:rPr lang="es-CL" dirty="0" smtClean="0"/>
              <a:t> resistencia (Acantosis </a:t>
            </a:r>
            <a:r>
              <a:rPr lang="es-CL" dirty="0" err="1" smtClean="0"/>
              <a:t>Nigricans</a:t>
            </a:r>
            <a:r>
              <a:rPr lang="es-CL" dirty="0" smtClean="0"/>
              <a:t>, HTA, </a:t>
            </a:r>
            <a:r>
              <a:rPr lang="es-CL" dirty="0" err="1" smtClean="0"/>
              <a:t>Dislipidemia</a:t>
            </a:r>
            <a:r>
              <a:rPr lang="es-CL" dirty="0" smtClean="0"/>
              <a:t>, SOP, antecedente de ser PEG)</a:t>
            </a:r>
          </a:p>
          <a:p>
            <a:pPr lvl="1"/>
            <a:endParaRPr lang="es-CL" dirty="0" smtClean="0"/>
          </a:p>
          <a:p>
            <a:pPr lvl="1"/>
            <a:endParaRPr lang="es-CL" dirty="0" smtClean="0"/>
          </a:p>
          <a:p>
            <a:pPr lvl="1"/>
            <a:endParaRPr lang="es-CL" dirty="0"/>
          </a:p>
        </p:txBody>
      </p:sp>
      <p:sp>
        <p:nvSpPr>
          <p:cNvPr id="10" name="9 Rectángulo"/>
          <p:cNvSpPr/>
          <p:nvPr/>
        </p:nvSpPr>
        <p:spPr>
          <a:xfrm>
            <a:off x="395536" y="6309320"/>
            <a:ext cx="8064896" cy="307777"/>
          </a:xfrm>
          <a:prstGeom prst="rect">
            <a:avLst/>
          </a:prstGeom>
        </p:spPr>
        <p:txBody>
          <a:bodyPr wrap="square">
            <a:spAutoFit/>
          </a:bodyPr>
          <a:lstStyle/>
          <a:p>
            <a:pPr algn="ctr"/>
            <a:r>
              <a:rPr lang="es-CL" sz="1400" dirty="0"/>
              <a:t>Diabetes </a:t>
            </a:r>
            <a:r>
              <a:rPr lang="es-CL" sz="1400" dirty="0" err="1"/>
              <a:t>Care</a:t>
            </a:r>
            <a:r>
              <a:rPr lang="es-CL" sz="1400" dirty="0"/>
              <a:t> 2018;41(</a:t>
            </a:r>
            <a:r>
              <a:rPr lang="es-CL" sz="1400" dirty="0" err="1"/>
              <a:t>Suppl</a:t>
            </a:r>
            <a:r>
              <a:rPr lang="es-CL" sz="1400" dirty="0"/>
              <a:t>. 1):S126–S136 | https://doi.org/10.2337/dc18-S012</a:t>
            </a:r>
          </a:p>
        </p:txBody>
      </p:sp>
    </p:spTree>
    <p:extLst>
      <p:ext uri="{BB962C8B-B14F-4D97-AF65-F5344CB8AC3E}">
        <p14:creationId xmlns:p14="http://schemas.microsoft.com/office/powerpoint/2010/main" val="28659808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err="1" smtClean="0"/>
              <a:t>Tamizaje</a:t>
            </a:r>
            <a:r>
              <a:rPr lang="es-CL" dirty="0" smtClean="0"/>
              <a:t> prediabetes o DM2 en niños y adolescentes asintomáticos </a:t>
            </a:r>
            <a:endParaRPr lang="es-CL" dirty="0"/>
          </a:p>
        </p:txBody>
      </p:sp>
      <p:sp>
        <p:nvSpPr>
          <p:cNvPr id="3" name="2 Marcador de contenido"/>
          <p:cNvSpPr>
            <a:spLocks noGrp="1"/>
          </p:cNvSpPr>
          <p:nvPr>
            <p:ph idx="1"/>
          </p:nvPr>
        </p:nvSpPr>
        <p:spPr>
          <a:xfrm>
            <a:off x="395536" y="2276872"/>
            <a:ext cx="8229600" cy="2908920"/>
          </a:xfrm>
        </p:spPr>
        <p:style>
          <a:lnRef idx="2">
            <a:schemeClr val="accent1"/>
          </a:lnRef>
          <a:fillRef idx="1">
            <a:schemeClr val="lt1"/>
          </a:fillRef>
          <a:effectRef idx="0">
            <a:schemeClr val="accent1"/>
          </a:effectRef>
          <a:fontRef idx="minor">
            <a:schemeClr val="dk1"/>
          </a:fontRef>
        </p:style>
        <p:txBody>
          <a:bodyPr/>
          <a:lstStyle/>
          <a:p>
            <a:r>
              <a:rPr lang="es-CL" dirty="0" smtClean="0"/>
              <a:t>Para diagnóstico se puede utilizar: glicemia de ayunas, TTGO o H1Ac</a:t>
            </a:r>
          </a:p>
          <a:p>
            <a:r>
              <a:rPr lang="es-CL" dirty="0" smtClean="0"/>
              <a:t>Si resultados (-) </a:t>
            </a:r>
            <a:r>
              <a:rPr lang="es-CL" dirty="0" smtClean="0">
                <a:sym typeface="Wingdings" pitchFamily="2" charset="2"/>
              </a:rPr>
              <a:t> repetir cada 3 años o antes si IMC aumenta significativamente en menor tiempo</a:t>
            </a:r>
            <a:endParaRPr lang="es-CL" dirty="0"/>
          </a:p>
        </p:txBody>
      </p:sp>
      <p:sp>
        <p:nvSpPr>
          <p:cNvPr id="4" name="3 Rectángulo"/>
          <p:cNvSpPr/>
          <p:nvPr/>
        </p:nvSpPr>
        <p:spPr>
          <a:xfrm>
            <a:off x="395536" y="6309320"/>
            <a:ext cx="8064896" cy="307777"/>
          </a:xfrm>
          <a:prstGeom prst="rect">
            <a:avLst/>
          </a:prstGeom>
        </p:spPr>
        <p:txBody>
          <a:bodyPr wrap="square">
            <a:spAutoFit/>
          </a:bodyPr>
          <a:lstStyle/>
          <a:p>
            <a:pPr algn="ctr"/>
            <a:r>
              <a:rPr lang="es-CL" sz="1400" dirty="0"/>
              <a:t>Diabetes </a:t>
            </a:r>
            <a:r>
              <a:rPr lang="es-CL" sz="1400" dirty="0" err="1"/>
              <a:t>Care</a:t>
            </a:r>
            <a:r>
              <a:rPr lang="es-CL" sz="1400" dirty="0"/>
              <a:t> 2018;41(</a:t>
            </a:r>
            <a:r>
              <a:rPr lang="es-CL" sz="1400" dirty="0" err="1"/>
              <a:t>Suppl</a:t>
            </a:r>
            <a:r>
              <a:rPr lang="es-CL" sz="1400" dirty="0"/>
              <a:t>. 1):S126–S136 | https://doi.org/10.2337/dc18-S012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Criterios Diagnósticos</a:t>
            </a:r>
            <a:endParaRPr lang="es-CL" dirty="0"/>
          </a:p>
        </p:txBody>
      </p:sp>
      <p:pic>
        <p:nvPicPr>
          <p:cNvPr id="24578" name="Picture 2"/>
          <p:cNvPicPr>
            <a:picLocks noChangeAspect="1" noChangeArrowheads="1"/>
          </p:cNvPicPr>
          <p:nvPr/>
        </p:nvPicPr>
        <p:blipFill>
          <a:blip r:embed="rId2" cstate="print"/>
          <a:srcRect/>
          <a:stretch>
            <a:fillRect/>
          </a:stretch>
        </p:blipFill>
        <p:spPr bwMode="auto">
          <a:xfrm>
            <a:off x="395536" y="1844825"/>
            <a:ext cx="8496944" cy="375882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6 Rectángulo"/>
          <p:cNvSpPr/>
          <p:nvPr/>
        </p:nvSpPr>
        <p:spPr>
          <a:xfrm>
            <a:off x="395536" y="6309320"/>
            <a:ext cx="8064896" cy="307777"/>
          </a:xfrm>
          <a:prstGeom prst="rect">
            <a:avLst/>
          </a:prstGeom>
        </p:spPr>
        <p:txBody>
          <a:bodyPr wrap="square">
            <a:spAutoFit/>
          </a:bodyPr>
          <a:lstStyle/>
          <a:p>
            <a:pPr algn="ctr"/>
            <a:r>
              <a:rPr lang="es-CL" sz="1400" dirty="0"/>
              <a:t>Diabetes </a:t>
            </a:r>
            <a:r>
              <a:rPr lang="es-CL" sz="1400" dirty="0" err="1"/>
              <a:t>Care</a:t>
            </a:r>
            <a:r>
              <a:rPr lang="es-CL" sz="1400" dirty="0"/>
              <a:t> 2018;41(</a:t>
            </a:r>
            <a:r>
              <a:rPr lang="es-CL" sz="1400" dirty="0" err="1"/>
              <a:t>Suppl</a:t>
            </a:r>
            <a:r>
              <a:rPr lang="es-CL" sz="1400" dirty="0"/>
              <a:t>. 1):S126–S136 | https://doi.org/10.2337/dc18-S012</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argontour.com/wp-content/uploads/2018/07/playa.jpg"/>
          <p:cNvPicPr>
            <a:picLocks noChangeAspect="1" noChangeArrowheads="1"/>
          </p:cNvPicPr>
          <p:nvPr/>
        </p:nvPicPr>
        <p:blipFill>
          <a:blip r:embed="rId2" cstate="print"/>
          <a:srcRect/>
          <a:stretch>
            <a:fillRect/>
          </a:stretch>
        </p:blipFill>
        <p:spPr bwMode="auto">
          <a:xfrm>
            <a:off x="0" y="857250"/>
            <a:ext cx="9144000" cy="5143500"/>
          </a:xfrm>
          <a:prstGeom prst="rect">
            <a:avLst/>
          </a:prstGeom>
          <a:noFill/>
        </p:spPr>
      </p:pic>
      <p:sp>
        <p:nvSpPr>
          <p:cNvPr id="5" name="4 Rectángulo"/>
          <p:cNvSpPr/>
          <p:nvPr/>
        </p:nvSpPr>
        <p:spPr>
          <a:xfrm>
            <a:off x="2652622" y="3005228"/>
            <a:ext cx="3636034" cy="854080"/>
          </a:xfrm>
          <a:prstGeom prst="rect">
            <a:avLst/>
          </a:prstGeom>
        </p:spPr>
        <p:txBody>
          <a:bodyPr wrap="square">
            <a:spAutoFit/>
          </a:bodyPr>
          <a:lstStyle/>
          <a:p>
            <a:pPr algn="ctr"/>
            <a:r>
              <a:rPr lang="es-CL" sz="4950" i="1" dirty="0" smtClean="0">
                <a:solidFill>
                  <a:schemeClr val="bg1"/>
                </a:solidFill>
              </a:rPr>
              <a:t>Gracias</a:t>
            </a:r>
            <a:endParaRPr lang="es-CL" sz="4950" i="1" dirty="0">
              <a:solidFill>
                <a:schemeClr val="bg1"/>
              </a:solidFill>
            </a:endParaRPr>
          </a:p>
        </p:txBody>
      </p:sp>
    </p:spTree>
    <p:extLst>
      <p:ext uri="{BB962C8B-B14F-4D97-AF65-F5344CB8AC3E}">
        <p14:creationId xmlns:p14="http://schemas.microsoft.com/office/powerpoint/2010/main" val="3591644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err="1" smtClean="0"/>
              <a:t>Tamizaje</a:t>
            </a:r>
            <a:endParaRPr lang="es-CL" b="1" dirty="0"/>
          </a:p>
        </p:txBody>
      </p:sp>
      <p:sp>
        <p:nvSpPr>
          <p:cNvPr id="5" name="4 Rectángulo"/>
          <p:cNvSpPr/>
          <p:nvPr/>
        </p:nvSpPr>
        <p:spPr>
          <a:xfrm>
            <a:off x="2771800" y="6093296"/>
            <a:ext cx="3720186" cy="369332"/>
          </a:xfrm>
          <a:prstGeom prst="rect">
            <a:avLst/>
          </a:prstGeom>
        </p:spPr>
        <p:txBody>
          <a:bodyPr wrap="none">
            <a:spAutoFit/>
          </a:bodyPr>
          <a:lstStyle/>
          <a:p>
            <a:r>
              <a:rPr lang="it-IT" dirty="0"/>
              <a:t>Rev Chil Pediatr 2014; 85 (3): 367-377</a:t>
            </a:r>
            <a:endParaRPr lang="es-CL" dirty="0"/>
          </a:p>
        </p:txBody>
      </p:sp>
      <p:pic>
        <p:nvPicPr>
          <p:cNvPr id="1027" name="Picture 3"/>
          <p:cNvPicPr>
            <a:picLocks noChangeAspect="1" noChangeArrowheads="1"/>
          </p:cNvPicPr>
          <p:nvPr/>
        </p:nvPicPr>
        <p:blipFill>
          <a:blip r:embed="rId3" cstate="print"/>
          <a:srcRect/>
          <a:stretch>
            <a:fillRect/>
          </a:stretch>
        </p:blipFill>
        <p:spPr bwMode="auto">
          <a:xfrm>
            <a:off x="971600" y="1340768"/>
            <a:ext cx="7468319" cy="4279233"/>
          </a:xfrm>
          <a:prstGeom prst="rect">
            <a:avLst/>
          </a:prstGeom>
          <a:ln>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800" b="1" dirty="0" smtClean="0"/>
              <a:t>Diagnóstico</a:t>
            </a:r>
            <a:r>
              <a:rPr lang="es-CL" sz="2800" dirty="0" smtClean="0"/>
              <a:t>: puntos de corte para lípidos sanguíneos (mg/</a:t>
            </a:r>
            <a:r>
              <a:rPr lang="es-CL" sz="2800" dirty="0" err="1" smtClean="0"/>
              <a:t>dL</a:t>
            </a:r>
            <a:r>
              <a:rPr lang="es-CL" sz="2800" dirty="0" smtClean="0"/>
              <a:t>) en niños y adolescentes (2 a 18 años)</a:t>
            </a:r>
            <a:endParaRPr lang="es-CL" sz="2800" dirty="0"/>
          </a:p>
        </p:txBody>
      </p:sp>
      <p:pic>
        <p:nvPicPr>
          <p:cNvPr id="18435" name="Picture 3"/>
          <p:cNvPicPr>
            <a:picLocks noChangeAspect="1" noChangeArrowheads="1"/>
          </p:cNvPicPr>
          <p:nvPr/>
        </p:nvPicPr>
        <p:blipFill>
          <a:blip r:embed="rId2" cstate="print"/>
          <a:srcRect/>
          <a:stretch>
            <a:fillRect/>
          </a:stretch>
        </p:blipFill>
        <p:spPr bwMode="auto">
          <a:xfrm>
            <a:off x="251520" y="2132856"/>
            <a:ext cx="8604448" cy="1800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5 Rectángulo"/>
          <p:cNvSpPr/>
          <p:nvPr/>
        </p:nvSpPr>
        <p:spPr>
          <a:xfrm>
            <a:off x="2771800" y="6093296"/>
            <a:ext cx="3720186" cy="369332"/>
          </a:xfrm>
          <a:prstGeom prst="rect">
            <a:avLst/>
          </a:prstGeom>
        </p:spPr>
        <p:txBody>
          <a:bodyPr wrap="none">
            <a:spAutoFit/>
          </a:bodyPr>
          <a:lstStyle/>
          <a:p>
            <a:r>
              <a:rPr lang="it-IT" dirty="0"/>
              <a:t>Rev Chil Pediatr 2014; 85 (3): 367-377</a:t>
            </a:r>
            <a:endParaRPr lang="es-CL" dirty="0"/>
          </a:p>
        </p:txBody>
      </p:sp>
      <p:sp>
        <p:nvSpPr>
          <p:cNvPr id="7" name="6 Rectángulo"/>
          <p:cNvSpPr/>
          <p:nvPr/>
        </p:nvSpPr>
        <p:spPr>
          <a:xfrm>
            <a:off x="226810" y="3964588"/>
            <a:ext cx="8640960" cy="523220"/>
          </a:xfrm>
          <a:prstGeom prst="rect">
            <a:avLst/>
          </a:prstGeom>
        </p:spPr>
        <p:txBody>
          <a:bodyPr wrap="square">
            <a:spAutoFit/>
          </a:bodyPr>
          <a:lstStyle/>
          <a:p>
            <a:r>
              <a:rPr lang="es-CL" sz="1400" dirty="0" smtClean="0"/>
              <a:t>CT: Colesterol total, C-LDL: Partículas de colesterol de baja densidad, TG: Triglicéridos, C-HDL: Partículas de colesterol de alta densidad, C-no HDL: Colesterol no incluido en partículas de colesterol de alta densidad.</a:t>
            </a:r>
            <a:endParaRPr lang="es-CL"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Algoritmo manejo post-</a:t>
            </a:r>
            <a:r>
              <a:rPr lang="es-CL" b="1" dirty="0" err="1" smtClean="0"/>
              <a:t>tamizaje</a:t>
            </a:r>
            <a:endParaRPr lang="es-CL" b="1" dirty="0"/>
          </a:p>
        </p:txBody>
      </p:sp>
      <p:pic>
        <p:nvPicPr>
          <p:cNvPr id="19458" name="Picture 2"/>
          <p:cNvPicPr>
            <a:picLocks noChangeAspect="1" noChangeArrowheads="1"/>
          </p:cNvPicPr>
          <p:nvPr/>
        </p:nvPicPr>
        <p:blipFill>
          <a:blip r:embed="rId2" cstate="print"/>
          <a:srcRect/>
          <a:stretch>
            <a:fillRect/>
          </a:stretch>
        </p:blipFill>
        <p:spPr bwMode="auto">
          <a:xfrm>
            <a:off x="1331640" y="1268760"/>
            <a:ext cx="6036789" cy="5373216"/>
          </a:xfrm>
          <a:prstGeom prst="rect">
            <a:avLst/>
          </a:prstGeom>
          <a:noFill/>
          <a:ln w="9525">
            <a:noFill/>
            <a:miter lim="800000"/>
            <a:headEnd/>
            <a:tailEnd/>
          </a:ln>
        </p:spPr>
      </p:pic>
      <p:sp>
        <p:nvSpPr>
          <p:cNvPr id="5" name="4 Rectángulo"/>
          <p:cNvSpPr/>
          <p:nvPr/>
        </p:nvSpPr>
        <p:spPr>
          <a:xfrm>
            <a:off x="5436096" y="6309320"/>
            <a:ext cx="3322320" cy="338554"/>
          </a:xfrm>
          <a:prstGeom prst="rect">
            <a:avLst/>
          </a:prstGeom>
        </p:spPr>
        <p:txBody>
          <a:bodyPr wrap="none">
            <a:spAutoFit/>
          </a:bodyPr>
          <a:lstStyle/>
          <a:p>
            <a:r>
              <a:rPr lang="it-IT" sz="1600" dirty="0"/>
              <a:t>Rev Chil Pediatr 2014; 85 (3): 367-377</a:t>
            </a:r>
            <a:endParaRPr lang="es-CL"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L" dirty="0" smtClean="0"/>
              <a:t>Causas 2rias de dislipidemias</a:t>
            </a:r>
            <a:endParaRPr lang="es-CL" dirty="0"/>
          </a:p>
        </p:txBody>
      </p:sp>
      <p:pic>
        <p:nvPicPr>
          <p:cNvPr id="20482" name="Picture 2"/>
          <p:cNvPicPr>
            <a:picLocks noChangeAspect="1" noChangeArrowheads="1"/>
          </p:cNvPicPr>
          <p:nvPr/>
        </p:nvPicPr>
        <p:blipFill>
          <a:blip r:embed="rId3" cstate="print"/>
          <a:srcRect/>
          <a:stretch>
            <a:fillRect/>
          </a:stretch>
        </p:blipFill>
        <p:spPr bwMode="auto">
          <a:xfrm>
            <a:off x="369343" y="1784691"/>
            <a:ext cx="8620282" cy="307962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5 Rectángulo"/>
          <p:cNvSpPr/>
          <p:nvPr/>
        </p:nvSpPr>
        <p:spPr>
          <a:xfrm>
            <a:off x="2771800" y="6093296"/>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t>Tratamiento</a:t>
            </a:r>
            <a:endParaRPr lang="es-CL" b="1" dirty="0"/>
          </a:p>
        </p:txBody>
      </p:sp>
      <p:sp>
        <p:nvSpPr>
          <p:cNvPr id="3" name="2 Marcador de contenido"/>
          <p:cNvSpPr>
            <a:spLocks noGrp="1"/>
          </p:cNvSpPr>
          <p:nvPr>
            <p:ph idx="1"/>
          </p:nvPr>
        </p:nvSpPr>
        <p:spPr>
          <a:xfrm>
            <a:off x="457200" y="1340768"/>
            <a:ext cx="8363272" cy="4785395"/>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just">
              <a:lnSpc>
                <a:spcPct val="170000"/>
              </a:lnSpc>
            </a:pPr>
            <a:r>
              <a:rPr lang="es-CL" dirty="0" smtClean="0"/>
              <a:t>En la mayoría de los niños con </a:t>
            </a:r>
            <a:r>
              <a:rPr lang="es-CL" dirty="0" err="1" smtClean="0"/>
              <a:t>dislipidemia</a:t>
            </a:r>
            <a:r>
              <a:rPr lang="es-CL" dirty="0" smtClean="0"/>
              <a:t> el tratamiento es el </a:t>
            </a:r>
            <a:r>
              <a:rPr lang="es-CL" b="1" dirty="0" smtClean="0"/>
              <a:t>cambio del estilo de vida</a:t>
            </a:r>
            <a:r>
              <a:rPr lang="es-CL" dirty="0" smtClean="0"/>
              <a:t>, logrando un estado nutricional normal, </a:t>
            </a:r>
            <a:r>
              <a:rPr lang="es-CL" b="1" dirty="0" smtClean="0"/>
              <a:t>dieta baja en colesterol y grasas saturadas</a:t>
            </a:r>
            <a:r>
              <a:rPr lang="es-CL" dirty="0" smtClean="0"/>
              <a:t> o “Etapa II” y </a:t>
            </a:r>
            <a:r>
              <a:rPr lang="es-CL" b="1" dirty="0" smtClean="0"/>
              <a:t>aumento de la actividad física.</a:t>
            </a:r>
          </a:p>
          <a:p>
            <a:pPr algn="just">
              <a:lnSpc>
                <a:spcPct val="170000"/>
              </a:lnSpc>
            </a:pPr>
            <a:r>
              <a:rPr lang="es-CL" dirty="0" smtClean="0"/>
              <a:t>Ambas deben </a:t>
            </a:r>
            <a:r>
              <a:rPr lang="es-CL" u="sng" dirty="0" smtClean="0"/>
              <a:t>mantenerse y re-evaluar 6 meses </a:t>
            </a:r>
            <a:r>
              <a:rPr lang="es-CL" dirty="0" smtClean="0"/>
              <a:t>después con perfil </a:t>
            </a:r>
            <a:r>
              <a:rPr lang="es-CL" dirty="0" err="1" smtClean="0"/>
              <a:t>lipídico</a:t>
            </a:r>
            <a:r>
              <a:rPr lang="es-CL" dirty="0" smtClean="0"/>
              <a:t>.</a:t>
            </a:r>
          </a:p>
          <a:p>
            <a:pPr algn="just">
              <a:lnSpc>
                <a:spcPct val="170000"/>
              </a:lnSpc>
            </a:pPr>
            <a:r>
              <a:rPr lang="es-CL" dirty="0"/>
              <a:t>L</a:t>
            </a:r>
            <a:r>
              <a:rPr lang="es-CL" dirty="0" smtClean="0"/>
              <a:t>a mayoría tendrá una respuesta favorable y superior a la observada en adultos, en especial si coexiste exceso de peso.</a:t>
            </a:r>
          </a:p>
          <a:p>
            <a:pPr algn="just">
              <a:lnSpc>
                <a:spcPct val="170000"/>
              </a:lnSpc>
            </a:pPr>
            <a:r>
              <a:rPr lang="es-CL" dirty="0"/>
              <a:t>L</a:t>
            </a:r>
            <a:r>
              <a:rPr lang="es-CL" dirty="0" smtClean="0"/>
              <a:t>a restricción moderada y bien supervisada de grasas, después de los 2 años de edad no afecta el crecimiento ni la maduración puberal, incluso a partir del año de vida.</a:t>
            </a:r>
          </a:p>
          <a:p>
            <a:pPr algn="just">
              <a:lnSpc>
                <a:spcPct val="170000"/>
              </a:lnSpc>
            </a:pPr>
            <a:r>
              <a:rPr lang="es-CL" dirty="0" smtClean="0"/>
              <a:t>Actividad física: los patrones de AF establecidos en la niñez permanecen y se asocian a mayor C-HDL y menor C-LDL. Además existe correlación inversa entre AF y </a:t>
            </a:r>
            <a:r>
              <a:rPr lang="es-CL" dirty="0" err="1" smtClean="0"/>
              <a:t>dislipidemia</a:t>
            </a:r>
            <a:r>
              <a:rPr lang="es-CL" dirty="0" smtClean="0"/>
              <a:t> </a:t>
            </a:r>
            <a:r>
              <a:rPr lang="es-CL" dirty="0" err="1" smtClean="0"/>
              <a:t>aterogénica</a:t>
            </a:r>
            <a:r>
              <a:rPr lang="es-CL" dirty="0" smtClean="0"/>
              <a:t> (HDL bajo + TG altos con colesterol total normal o alto), así como disminución de C-LDL en programas de AF en escolares.</a:t>
            </a:r>
            <a:endParaRPr lang="es-CL" dirty="0"/>
          </a:p>
        </p:txBody>
      </p:sp>
      <p:sp>
        <p:nvSpPr>
          <p:cNvPr id="4" name="3 Rectángulo"/>
          <p:cNvSpPr/>
          <p:nvPr/>
        </p:nvSpPr>
        <p:spPr>
          <a:xfrm>
            <a:off x="2771800" y="6093296"/>
            <a:ext cx="3720186" cy="369332"/>
          </a:xfrm>
          <a:prstGeom prst="rect">
            <a:avLst/>
          </a:prstGeom>
        </p:spPr>
        <p:txBody>
          <a:bodyPr wrap="none">
            <a:spAutoFit/>
          </a:bodyPr>
          <a:lstStyle/>
          <a:p>
            <a:r>
              <a:rPr lang="it-IT" dirty="0"/>
              <a:t>Rev Chil Pediatr 2014; 85 (3): 367-377</a:t>
            </a:r>
            <a:endParaRPr lang="es-C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3500</Words>
  <Application>Microsoft Office PowerPoint</Application>
  <PresentationFormat>Presentación en pantalla (4:3)</PresentationFormat>
  <Paragraphs>308</Paragraphs>
  <Slides>49</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49</vt:i4>
      </vt:variant>
    </vt:vector>
  </HeadingPairs>
  <TitlesOfParts>
    <vt:vector size="55" baseType="lpstr">
      <vt:lpstr>ＭＳ Ｐゴシック</vt:lpstr>
      <vt:lpstr>Arial</vt:lpstr>
      <vt:lpstr>Calibri</vt:lpstr>
      <vt:lpstr>Gudea</vt:lpstr>
      <vt:lpstr>Wingdings</vt:lpstr>
      <vt:lpstr>Tema de Office</vt:lpstr>
      <vt:lpstr>Obesidad infantil, Dislipidemia, HTA y DM tipo 2</vt:lpstr>
      <vt:lpstr>Obesidad Infantil y Dislipidemias</vt:lpstr>
      <vt:lpstr>Dislipidemias en Pediatría</vt:lpstr>
      <vt:lpstr>Presentación de PowerPoint</vt:lpstr>
      <vt:lpstr>Tamizaje</vt:lpstr>
      <vt:lpstr>Diagnóstico: puntos de corte para lípidos sanguíneos (mg/dL) en niños y adolescentes (2 a 18 años)</vt:lpstr>
      <vt:lpstr>Algoritmo manejo post-tamizaje</vt:lpstr>
      <vt:lpstr>Causas 2rias de dislipidemias</vt:lpstr>
      <vt:lpstr>Tratamiento</vt:lpstr>
      <vt:lpstr>Recomendaciones en la dieta para niños y adolescentes con dislipidemias</vt:lpstr>
      <vt:lpstr>Tratamiento farmacológico</vt:lpstr>
      <vt:lpstr>Tratamiento farmacológico</vt:lpstr>
      <vt:lpstr>Presentación de PowerPoint</vt:lpstr>
      <vt:lpstr>Tratamiento farmacológico</vt:lpstr>
      <vt:lpstr>Obesidad infantil e HTA</vt:lpstr>
      <vt:lpstr>Hipertensión Arterial (HTA) en Pediatría</vt:lpstr>
      <vt:lpstr>Prevalencia de HTA en pediatría en el SSMS de Santiago: estudio preliminar</vt:lpstr>
      <vt:lpstr>Presentación de PowerPoint</vt:lpstr>
      <vt:lpstr>Presentación de PowerPoint</vt:lpstr>
      <vt:lpstr>HTA y Obesidad</vt:lpstr>
      <vt:lpstr>Presentación de PowerPoint</vt:lpstr>
      <vt:lpstr>¿A quiénes y a qué edad debemos medir PA?</vt:lpstr>
      <vt:lpstr>Presentación de PowerPoint</vt:lpstr>
      <vt:lpstr>Presentación de PowerPoint</vt:lpstr>
      <vt:lpstr>¿Con qué método y cómo debemos medir la PA en niños?</vt:lpstr>
      <vt:lpstr>Presentación de PowerPoint</vt:lpstr>
      <vt:lpstr>Presentación de PowerPoint</vt:lpstr>
      <vt:lpstr>¿Con qué método y cómo debemos medir la PA en niños?</vt:lpstr>
      <vt:lpstr>Presentación de PowerPoint</vt:lpstr>
      <vt:lpstr>Estudio Básico de HTA</vt:lpstr>
      <vt:lpstr>Estudio Básico de HTA: anamnesis </vt:lpstr>
      <vt:lpstr>Estudio Básico de HTA: examen físico</vt:lpstr>
      <vt:lpstr>Estudio Básico de HTA: exámenes de sangre y orina</vt:lpstr>
      <vt:lpstr>Estudio Básico de HTA: exámenes de sangre y orina</vt:lpstr>
      <vt:lpstr>Estudio Básico de HTA: Imágenes</vt:lpstr>
      <vt:lpstr>Estudio Básico de HTA: Imágenes</vt:lpstr>
      <vt:lpstr>Estudio Básico de HTA: Imágenes</vt:lpstr>
      <vt:lpstr>Monitorización ambulatoria de presión arterial (MAPA)</vt:lpstr>
      <vt:lpstr>Monitorización ambulatoria de presión arterial (MAPA)</vt:lpstr>
      <vt:lpstr>Presentación de PowerPoint</vt:lpstr>
      <vt:lpstr>Presentación de PowerPoint</vt:lpstr>
      <vt:lpstr>Obesidad Infantil y DM2</vt:lpstr>
      <vt:lpstr>Obesidad Infantil y DM2</vt:lpstr>
      <vt:lpstr>Figure 2. Incidence of type 2 and type 1 diabetes in UK children and young adults according to BMI category, 1994 to ...</vt:lpstr>
      <vt:lpstr>Figure 2. Incidence of type 2 and type 1 diabetes in UK children and young adults according to BMI category, 1994 to ...</vt:lpstr>
      <vt:lpstr>Tamizaje prediabetes o DM2 en niños y adolescentes asintomáticos </vt:lpstr>
      <vt:lpstr>Tamizaje prediabetes o DM2 en niños y adolescentes asintomáticos </vt:lpstr>
      <vt:lpstr>Criterios Diagnósticos</vt:lpstr>
      <vt:lpstr>Presentación de PowerPoint</vt:lpstr>
    </vt:vector>
  </TitlesOfParts>
  <Company>Usuario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Auditorium</cp:lastModifiedBy>
  <cp:revision>24</cp:revision>
  <dcterms:created xsi:type="dcterms:W3CDTF">2019-04-10T05:15:27Z</dcterms:created>
  <dcterms:modified xsi:type="dcterms:W3CDTF">2019-04-10T16:38:50Z</dcterms:modified>
</cp:coreProperties>
</file>