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3" r:id="rId3"/>
    <p:sldId id="272" r:id="rId4"/>
    <p:sldId id="270" r:id="rId5"/>
    <p:sldId id="261" r:id="rId6"/>
    <p:sldId id="262" r:id="rId7"/>
    <p:sldId id="263" r:id="rId8"/>
    <p:sldId id="264" r:id="rId9"/>
    <p:sldId id="265" r:id="rId10"/>
    <p:sldId id="266" r:id="rId11"/>
    <p:sldId id="267" r:id="rId12"/>
    <p:sldId id="268" r:id="rId13"/>
    <p:sldId id="269" r:id="rId14"/>
    <p:sldId id="284" r:id="rId15"/>
    <p:sldId id="285" r:id="rId16"/>
    <p:sldId id="257" r:id="rId17"/>
    <p:sldId id="271" r:id="rId18"/>
    <p:sldId id="259" r:id="rId19"/>
    <p:sldId id="286" r:id="rId20"/>
    <p:sldId id="274" r:id="rId21"/>
    <p:sldId id="276" r:id="rId22"/>
    <p:sldId id="287" r:id="rId23"/>
    <p:sldId id="288" r:id="rId24"/>
    <p:sldId id="289" r:id="rId25"/>
    <p:sldId id="258" r:id="rId26"/>
    <p:sldId id="290" r:id="rId27"/>
    <p:sldId id="291" r:id="rId28"/>
    <p:sldId id="292" r:id="rId29"/>
    <p:sldId id="293" r:id="rId30"/>
    <p:sldId id="295" r:id="rId31"/>
    <p:sldId id="277" r:id="rId32"/>
    <p:sldId id="278" r:id="rId33"/>
    <p:sldId id="279" r:id="rId34"/>
    <p:sldId id="280" r:id="rId35"/>
    <p:sldId id="281" r:id="rId36"/>
    <p:sldId id="282" r:id="rId37"/>
    <p:sldId id="283" r:id="rId38"/>
    <p:sldId id="294" r:id="rId39"/>
    <p:sldId id="296" r:id="rId40"/>
    <p:sldId id="297" r:id="rId41"/>
    <p:sldId id="298" r:id="rId42"/>
    <p:sldId id="299" r:id="rId43"/>
    <p:sldId id="300" r:id="rId44"/>
    <p:sldId id="301" r:id="rId45"/>
    <p:sldId id="302" r:id="rId46"/>
    <p:sldId id="303" r:id="rId47"/>
    <p:sldId id="304"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4DA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745" autoAdjust="0"/>
  </p:normalViewPr>
  <p:slideViewPr>
    <p:cSldViewPr snapToGrid="0">
      <p:cViewPr>
        <p:scale>
          <a:sx n="110" d="100"/>
          <a:sy n="110" d="100"/>
        </p:scale>
        <p:origin x="1122" y="12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1D603-C2EF-4998-BB0A-608E88CD0D68}" type="datetimeFigureOut">
              <a:rPr lang="es-CL" smtClean="0"/>
              <a:pPr/>
              <a:t>10-04-2019</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267A8-6548-428E-B12E-0AB8CCA9E1F7}"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ielo.isciii.es/scielo.php?script=sci_arttext&amp;pid=S1139-7632201700020001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En Chile para</a:t>
            </a:r>
            <a:r>
              <a:rPr lang="es-CL" baseline="0" dirty="0" smtClean="0"/>
              <a:t> perímetro de cintura se utiliza como referencia las tablas de Fernández </a:t>
            </a:r>
            <a:r>
              <a:rPr lang="es-CL" i="1" baseline="0" dirty="0" smtClean="0"/>
              <a:t>et al </a:t>
            </a:r>
            <a:r>
              <a:rPr lang="es-CL" baseline="0" dirty="0" smtClean="0"/>
              <a:t>proveniente de la población NANHES II</a:t>
            </a:r>
            <a:endParaRPr lang="es-CL" dirty="0"/>
          </a:p>
        </p:txBody>
      </p:sp>
      <p:sp>
        <p:nvSpPr>
          <p:cNvPr id="4" name="3 Marcador de número de diapositiva"/>
          <p:cNvSpPr>
            <a:spLocks noGrp="1"/>
          </p:cNvSpPr>
          <p:nvPr>
            <p:ph type="sldNum" sz="quarter" idx="10"/>
          </p:nvPr>
        </p:nvSpPr>
        <p:spPr/>
        <p:txBody>
          <a:bodyPr/>
          <a:lstStyle/>
          <a:p>
            <a:fld id="{2B5267A8-6548-428E-B12E-0AB8CCA9E1F7}" type="slidenum">
              <a:rPr lang="es-CL" smtClean="0"/>
              <a:pPr/>
              <a:t>21</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F5F4587-EDB5-4ED4-B6AE-11F146408517}" type="slidenum">
              <a:rPr lang="es-CL" smtClean="0"/>
              <a:pPr/>
              <a:t>24</a:t>
            </a:fld>
            <a:endParaRPr lang="es-CL"/>
          </a:p>
        </p:txBody>
      </p:sp>
    </p:spTree>
    <p:extLst>
      <p:ext uri="{BB962C8B-B14F-4D97-AF65-F5344CB8AC3E}">
        <p14:creationId xmlns:p14="http://schemas.microsoft.com/office/powerpoint/2010/main" xmlns="" val="151003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err="1" smtClean="0"/>
              <a:t>Comorbilidades</a:t>
            </a:r>
            <a:r>
              <a:rPr lang="es-CL" dirty="0" smtClean="0"/>
              <a:t>:</a:t>
            </a:r>
            <a:endParaRPr lang="es-CL" baseline="0" dirty="0" smtClean="0"/>
          </a:p>
          <a:p>
            <a:endParaRPr lang="es-CL" dirty="0"/>
          </a:p>
        </p:txBody>
      </p:sp>
      <p:sp>
        <p:nvSpPr>
          <p:cNvPr id="4" name="3 Marcador de número de diapositiva"/>
          <p:cNvSpPr>
            <a:spLocks noGrp="1"/>
          </p:cNvSpPr>
          <p:nvPr>
            <p:ph type="sldNum" sz="quarter" idx="10"/>
          </p:nvPr>
        </p:nvSpPr>
        <p:spPr/>
        <p:txBody>
          <a:bodyPr/>
          <a:lstStyle/>
          <a:p>
            <a:fld id="{2B5267A8-6548-428E-B12E-0AB8CCA9E1F7}" type="slidenum">
              <a:rPr lang="es-CL" smtClean="0"/>
              <a:pPr/>
              <a:t>25</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kern="1200" dirty="0" smtClean="0">
                <a:solidFill>
                  <a:schemeClr val="tx1"/>
                </a:solidFill>
                <a:effectLst/>
                <a:latin typeface="+mn-lt"/>
                <a:ea typeface="+mn-ea"/>
                <a:cs typeface="+mn-cs"/>
              </a:rPr>
              <a:t>La enfermedad de </a:t>
            </a:r>
            <a:r>
              <a:rPr lang="es-CL" sz="1200" b="0" i="0" kern="1200" dirty="0" err="1" smtClean="0">
                <a:solidFill>
                  <a:schemeClr val="tx1"/>
                </a:solidFill>
                <a:effectLst/>
                <a:latin typeface="+mn-lt"/>
                <a:ea typeface="+mn-ea"/>
                <a:cs typeface="+mn-cs"/>
              </a:rPr>
              <a:t>Blount</a:t>
            </a:r>
            <a:r>
              <a:rPr lang="es-CL" sz="1200" b="0" i="0" kern="1200" dirty="0" smtClean="0">
                <a:solidFill>
                  <a:schemeClr val="tx1"/>
                </a:solidFill>
                <a:effectLst/>
                <a:latin typeface="+mn-lt"/>
                <a:ea typeface="+mn-ea"/>
                <a:cs typeface="+mn-cs"/>
              </a:rPr>
              <a:t> o de la tibia vara es una alteración de la osificación </a:t>
            </a:r>
            <a:r>
              <a:rPr lang="es-CL" sz="1200" b="0" i="0" kern="1200" dirty="0" err="1" smtClean="0">
                <a:solidFill>
                  <a:schemeClr val="tx1"/>
                </a:solidFill>
                <a:effectLst/>
                <a:latin typeface="+mn-lt"/>
                <a:ea typeface="+mn-ea"/>
                <a:cs typeface="+mn-cs"/>
              </a:rPr>
              <a:t>endocondral</a:t>
            </a:r>
            <a:r>
              <a:rPr lang="es-CL" sz="1200" b="0" i="0" kern="1200" dirty="0" smtClean="0">
                <a:solidFill>
                  <a:schemeClr val="tx1"/>
                </a:solidFill>
                <a:effectLst/>
                <a:latin typeface="+mn-lt"/>
                <a:ea typeface="+mn-ea"/>
                <a:cs typeface="+mn-cs"/>
              </a:rPr>
              <a:t> que afecta principalmente a la parte </a:t>
            </a:r>
            <a:r>
              <a:rPr lang="es-CL" sz="1200" b="0" i="0" kern="1200" dirty="0" err="1" smtClean="0">
                <a:solidFill>
                  <a:schemeClr val="tx1"/>
                </a:solidFill>
                <a:effectLst/>
                <a:latin typeface="+mn-lt"/>
                <a:ea typeface="+mn-ea"/>
                <a:cs typeface="+mn-cs"/>
              </a:rPr>
              <a:t>posteromedial</a:t>
            </a:r>
            <a:r>
              <a:rPr lang="es-CL" sz="1200" b="0" i="0" kern="1200" dirty="0" smtClean="0">
                <a:solidFill>
                  <a:schemeClr val="tx1"/>
                </a:solidFill>
                <a:effectLst/>
                <a:latin typeface="+mn-lt"/>
                <a:ea typeface="+mn-ea"/>
                <a:cs typeface="+mn-cs"/>
              </a:rPr>
              <a:t> de la </a:t>
            </a:r>
            <a:r>
              <a:rPr lang="es-CL" sz="1200" b="0" i="0" kern="1200" dirty="0" err="1" smtClean="0">
                <a:solidFill>
                  <a:schemeClr val="tx1"/>
                </a:solidFill>
                <a:effectLst/>
                <a:latin typeface="+mn-lt"/>
                <a:ea typeface="+mn-ea"/>
                <a:cs typeface="+mn-cs"/>
              </a:rPr>
              <a:t>fisis</a:t>
            </a:r>
            <a:r>
              <a:rPr lang="es-CL" sz="1200" b="0" i="0" kern="1200" dirty="0" smtClean="0">
                <a:solidFill>
                  <a:schemeClr val="tx1"/>
                </a:solidFill>
                <a:effectLst/>
                <a:latin typeface="+mn-lt"/>
                <a:ea typeface="+mn-ea"/>
                <a:cs typeface="+mn-cs"/>
              </a:rPr>
              <a:t> tibial proximal</a:t>
            </a:r>
            <a:r>
              <a:rPr lang="es-CL" sz="1200" b="0" i="0" kern="1200" baseline="30000" dirty="0" smtClean="0">
                <a:solidFill>
                  <a:schemeClr val="tx1"/>
                </a:solidFill>
                <a:effectLst/>
                <a:latin typeface="+mn-lt"/>
                <a:ea typeface="+mn-ea"/>
                <a:cs typeface="+mn-cs"/>
                <a:hlinkClick r:id="rId3"/>
              </a:rPr>
              <a:t>1</a:t>
            </a:r>
            <a:r>
              <a:rPr lang="es-CL" sz="1200" b="0" i="0" kern="1200" dirty="0" smtClean="0">
                <a:solidFill>
                  <a:schemeClr val="tx1"/>
                </a:solidFill>
                <a:effectLst/>
                <a:latin typeface="+mn-lt"/>
                <a:ea typeface="+mn-ea"/>
                <a:cs typeface="+mn-cs"/>
              </a:rPr>
              <a:t>. Provoca una deformidad progresiva con un arqueamiento de las extremidades inferiores. Existen dos formas clínico-radiológicos descritas: de aparición temprana y de aparición tardía, dependiendo de si se observa el inicio de la deformidad antes o después de los cuatro años</a:t>
            </a:r>
            <a:r>
              <a:rPr lang="es-CL" sz="1200" b="0" i="0" kern="1200" baseline="30000" dirty="0" smtClean="0">
                <a:solidFill>
                  <a:schemeClr val="tx1"/>
                </a:solidFill>
                <a:effectLst/>
                <a:latin typeface="+mn-lt"/>
                <a:ea typeface="+mn-ea"/>
                <a:cs typeface="+mn-cs"/>
                <a:hlinkClick r:id="rId3"/>
              </a:rPr>
              <a:t>1</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2</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3</a:t>
            </a:r>
            <a:r>
              <a:rPr lang="es-CL" sz="1200" b="0" i="0" kern="1200" dirty="0" smtClean="0">
                <a:solidFill>
                  <a:schemeClr val="tx1"/>
                </a:solidFill>
                <a:effectLst/>
                <a:latin typeface="+mn-lt"/>
                <a:ea typeface="+mn-ea"/>
                <a:cs typeface="+mn-cs"/>
              </a:rPr>
              <a:t>.</a:t>
            </a:r>
          </a:p>
          <a:p>
            <a:r>
              <a:rPr lang="es-CL" sz="1200" b="0" i="0" kern="1200" dirty="0" smtClean="0">
                <a:solidFill>
                  <a:schemeClr val="tx1"/>
                </a:solidFill>
                <a:effectLst/>
                <a:latin typeface="+mn-lt"/>
                <a:ea typeface="+mn-ea"/>
                <a:cs typeface="+mn-cs"/>
              </a:rPr>
              <a:t>La etiología, de probable origen multifactorial, no está aclarada. En un reciente </a:t>
            </a:r>
            <a:r>
              <a:rPr lang="es-CL" sz="1200" b="0" i="0" kern="1200" dirty="0" err="1" smtClean="0">
                <a:solidFill>
                  <a:schemeClr val="tx1"/>
                </a:solidFill>
                <a:effectLst/>
                <a:latin typeface="+mn-lt"/>
                <a:ea typeface="+mn-ea"/>
                <a:cs typeface="+mn-cs"/>
              </a:rPr>
              <a:t>metaanálisis</a:t>
            </a:r>
            <a:r>
              <a:rPr lang="es-CL" sz="1200" b="0" i="0" kern="1200" dirty="0" smtClean="0">
                <a:solidFill>
                  <a:schemeClr val="tx1"/>
                </a:solidFill>
                <a:effectLst/>
                <a:latin typeface="+mn-lt"/>
                <a:ea typeface="+mn-ea"/>
                <a:cs typeface="+mn-cs"/>
              </a:rPr>
              <a:t> se observó que los pacientes con enfermedad de </a:t>
            </a:r>
            <a:r>
              <a:rPr lang="es-CL" sz="1200" b="0" i="0" kern="1200" dirty="0" err="1" smtClean="0">
                <a:solidFill>
                  <a:schemeClr val="tx1"/>
                </a:solidFill>
                <a:effectLst/>
                <a:latin typeface="+mn-lt"/>
                <a:ea typeface="+mn-ea"/>
                <a:cs typeface="+mn-cs"/>
              </a:rPr>
              <a:t>Blount</a:t>
            </a:r>
            <a:r>
              <a:rPr lang="es-CL" sz="1200" b="0" i="0" kern="1200" dirty="0" smtClean="0">
                <a:solidFill>
                  <a:schemeClr val="tx1"/>
                </a:solidFill>
                <a:effectLst/>
                <a:latin typeface="+mn-lt"/>
                <a:ea typeface="+mn-ea"/>
                <a:cs typeface="+mn-cs"/>
              </a:rPr>
              <a:t> de aparición temprana son más propensos a tener un compromiso bilateral</a:t>
            </a:r>
            <a:r>
              <a:rPr lang="es-CL" sz="1200" b="0" i="0" kern="1200" baseline="30000" dirty="0" smtClean="0">
                <a:solidFill>
                  <a:schemeClr val="tx1"/>
                </a:solidFill>
                <a:effectLst/>
                <a:latin typeface="+mn-lt"/>
                <a:ea typeface="+mn-ea"/>
                <a:cs typeface="+mn-cs"/>
              </a:rPr>
              <a:t>1</a:t>
            </a:r>
            <a:r>
              <a:rPr lang="es-CL" sz="1200" b="0" i="0" kern="1200" dirty="0" smtClean="0">
                <a:solidFill>
                  <a:schemeClr val="tx1"/>
                </a:solidFill>
                <a:effectLst/>
                <a:latin typeface="+mn-lt"/>
                <a:ea typeface="+mn-ea"/>
                <a:cs typeface="+mn-cs"/>
              </a:rPr>
              <a:t>. Se ha observado una predisposición en la raza negra, y existe una posible asociación con alteraciones metabólicas como déficit de vitamina D</a:t>
            </a:r>
            <a:r>
              <a:rPr lang="es-CL" sz="1200" b="0" i="0" kern="1200" baseline="30000" dirty="0" smtClean="0">
                <a:solidFill>
                  <a:schemeClr val="tx1"/>
                </a:solidFill>
                <a:effectLst/>
                <a:latin typeface="+mn-lt"/>
                <a:ea typeface="+mn-ea"/>
                <a:cs typeface="+mn-cs"/>
                <a:hlinkClick r:id="rId3"/>
              </a:rPr>
              <a:t>1</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2</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3</a:t>
            </a:r>
            <a:r>
              <a:rPr lang="es-CL" sz="1200" b="0" i="0" kern="1200" dirty="0" smtClean="0">
                <a:solidFill>
                  <a:schemeClr val="tx1"/>
                </a:solidFill>
                <a:effectLst/>
                <a:latin typeface="+mn-lt"/>
                <a:ea typeface="+mn-ea"/>
                <a:cs typeface="+mn-cs"/>
              </a:rPr>
              <a:t>. Ambas formas de aparición parecen tener una fuerte asociación con la obesidad</a:t>
            </a:r>
            <a:r>
              <a:rPr lang="es-CL" sz="1200" b="0" i="0" kern="1200" baseline="30000" dirty="0" smtClean="0">
                <a:solidFill>
                  <a:schemeClr val="tx1"/>
                </a:solidFill>
                <a:effectLst/>
                <a:latin typeface="+mn-lt"/>
                <a:ea typeface="+mn-ea"/>
                <a:cs typeface="+mn-cs"/>
                <a:hlinkClick r:id="rId3"/>
              </a:rPr>
              <a:t>1</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2</a:t>
            </a:r>
            <a:r>
              <a:rPr lang="es-CL" sz="1200" b="0" i="0" kern="1200" baseline="30000" dirty="0" smtClean="0">
                <a:solidFill>
                  <a:schemeClr val="tx1"/>
                </a:solidFill>
                <a:effectLst/>
                <a:latin typeface="+mn-lt"/>
                <a:ea typeface="+mn-ea"/>
                <a:cs typeface="+mn-cs"/>
              </a:rPr>
              <a:t>,</a:t>
            </a:r>
            <a:r>
              <a:rPr lang="es-CL" sz="1200" b="0" i="0" kern="1200" baseline="30000" dirty="0" smtClean="0">
                <a:solidFill>
                  <a:schemeClr val="tx1"/>
                </a:solidFill>
                <a:effectLst/>
                <a:latin typeface="+mn-lt"/>
                <a:ea typeface="+mn-ea"/>
                <a:cs typeface="+mn-cs"/>
                <a:hlinkClick r:id="rId3"/>
              </a:rPr>
              <a:t>3</a:t>
            </a:r>
            <a:r>
              <a:rPr lang="es-CL" sz="1200" b="0" i="0" kern="1200" dirty="0" smtClean="0">
                <a:solidFill>
                  <a:schemeClr val="tx1"/>
                </a:solidFill>
                <a:effectLst/>
                <a:latin typeface="+mn-lt"/>
                <a:ea typeface="+mn-ea"/>
                <a:cs typeface="+mn-cs"/>
              </a:rPr>
              <a:t>, que causaría un exceso de presión en la placa de crecimiento, sugiriendo así también una base mecánica de la enfermedad</a:t>
            </a:r>
            <a:r>
              <a:rPr lang="es-CL" sz="1200" b="0" i="0" kern="1200" baseline="30000" dirty="0" smtClean="0">
                <a:solidFill>
                  <a:schemeClr val="tx1"/>
                </a:solidFill>
                <a:effectLst/>
                <a:latin typeface="+mn-lt"/>
                <a:ea typeface="+mn-ea"/>
                <a:cs typeface="+mn-cs"/>
                <a:hlinkClick r:id="rId3"/>
              </a:rPr>
              <a:t>2</a:t>
            </a:r>
            <a:r>
              <a:rPr lang="es-CL" sz="1200" b="0" i="0" kern="1200" dirty="0" smtClean="0">
                <a:solidFill>
                  <a:schemeClr val="tx1"/>
                </a:solidFill>
                <a:effectLst/>
                <a:latin typeface="+mn-lt"/>
                <a:ea typeface="+mn-ea"/>
                <a:cs typeface="+mn-cs"/>
              </a:rPr>
              <a:t>.</a:t>
            </a:r>
          </a:p>
          <a:p>
            <a:endParaRPr lang="es-CL" dirty="0"/>
          </a:p>
        </p:txBody>
      </p:sp>
      <p:sp>
        <p:nvSpPr>
          <p:cNvPr id="4" name="Marcador de número de diapositiva 3"/>
          <p:cNvSpPr>
            <a:spLocks noGrp="1"/>
          </p:cNvSpPr>
          <p:nvPr>
            <p:ph type="sldNum" sz="quarter" idx="10"/>
          </p:nvPr>
        </p:nvSpPr>
        <p:spPr/>
        <p:txBody>
          <a:bodyPr/>
          <a:lstStyle/>
          <a:p>
            <a:fld id="{9F5F4587-EDB5-4ED4-B6AE-11F146408517}" type="slidenum">
              <a:rPr lang="es-CL" smtClean="0"/>
              <a:pPr/>
              <a:t>26</a:t>
            </a:fld>
            <a:endParaRPr lang="es-CL"/>
          </a:p>
        </p:txBody>
      </p:sp>
    </p:spTree>
    <p:extLst>
      <p:ext uri="{BB962C8B-B14F-4D97-AF65-F5344CB8AC3E}">
        <p14:creationId xmlns:p14="http://schemas.microsoft.com/office/powerpoint/2010/main" xmlns="" val="309762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CL" dirty="0" smtClean="0"/>
              <a:t>Definición: El síndrome de </a:t>
            </a:r>
            <a:r>
              <a:rPr lang="es-CL" dirty="0" err="1" smtClean="0"/>
              <a:t>Prader-Willi</a:t>
            </a:r>
            <a:r>
              <a:rPr lang="es-CL" dirty="0" smtClean="0"/>
              <a:t> (SPW) es una enfermedad genética rara, caracterizada por una disfunción hipotálamo-hipofisaria asociada a una </a:t>
            </a:r>
            <a:r>
              <a:rPr lang="es-CL" b="1" dirty="0" smtClean="0"/>
              <a:t>hipotonía grave </a:t>
            </a:r>
            <a:r>
              <a:rPr lang="es-CL" dirty="0" smtClean="0"/>
              <a:t>durante el </a:t>
            </a:r>
            <a:r>
              <a:rPr lang="es-CL" b="1" dirty="0" smtClean="0"/>
              <a:t>periodo neonatal </a:t>
            </a:r>
            <a:r>
              <a:rPr lang="es-CL" dirty="0" smtClean="0"/>
              <a:t>y los dos primeros años de vida. Después de la primera infancia y durante la edad adulta los principales problemas son la aparición de </a:t>
            </a:r>
            <a:r>
              <a:rPr lang="es-CL" b="1" dirty="0" err="1" smtClean="0"/>
              <a:t>hiperfagia</a:t>
            </a:r>
            <a:r>
              <a:rPr lang="es-CL" dirty="0" smtClean="0"/>
              <a:t> con riesgo de obesidad mórbida, </a:t>
            </a:r>
            <a:r>
              <a:rPr lang="es-CL" b="1" dirty="0" smtClean="0"/>
              <a:t>dificultades de aprendizaje y problemas conductuales</a:t>
            </a:r>
            <a:r>
              <a:rPr lang="es-CL" dirty="0" smtClean="0"/>
              <a:t>, e incluso importantes trastornos psiquiátricos.  Epidemiología: Su incidencia es de </a:t>
            </a:r>
            <a:r>
              <a:rPr lang="es-CL" b="1" dirty="0" smtClean="0"/>
              <a:t>1 cada 25.000 nacimientos</a:t>
            </a:r>
            <a:r>
              <a:rPr lang="es-CL" dirty="0" smtClean="0"/>
              <a:t>.  Clínica: Al nacimiento, estos niños presentan una hipotonía especialmente grave que mejora parcialmente, lo que explica los problemas de succión-deglución y el retraso en el desarrollo psicomotor. Con frecuencia se observan rasgos faciales característicos (</a:t>
            </a:r>
            <a:r>
              <a:rPr lang="es-CL" b="1" dirty="0" smtClean="0"/>
              <a:t>frente estrecha</a:t>
            </a:r>
            <a:r>
              <a:rPr lang="es-CL" dirty="0" smtClean="0"/>
              <a:t>, </a:t>
            </a:r>
            <a:r>
              <a:rPr lang="es-CL" b="1" dirty="0" smtClean="0"/>
              <a:t>ojos almendrados</a:t>
            </a:r>
            <a:r>
              <a:rPr lang="es-CL" dirty="0" smtClean="0"/>
              <a:t>, </a:t>
            </a:r>
            <a:r>
              <a:rPr lang="es-CL" b="1" dirty="0" smtClean="0"/>
              <a:t>labio superior fino </a:t>
            </a:r>
            <a:r>
              <a:rPr lang="es-CL" dirty="0" smtClean="0"/>
              <a:t>y </a:t>
            </a:r>
            <a:r>
              <a:rPr lang="es-CL" b="1" dirty="0" smtClean="0"/>
              <a:t>comisuras de la boca hacia abajo</a:t>
            </a:r>
            <a:r>
              <a:rPr lang="es-CL" dirty="0" smtClean="0"/>
              <a:t>), así como pies y manos muy pequeños. Desde los dos años de edad, existe un riesgo de obesidad grave, debida a la </a:t>
            </a:r>
            <a:r>
              <a:rPr lang="es-CL" dirty="0" err="1" smtClean="0"/>
              <a:t>hiperfagia</a:t>
            </a:r>
            <a:r>
              <a:rPr lang="es-CL" dirty="0" smtClean="0"/>
              <a:t> con ausencia de saciedad que se agrava rápidamente y explica una gran parte de la morbilidad y mortalidad de estos pacientes. Se observan anomalías hipotálamo-hipofisarias asociadas a un retraso </a:t>
            </a:r>
            <a:r>
              <a:rPr lang="es-CL" dirty="0" err="1" smtClean="0"/>
              <a:t>estatural</a:t>
            </a:r>
            <a:r>
              <a:rPr lang="es-CL" dirty="0" smtClean="0"/>
              <a:t> debido a una deficiencia de la hormona del crecimiento y un desarrollo </a:t>
            </a:r>
            <a:r>
              <a:rPr lang="es-CL" dirty="0" err="1" smtClean="0"/>
              <a:t>pubertario</a:t>
            </a:r>
            <a:r>
              <a:rPr lang="es-CL" dirty="0" smtClean="0"/>
              <a:t> incompleto. Generalmente, la discapacidad intelectual no es grave y varía mucho de un niño a otro. Está asociada a dificultades de aprendizaje y de expresión oral agravadas por problemas psicológicos y conductuales cuando están presentes. Se trata de una afectación muy heterogénea en el plano clínico y genético. Actualmente existe un consenso entre los expertos sobre el hecho de que la sospecha diagnóstica de la enfermedad es clínica (</a:t>
            </a:r>
            <a:r>
              <a:rPr lang="es-CL" dirty="0" err="1" smtClean="0"/>
              <a:t>critères</a:t>
            </a:r>
            <a:r>
              <a:rPr lang="es-CL" dirty="0" smtClean="0"/>
              <a:t> </a:t>
            </a:r>
            <a:r>
              <a:rPr lang="es-CL" dirty="0" err="1" smtClean="0"/>
              <a:t>d'Holm</a:t>
            </a:r>
            <a:r>
              <a:rPr lang="es-CL" dirty="0" smtClean="0"/>
              <a:t> et al. de 1993, revisados en 2001) y que la confirmación es genética.  Etiología: Está causado por una </a:t>
            </a:r>
            <a:r>
              <a:rPr lang="es-CL" b="1" dirty="0" smtClean="0"/>
              <a:t>anomalía del cromosoma 15</a:t>
            </a:r>
            <a:r>
              <a:rPr lang="es-CL" dirty="0" smtClean="0"/>
              <a:t>. Estas anomalías genéticas son </a:t>
            </a:r>
            <a:r>
              <a:rPr lang="es-CL" b="1" dirty="0" smtClean="0"/>
              <a:t>a menudo accidentales y esporádicas y la recurrencia familiar</a:t>
            </a:r>
            <a:r>
              <a:rPr lang="es-CL" dirty="0" smtClean="0"/>
              <a:t> es </a:t>
            </a:r>
            <a:r>
              <a:rPr lang="es-CL" b="1" dirty="0" smtClean="0"/>
              <a:t>muy poco frecuente</a:t>
            </a:r>
            <a:r>
              <a:rPr lang="es-CL" dirty="0" smtClean="0"/>
              <a:t>, lo que hay que explicar a las parejas afectadas durante una consulta de asesoramiento genético.  Manejo y pronóstico: Es necesaria la puesta en marcha de un plan de atención global y multidisciplinario. El diagnóstico y el tratamiento precoz, así como la utilización de la hormona del crecimiento, han mejorado la calidad de vida de los afectados. Todavía no existen datos sobre el efecto del tratamiento en la edad adulta, en particular sobre los problemas conductuales y el grado de autonomía alcanzado. En el adulto, las complicaciones asociadas a la enfermedad y, particularmente, a la obesidad, así como las dificultades de autonomía, siguen planteando problemas muy importantes.</a:t>
            </a:r>
            <a:endParaRPr lang="es-CL" dirty="0"/>
          </a:p>
        </p:txBody>
      </p:sp>
      <p:sp>
        <p:nvSpPr>
          <p:cNvPr id="4" name="3 Marcador de número de diapositiva"/>
          <p:cNvSpPr>
            <a:spLocks noGrp="1"/>
          </p:cNvSpPr>
          <p:nvPr>
            <p:ph type="sldNum" sz="quarter" idx="10"/>
          </p:nvPr>
        </p:nvSpPr>
        <p:spPr/>
        <p:txBody>
          <a:bodyPr/>
          <a:lstStyle/>
          <a:p>
            <a:fld id="{2B5267A8-6548-428E-B12E-0AB8CCA9E1F7}" type="slidenum">
              <a:rPr lang="es-CL" smtClean="0"/>
              <a:pPr/>
              <a:t>28</a:t>
            </a:fld>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 Este criterio está</a:t>
            </a:r>
            <a:r>
              <a:rPr lang="es-CL" baseline="0" dirty="0" smtClean="0"/>
              <a:t> dado debido al riesgo teórico de inhibición del crecimiento lineal (en adolescentes que no han alcanzado talla adulta final) por la pérdida de peso rápida 2ria a </a:t>
            </a:r>
            <a:r>
              <a:rPr lang="es-CL" baseline="0" dirty="0" err="1" smtClean="0"/>
              <a:t>Cx</a:t>
            </a:r>
            <a:r>
              <a:rPr lang="es-CL" baseline="0" dirty="0" smtClean="0"/>
              <a:t> </a:t>
            </a:r>
            <a:r>
              <a:rPr lang="es-CL" baseline="0" dirty="0" err="1" smtClean="0"/>
              <a:t>bariátrica</a:t>
            </a:r>
            <a:endParaRPr lang="es-CL" dirty="0"/>
          </a:p>
        </p:txBody>
      </p:sp>
      <p:sp>
        <p:nvSpPr>
          <p:cNvPr id="4" name="3 Marcador de número de diapositiva"/>
          <p:cNvSpPr>
            <a:spLocks noGrp="1"/>
          </p:cNvSpPr>
          <p:nvPr>
            <p:ph type="sldNum" sz="quarter" idx="10"/>
          </p:nvPr>
        </p:nvSpPr>
        <p:spPr/>
        <p:txBody>
          <a:bodyPr/>
          <a:lstStyle/>
          <a:p>
            <a:fld id="{2B5267A8-6548-428E-B12E-0AB8CCA9E1F7}" type="slidenum">
              <a:rPr lang="es-CL" smtClean="0"/>
              <a:pPr/>
              <a:t>46</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56792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417106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257279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73453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59491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8919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36029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27911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176338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326678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9A8BB8-9D56-4791-A1D4-690997FEE92E}" type="datetimeFigureOut">
              <a:rPr lang="es-ES" smtClean="0"/>
              <a:pPr/>
              <a:t>10/04/2019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158931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A8BB8-9D56-4791-A1D4-690997FEE92E}" type="datetimeFigureOut">
              <a:rPr lang="es-ES" smtClean="0"/>
              <a:pPr/>
              <a:t>10/04/2019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B2CA-B7F3-49AF-8772-030FC1BAC450}" type="slidenum">
              <a:rPr lang="es-ES" smtClean="0"/>
              <a:pPr/>
              <a:t>‹Nº›</a:t>
            </a:fld>
            <a:endParaRPr lang="es-ES"/>
          </a:p>
        </p:txBody>
      </p:sp>
    </p:spTree>
    <p:extLst>
      <p:ext uri="{BB962C8B-B14F-4D97-AF65-F5344CB8AC3E}">
        <p14:creationId xmlns:p14="http://schemas.microsoft.com/office/powerpoint/2010/main" xmlns="" val="141236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package" Target="../embeddings/Hoja_de_c_lculo_de_Microsoft_Office_Excel1.xlsx"/><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style>
          <a:lnRef idx="1">
            <a:schemeClr val="accent5"/>
          </a:lnRef>
          <a:fillRef idx="3">
            <a:schemeClr val="accent5"/>
          </a:fillRef>
          <a:effectRef idx="2">
            <a:schemeClr val="accent5"/>
          </a:effectRef>
          <a:fontRef idx="minor">
            <a:schemeClr val="lt1"/>
          </a:fontRef>
        </p:style>
        <p:txBody>
          <a:bodyPr/>
          <a:lstStyle/>
          <a:p>
            <a:r>
              <a:rPr lang="es-ES" dirty="0" smtClean="0"/>
              <a:t>Obesidad infantil en Pediatría</a:t>
            </a:r>
            <a:endParaRPr lang="es-ES" dirty="0"/>
          </a:p>
        </p:txBody>
      </p:sp>
      <p:sp>
        <p:nvSpPr>
          <p:cNvPr id="3" name="Subtítulo 2"/>
          <p:cNvSpPr>
            <a:spLocks noGrp="1"/>
          </p:cNvSpPr>
          <p:nvPr>
            <p:ph type="subTitle" idx="1"/>
          </p:nvPr>
        </p:nvSpPr>
        <p:spPr/>
        <p:txBody>
          <a:bodyPr/>
          <a:lstStyle/>
          <a:p>
            <a:r>
              <a:rPr lang="es-ES" dirty="0" smtClean="0"/>
              <a:t>Dr. Jorge Olivares M.</a:t>
            </a:r>
          </a:p>
          <a:p>
            <a:r>
              <a:rPr lang="es-ES" dirty="0" smtClean="0"/>
              <a:t>Servicio Pediatría</a:t>
            </a:r>
          </a:p>
          <a:p>
            <a:r>
              <a:rPr lang="es-ES" dirty="0" smtClean="0"/>
              <a:t>Hospital San Juan de Dios de Los Andes</a:t>
            </a:r>
            <a:endParaRPr lang="es-ES" dirty="0"/>
          </a:p>
        </p:txBody>
      </p:sp>
    </p:spTree>
    <p:extLst>
      <p:ext uri="{BB962C8B-B14F-4D97-AF65-F5344CB8AC3E}">
        <p14:creationId xmlns:p14="http://schemas.microsoft.com/office/powerpoint/2010/main" xmlns="" val="354831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66725" y="280988"/>
            <a:ext cx="11258550" cy="629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61963" y="271463"/>
            <a:ext cx="11268075"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61963" y="271463"/>
            <a:ext cx="11268075"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47675" y="280988"/>
            <a:ext cx="11296650" cy="629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p:cNvSpPr/>
          <p:nvPr/>
        </p:nvSpPr>
        <p:spPr>
          <a:xfrm>
            <a:off x="1041639" y="1168519"/>
            <a:ext cx="3212869" cy="2218064"/>
          </a:xfrm>
          <a:prstGeom prst="triangl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effectLst>
                  <a:outerShdw blurRad="38100" dist="38100" dir="2700000" algn="tl">
                    <a:srgbClr val="000000">
                      <a:alpha val="43137"/>
                    </a:srgbClr>
                  </a:outerShdw>
                </a:effectLst>
              </a:rPr>
              <a:t>GASTO ENERGÉTICO</a:t>
            </a:r>
          </a:p>
        </p:txBody>
      </p:sp>
      <p:cxnSp>
        <p:nvCxnSpPr>
          <p:cNvPr id="7" name="Conector recto 6"/>
          <p:cNvCxnSpPr>
            <a:stCxn id="5" idx="0"/>
            <a:endCxn id="4" idx="0"/>
          </p:cNvCxnSpPr>
          <p:nvPr/>
        </p:nvCxnSpPr>
        <p:spPr>
          <a:xfrm flipH="1" flipV="1">
            <a:off x="2648074" y="1168519"/>
            <a:ext cx="4377365" cy="121745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a:endCxn id="11" idx="0"/>
          </p:cNvCxnSpPr>
          <p:nvPr/>
        </p:nvCxnSpPr>
        <p:spPr>
          <a:xfrm>
            <a:off x="4887310" y="1828800"/>
            <a:ext cx="48318" cy="3473645"/>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rapecio 10"/>
          <p:cNvSpPr/>
          <p:nvPr/>
        </p:nvSpPr>
        <p:spPr>
          <a:xfrm>
            <a:off x="3309257" y="5302445"/>
            <a:ext cx="3252741" cy="1069326"/>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effectLst>
                  <a:outerShdw blurRad="38100" dist="38100" dir="2700000" algn="tl">
                    <a:srgbClr val="000000">
                      <a:alpha val="43137"/>
                    </a:srgbClr>
                  </a:outerShdw>
                </a:effectLst>
              </a:rPr>
              <a:t>= OBESIDAD</a:t>
            </a:r>
            <a:endParaRPr lang="es-CL" sz="2800" b="1" dirty="0">
              <a:effectLst>
                <a:outerShdw blurRad="38100" dist="38100" dir="2700000" algn="tl">
                  <a:srgbClr val="000000">
                    <a:alpha val="43137"/>
                  </a:srgbClr>
                </a:outerShdw>
              </a:effectLst>
            </a:endParaRPr>
          </a:p>
        </p:txBody>
      </p:sp>
      <p:sp>
        <p:nvSpPr>
          <p:cNvPr id="14" name="Elipse 13"/>
          <p:cNvSpPr/>
          <p:nvPr/>
        </p:nvSpPr>
        <p:spPr>
          <a:xfrm>
            <a:off x="8785645" y="1040524"/>
            <a:ext cx="2948940" cy="2220503"/>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effectLst>
                  <a:outerShdw blurRad="38100" dist="38100" dir="2700000" algn="tl">
                    <a:srgbClr val="000000">
                      <a:alpha val="43137"/>
                    </a:srgbClr>
                  </a:outerShdw>
                </a:effectLst>
              </a:rPr>
              <a:t>GENÉTICA</a:t>
            </a:r>
            <a:endParaRPr lang="es-CL" sz="2400" b="1" dirty="0">
              <a:effectLst>
                <a:outerShdw blurRad="38100" dist="38100" dir="2700000" algn="tl">
                  <a:srgbClr val="000000">
                    <a:alpha val="43137"/>
                  </a:srgbClr>
                </a:outerShdw>
              </a:effectLst>
            </a:endParaRPr>
          </a:p>
        </p:txBody>
      </p:sp>
      <p:sp>
        <p:nvSpPr>
          <p:cNvPr id="3" name="Elipse 2"/>
          <p:cNvSpPr/>
          <p:nvPr/>
        </p:nvSpPr>
        <p:spPr>
          <a:xfrm>
            <a:off x="8702566" y="3387401"/>
            <a:ext cx="3117579" cy="23892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effectLst>
                  <a:outerShdw blurRad="38100" dist="38100" dir="2700000" algn="tl">
                    <a:srgbClr val="000000">
                      <a:alpha val="43137"/>
                    </a:srgbClr>
                  </a:outerShdw>
                </a:effectLst>
              </a:rPr>
              <a:t>ENTORNO “OBESOGÉNICO”</a:t>
            </a:r>
            <a:endParaRPr lang="es-CL" sz="2000" b="1" dirty="0">
              <a:effectLst>
                <a:outerShdw blurRad="38100" dist="38100" dir="2700000" algn="tl">
                  <a:srgbClr val="000000">
                    <a:alpha val="43137"/>
                  </a:srgbClr>
                </a:outerShdw>
              </a:effectLst>
            </a:endParaRPr>
          </a:p>
        </p:txBody>
      </p:sp>
      <p:sp>
        <p:nvSpPr>
          <p:cNvPr id="5" name="Triángulo isósceles 4"/>
          <p:cNvSpPr/>
          <p:nvPr/>
        </p:nvSpPr>
        <p:spPr>
          <a:xfrm>
            <a:off x="5646219" y="2385969"/>
            <a:ext cx="2758440" cy="2412769"/>
          </a:xfrm>
          <a:prstGeom prst="triangl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effectLst>
                  <a:outerShdw blurRad="38100" dist="38100" dir="2700000" algn="tl">
                    <a:srgbClr val="000000">
                      <a:alpha val="43137"/>
                    </a:srgbClr>
                  </a:outerShdw>
                </a:effectLst>
              </a:rPr>
              <a:t>INGESTA CALÓRICA</a:t>
            </a:r>
          </a:p>
        </p:txBody>
      </p:sp>
      <p:sp>
        <p:nvSpPr>
          <p:cNvPr id="16" name="15 CuadroTexto"/>
          <p:cNvSpPr txBox="1"/>
          <p:nvPr/>
        </p:nvSpPr>
        <p:spPr>
          <a:xfrm>
            <a:off x="1686910" y="346842"/>
            <a:ext cx="764627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sz="2800" b="1" dirty="0" smtClean="0">
                <a:effectLst>
                  <a:outerShdw blurRad="38100" dist="38100" dir="2700000" algn="tl">
                    <a:srgbClr val="000000">
                      <a:alpha val="43137"/>
                    </a:srgbClr>
                  </a:outerShdw>
                </a:effectLst>
              </a:rPr>
              <a:t>Fisiopatología de la Obesidad</a:t>
            </a:r>
            <a:endParaRPr lang="es-CL"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0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1472394" y="1257300"/>
            <a:ext cx="9247212" cy="4836540"/>
          </a:xfrm>
          <a:prstGeom prst="rect">
            <a:avLst/>
          </a:prstGeom>
        </p:spPr>
      </p:pic>
      <p:sp>
        <p:nvSpPr>
          <p:cNvPr id="6" name="Título 5"/>
          <p:cNvSpPr>
            <a:spLocks noGrp="1"/>
          </p:cNvSpPr>
          <p:nvPr>
            <p:ph type="title"/>
          </p:nvPr>
        </p:nvSpPr>
        <p:spPr>
          <a:xfrm>
            <a:off x="838200" y="365125"/>
            <a:ext cx="10515600" cy="79865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CL" sz="2800" dirty="0" smtClean="0"/>
              <a:t>Factores relacionados con la programación temprana de la Obesidad</a:t>
            </a:r>
            <a:endParaRPr lang="es-CL" sz="2800" dirty="0"/>
          </a:p>
        </p:txBody>
      </p:sp>
      <p:sp>
        <p:nvSpPr>
          <p:cNvPr id="7" name="CuadroTexto 6"/>
          <p:cNvSpPr txBox="1"/>
          <p:nvPr/>
        </p:nvSpPr>
        <p:spPr>
          <a:xfrm>
            <a:off x="1264227" y="6171343"/>
            <a:ext cx="9663545" cy="461665"/>
          </a:xfrm>
          <a:prstGeom prst="rect">
            <a:avLst/>
          </a:prstGeom>
          <a:noFill/>
          <a:ln>
            <a:solidFill>
              <a:schemeClr val="tx1"/>
            </a:solidFill>
          </a:ln>
        </p:spPr>
        <p:txBody>
          <a:bodyPr wrap="square" rtlCol="0">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extLst>
      <p:ext uri="{BB962C8B-B14F-4D97-AF65-F5344CB8AC3E}">
        <p14:creationId xmlns:p14="http://schemas.microsoft.com/office/powerpoint/2010/main" xmlns="" val="2462277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19603" t="11152" r="21506" b="20666"/>
          <a:stretch/>
        </p:blipFill>
        <p:spPr>
          <a:xfrm>
            <a:off x="1935752" y="467590"/>
            <a:ext cx="7914827" cy="4925291"/>
          </a:xfrm>
          <a:prstGeom prst="rect">
            <a:avLst/>
          </a:prstGeom>
        </p:spPr>
      </p:pic>
      <p:sp>
        <p:nvSpPr>
          <p:cNvPr id="5" name="Rectángulo 4"/>
          <p:cNvSpPr/>
          <p:nvPr/>
        </p:nvSpPr>
        <p:spPr>
          <a:xfrm>
            <a:off x="88112" y="6021354"/>
            <a:ext cx="11610109" cy="523220"/>
          </a:xfrm>
          <a:prstGeom prst="rect">
            <a:avLst/>
          </a:prstGeom>
        </p:spPr>
        <p:txBody>
          <a:bodyPr wrap="square">
            <a:spAutoFit/>
          </a:bodyPr>
          <a:lstStyle/>
          <a:p>
            <a:pPr algn="ctr"/>
            <a:r>
              <a:rPr lang="es-CL" sz="1400" dirty="0" smtClean="0"/>
              <a:t>Ministerio de Salud de la Nación. Sobrepeso y obesidad en niños y adolescentes. Orientaciones para su prevención, diagnóstico y tratamiento en Atención Primaria de la Salud. 1° ed. Buenos Aires: Ministerio de Salud de la Nación, 2013. </a:t>
            </a:r>
            <a:endParaRPr lang="es-ES" sz="1400" dirty="0"/>
          </a:p>
        </p:txBody>
      </p:sp>
    </p:spTree>
    <p:extLst>
      <p:ext uri="{BB962C8B-B14F-4D97-AF65-F5344CB8AC3E}">
        <p14:creationId xmlns:p14="http://schemas.microsoft.com/office/powerpoint/2010/main" xmlns="" val="279493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Entorno </a:t>
            </a:r>
            <a:r>
              <a:rPr lang="es-CL" dirty="0" err="1" smtClean="0"/>
              <a:t>Obesogénico</a:t>
            </a:r>
            <a:endParaRPr lang="es-CL" dirty="0"/>
          </a:p>
        </p:txBody>
      </p:sp>
      <p:sp>
        <p:nvSpPr>
          <p:cNvPr id="3" name="2 Marcador de contenido"/>
          <p:cNvSpPr>
            <a:spLocks noGrp="1"/>
          </p:cNvSpPr>
          <p:nvPr>
            <p:ph idx="1"/>
          </p:nvPr>
        </p:nvSpPr>
        <p:spPr>
          <a:xfrm>
            <a:off x="822433" y="2267059"/>
            <a:ext cx="10654863" cy="254142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lnSpc>
                <a:spcPct val="150000"/>
              </a:lnSpc>
              <a:buNone/>
            </a:pPr>
            <a:r>
              <a:rPr lang="es-CL" dirty="0" smtClean="0"/>
              <a:t>Entorno que fomenta la ingesta calórica elevada y el sedentarismo. </a:t>
            </a:r>
          </a:p>
          <a:p>
            <a:pPr marL="0" indent="0" algn="ctr">
              <a:lnSpc>
                <a:spcPct val="150000"/>
              </a:lnSpc>
              <a:buNone/>
            </a:pPr>
            <a:r>
              <a:rPr lang="es-CL" dirty="0" smtClean="0"/>
              <a:t>Se tienen en cuenta los alimentos disponibles, asequibles, accesibles y promocionados; las oportunidades para practicar una actividad física; y las normas sociales en relación con la alimentación y la actividad física.</a:t>
            </a:r>
            <a:endParaRPr lang="es-CL" dirty="0"/>
          </a:p>
        </p:txBody>
      </p:sp>
      <p:sp>
        <p:nvSpPr>
          <p:cNvPr id="4" name="3 Rectángulo"/>
          <p:cNvSpPr/>
          <p:nvPr/>
        </p:nvSpPr>
        <p:spPr>
          <a:xfrm>
            <a:off x="1334212" y="5703754"/>
            <a:ext cx="9579161" cy="369332"/>
          </a:xfrm>
          <a:prstGeom prst="rect">
            <a:avLst/>
          </a:prstGeom>
        </p:spPr>
        <p:txBody>
          <a:bodyPr wrap="none">
            <a:spAutoFit/>
          </a:bodyPr>
          <a:lstStyle/>
          <a:p>
            <a:r>
              <a:rPr lang="es-CL" dirty="0" smtClean="0"/>
              <a:t>Informe de la comisión para acabar con la obesidad infantil - Organización Mundial de la Salud 2016</a:t>
            </a:r>
            <a:endParaRPr lang="es-C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Entorno </a:t>
            </a:r>
            <a:r>
              <a:rPr lang="es-ES" dirty="0" err="1" smtClean="0"/>
              <a:t>Obesogénico</a:t>
            </a:r>
            <a:endParaRPr lang="es-ES" dirty="0"/>
          </a:p>
        </p:txBody>
      </p:sp>
      <p:sp>
        <p:nvSpPr>
          <p:cNvPr id="3" name="Marcador de contenido 2"/>
          <p:cNvSpPr>
            <a:spLocks noGrp="1"/>
          </p:cNvSpPr>
          <p:nvPr>
            <p:ph idx="1"/>
          </p:nvPr>
        </p:nvSpPr>
        <p:spPr>
          <a:xfrm>
            <a:off x="853965" y="1478784"/>
            <a:ext cx="10515600" cy="435133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s-CL" dirty="0" smtClean="0"/>
              <a:t>La disponibilidad relativamente alta de energía alimentaria contribuye al denominado ambiente </a:t>
            </a:r>
            <a:r>
              <a:rPr lang="es-CL" dirty="0" err="1" smtClean="0"/>
              <a:t>obesogénico</a:t>
            </a:r>
            <a:r>
              <a:rPr lang="es-CL" dirty="0" smtClean="0"/>
              <a:t>, con las siguientes características:</a:t>
            </a:r>
          </a:p>
          <a:p>
            <a:pPr algn="just"/>
            <a:r>
              <a:rPr lang="es-CL" b="1" dirty="0" smtClean="0"/>
              <a:t>A nivel familiar:  </a:t>
            </a:r>
            <a:r>
              <a:rPr lang="es-CL" dirty="0" smtClean="0"/>
              <a:t>estilos de alimentación del niño muy permisivos o controladores; estilos de alimentación no saludables, con alto consumo de bebidas edulcoradas y alimentos con alto contenido de grasas, y bajo consumo de frutas y verduras; estilo de vida sedentaria con excesivo tiempo ante la TV y la PC a expensas de actividades deportivas, etc.</a:t>
            </a:r>
          </a:p>
          <a:p>
            <a:pPr algn="just"/>
            <a:r>
              <a:rPr lang="es-CL" b="1" dirty="0" smtClean="0"/>
              <a:t>A nivel comunitario: </a:t>
            </a:r>
            <a:r>
              <a:rPr lang="es-CL" dirty="0" smtClean="0"/>
              <a:t>alimentación escolar inapropiada en los comedores escolares o en los kioscos escolares; falta de actividad física suficiente; ausencia de educación alimentaria en las escuelas, abundante disponibilidad de alimentos para comer al paso; falta de facilidades para desarrollar actividades deportivas.</a:t>
            </a:r>
          </a:p>
          <a:p>
            <a:pPr algn="just"/>
            <a:r>
              <a:rPr lang="es-CL" b="1" dirty="0" smtClean="0"/>
              <a:t>A nivel gubernamental: deficiente regulación de la publicidad de alimentos, </a:t>
            </a:r>
            <a:r>
              <a:rPr lang="es-CL" dirty="0" smtClean="0"/>
              <a:t>particularmente la dirigida a niños; deficiente regulación de la producción y oferta de alimentos procesados, entre otros.</a:t>
            </a:r>
            <a:endParaRPr lang="es-ES" dirty="0"/>
          </a:p>
        </p:txBody>
      </p:sp>
      <p:sp>
        <p:nvSpPr>
          <p:cNvPr id="4" name="Rectángulo 4"/>
          <p:cNvSpPr/>
          <p:nvPr/>
        </p:nvSpPr>
        <p:spPr>
          <a:xfrm>
            <a:off x="88112" y="6021354"/>
            <a:ext cx="11610109" cy="523220"/>
          </a:xfrm>
          <a:prstGeom prst="rect">
            <a:avLst/>
          </a:prstGeom>
        </p:spPr>
        <p:txBody>
          <a:bodyPr wrap="square">
            <a:spAutoFit/>
          </a:bodyPr>
          <a:lstStyle/>
          <a:p>
            <a:pPr algn="ctr"/>
            <a:r>
              <a:rPr lang="es-CL" sz="1400" dirty="0" smtClean="0"/>
              <a:t>Ministerio de Salud de la Nación. Sobrepeso y obesidad en niños y adolescentes. Orientaciones para su prevención, diagnóstico y tratamiento en Atención Primaria de la Salud. 1° ed. Buenos Aires: Ministerio de Salud de la Nación, 2013. </a:t>
            </a:r>
            <a:endParaRPr lang="es-ES" sz="1400" dirty="0"/>
          </a:p>
        </p:txBody>
      </p:sp>
    </p:spTree>
    <p:extLst>
      <p:ext uri="{BB962C8B-B14F-4D97-AF65-F5344CB8AC3E}">
        <p14:creationId xmlns:p14="http://schemas.microsoft.com/office/powerpoint/2010/main" xmlns="" val="342586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38006"/>
          </a:xfrm>
        </p:spPr>
        <p:txBody>
          <a:bodyPr>
            <a:normAutofit/>
          </a:bodyPr>
          <a:lstStyle/>
          <a:p>
            <a:r>
              <a:rPr lang="es-CL" sz="4000" dirty="0" smtClean="0"/>
              <a:t>Obesidad: Diagnóstico</a:t>
            </a:r>
            <a:endParaRPr lang="es-CL" sz="4000" dirty="0"/>
          </a:p>
        </p:txBody>
      </p:sp>
      <p:sp>
        <p:nvSpPr>
          <p:cNvPr id="3" name="Marcador de contenido 2"/>
          <p:cNvSpPr>
            <a:spLocks noGrp="1"/>
          </p:cNvSpPr>
          <p:nvPr>
            <p:ph idx="1"/>
          </p:nvPr>
        </p:nvSpPr>
        <p:spPr>
          <a:xfrm>
            <a:off x="838200" y="1292772"/>
            <a:ext cx="11049000" cy="5092262"/>
          </a:xfrm>
        </p:spPr>
        <p:txBody>
          <a:bodyPr>
            <a:normAutofit fontScale="77500" lnSpcReduction="20000"/>
          </a:bodyPr>
          <a:lstStyle/>
          <a:p>
            <a:r>
              <a:rPr lang="es-CL" dirty="0" smtClean="0"/>
              <a:t>Obesidad = exceso de grasa</a:t>
            </a:r>
          </a:p>
          <a:p>
            <a:r>
              <a:rPr lang="es-CL" dirty="0" smtClean="0"/>
              <a:t>Métodos que miden directamente adiposidad corporal son muy costosos y poco disponibles</a:t>
            </a:r>
          </a:p>
          <a:p>
            <a:r>
              <a:rPr lang="es-CL" dirty="0" smtClean="0"/>
              <a:t>En &lt;6 años </a:t>
            </a:r>
            <a:r>
              <a:rPr lang="es-CL" dirty="0" smtClean="0">
                <a:solidFill>
                  <a:srgbClr val="003300"/>
                </a:solidFill>
              </a:rPr>
              <a:t>relación </a:t>
            </a:r>
            <a:r>
              <a:rPr lang="es-CL" b="1" dirty="0" smtClean="0">
                <a:solidFill>
                  <a:srgbClr val="003300"/>
                </a:solidFill>
                <a:effectLst>
                  <a:outerShdw blurRad="38100" dist="38100" dir="2700000" algn="tl">
                    <a:srgbClr val="000000">
                      <a:alpha val="43137"/>
                    </a:srgbClr>
                  </a:outerShdw>
                </a:effectLst>
              </a:rPr>
              <a:t>P/T</a:t>
            </a:r>
            <a:r>
              <a:rPr lang="es-CL" dirty="0" smtClean="0">
                <a:solidFill>
                  <a:srgbClr val="003300"/>
                </a:solidFill>
              </a:rPr>
              <a:t> </a:t>
            </a:r>
            <a:r>
              <a:rPr lang="es-CL" dirty="0" smtClean="0"/>
              <a:t>usando referencia </a:t>
            </a:r>
            <a:r>
              <a:rPr lang="es-CL" b="1" dirty="0" smtClean="0">
                <a:solidFill>
                  <a:srgbClr val="003300"/>
                </a:solidFill>
              </a:rPr>
              <a:t>curvas de la OMS</a:t>
            </a:r>
          </a:p>
          <a:p>
            <a:r>
              <a:rPr lang="es-CL" dirty="0" smtClean="0">
                <a:solidFill>
                  <a:srgbClr val="002060"/>
                </a:solidFill>
              </a:rPr>
              <a:t>Índice de masa corporal (</a:t>
            </a:r>
            <a:r>
              <a:rPr lang="es-CL" b="1" dirty="0" smtClean="0">
                <a:solidFill>
                  <a:srgbClr val="002060"/>
                </a:solidFill>
              </a:rPr>
              <a:t>IMC</a:t>
            </a:r>
            <a:r>
              <a:rPr lang="es-CL" dirty="0" smtClean="0">
                <a:solidFill>
                  <a:srgbClr val="002060"/>
                </a:solidFill>
              </a:rPr>
              <a:t>): </a:t>
            </a:r>
            <a:r>
              <a:rPr lang="es-CL" dirty="0" smtClean="0"/>
              <a:t>medida clínica estándar para definir sobrepeso y obesidad en niños ≥6 años de edad (escolares y adolescentes)</a:t>
            </a:r>
          </a:p>
          <a:p>
            <a:pPr lvl="1"/>
            <a:r>
              <a:rPr lang="es-CL" dirty="0" smtClean="0"/>
              <a:t>Como referencia se utilizan </a:t>
            </a:r>
            <a:r>
              <a:rPr lang="es-CL" b="1" dirty="0" smtClean="0">
                <a:solidFill>
                  <a:srgbClr val="002060"/>
                </a:solidFill>
              </a:rPr>
              <a:t>Curvas CDC/NCHS</a:t>
            </a:r>
          </a:p>
          <a:p>
            <a:pPr lvl="1"/>
            <a:r>
              <a:rPr lang="es-CL" dirty="0" smtClean="0"/>
              <a:t>Estimación razonable de adiposidad en población pediátrica sana y en adultos</a:t>
            </a:r>
          </a:p>
          <a:p>
            <a:pPr lvl="1"/>
            <a:r>
              <a:rPr lang="es-CL" b="1" dirty="0" smtClean="0"/>
              <a:t>IMC es buen </a:t>
            </a:r>
            <a:r>
              <a:rPr lang="es-CL" b="1" dirty="0" err="1" smtClean="0"/>
              <a:t>predictor</a:t>
            </a:r>
            <a:r>
              <a:rPr lang="es-CL" b="1" dirty="0" smtClean="0"/>
              <a:t> de presencia de factores de riesgo cardiovascular</a:t>
            </a:r>
          </a:p>
          <a:p>
            <a:pPr lvl="1"/>
            <a:r>
              <a:rPr lang="es-CL" dirty="0" smtClean="0"/>
              <a:t>Limitaciones:</a:t>
            </a:r>
          </a:p>
          <a:p>
            <a:pPr lvl="2"/>
            <a:r>
              <a:rPr lang="es-CL" b="1" dirty="0" smtClean="0"/>
              <a:t>No distingue entre masa grasa y masa muscular</a:t>
            </a:r>
          </a:p>
          <a:p>
            <a:pPr lvl="2"/>
            <a:r>
              <a:rPr lang="es-CL" b="1" dirty="0" smtClean="0"/>
              <a:t>No brinda información acerca de la distribución del tejido graso</a:t>
            </a:r>
          </a:p>
          <a:p>
            <a:pPr lvl="2"/>
            <a:r>
              <a:rPr lang="es-CL" dirty="0" smtClean="0"/>
              <a:t>Sobrestima adiposidad: talla baja o masa muscular ↑</a:t>
            </a:r>
          </a:p>
          <a:p>
            <a:pPr lvl="2"/>
            <a:r>
              <a:rPr lang="es-CL" dirty="0" smtClean="0"/>
              <a:t>Subestima adiposidad: ↓ masa muscular por bajo nivel de actividad física</a:t>
            </a:r>
            <a:endParaRPr lang="es-CL" dirty="0"/>
          </a:p>
          <a:p>
            <a:r>
              <a:rPr lang="es-CL" dirty="0" smtClean="0"/>
              <a:t>Circunferencia cintura y relación cintura/cadera: evaluación obesidad abdominal (estimación indirecta de tejido adiposo visceral) </a:t>
            </a:r>
            <a:r>
              <a:rPr lang="es-CL" dirty="0" smtClean="0">
                <a:sym typeface="Wingdings" pitchFamily="2" charset="2"/>
              </a:rPr>
              <a:t> se relaciona con incremento de riesgo de síndrome metabólico en niños y adultos</a:t>
            </a:r>
            <a:endParaRPr lang="es-CL" dirty="0" smtClean="0"/>
          </a:p>
          <a:p>
            <a:r>
              <a:rPr lang="es-CL" dirty="0" smtClean="0"/>
              <a:t>Grosor pliegues cutáneos útil como indicador de adiposidad</a:t>
            </a:r>
          </a:p>
        </p:txBody>
      </p:sp>
      <p:sp>
        <p:nvSpPr>
          <p:cNvPr id="4" name="3 Rectángulo"/>
          <p:cNvSpPr/>
          <p:nvPr/>
        </p:nvSpPr>
        <p:spPr>
          <a:xfrm>
            <a:off x="804046" y="6227437"/>
            <a:ext cx="11041117" cy="461665"/>
          </a:xfrm>
          <a:prstGeom prst="rect">
            <a:avLst/>
          </a:prstGeom>
        </p:spPr>
        <p:txBody>
          <a:bodyPr wrap="square">
            <a:spAutoFit/>
          </a:bodyPr>
          <a:lstStyle/>
          <a:p>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extLst>
      <p:ext uri="{BB962C8B-B14F-4D97-AF65-F5344CB8AC3E}">
        <p14:creationId xmlns:p14="http://schemas.microsoft.com/office/powerpoint/2010/main" xmlns="" val="324807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Introducción</a:t>
            </a:r>
            <a:endParaRPr lang="es-CL" dirty="0"/>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s-CL" dirty="0" smtClean="0"/>
              <a:t>La obesidad se define como la acumulación excesiva de tejido adiposo corporal.</a:t>
            </a:r>
          </a:p>
          <a:p>
            <a:pPr algn="just"/>
            <a:r>
              <a:rPr lang="es-CL" dirty="0" smtClean="0"/>
              <a:t>Constituye factor de riesgo para enfermedades crónicas y tiene impacto en mortalidad prematura, en discapacidad y en deterioro de la calidad de vida.</a:t>
            </a:r>
          </a:p>
          <a:p>
            <a:pPr algn="just"/>
            <a:r>
              <a:rPr lang="es-CL" dirty="0" smtClean="0"/>
              <a:t>La obesidad en la infancia determina riesgo elevado de ser obeso en la adultez.</a:t>
            </a:r>
          </a:p>
          <a:p>
            <a:pPr algn="just"/>
            <a:r>
              <a:rPr lang="es-CL" dirty="0" smtClean="0"/>
              <a:t>La consulta pediátrica constituye la oportunidad más importante para pesquisar e iniciar intervención precoz del exceso de peso, previniendo sus </a:t>
            </a:r>
            <a:r>
              <a:rPr lang="es-CL" dirty="0" err="1" smtClean="0"/>
              <a:t>comorbilidades</a:t>
            </a:r>
            <a:r>
              <a:rPr lang="es-CL" dirty="0" smtClean="0"/>
              <a:t> y la persistencia de esta condición en la edad adulta.</a:t>
            </a:r>
          </a:p>
          <a:p>
            <a:pPr algn="just"/>
            <a:r>
              <a:rPr lang="es-CL" dirty="0" smtClean="0"/>
              <a:t>Según estudio de </a:t>
            </a:r>
            <a:r>
              <a:rPr lang="es-CL" dirty="0" err="1" smtClean="0"/>
              <a:t>Dilley</a:t>
            </a:r>
            <a:r>
              <a:rPr lang="es-CL" dirty="0" smtClean="0"/>
              <a:t> </a:t>
            </a:r>
            <a:r>
              <a:rPr lang="es-CL" i="1" dirty="0" smtClean="0"/>
              <a:t>et al. </a:t>
            </a:r>
            <a:r>
              <a:rPr lang="es-CL" dirty="0" smtClean="0"/>
              <a:t>a nivel de consulta ambulatoria pediátrica sólo el 28% de los pacientes obesos y el 5% con sobrepeso tenían consignados dichos diagnósticos en su ficha clínica.</a:t>
            </a:r>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902597" y="662151"/>
            <a:ext cx="10080880" cy="276652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t="14630"/>
          <a:stretch>
            <a:fillRect/>
          </a:stretch>
        </p:blipFill>
        <p:spPr bwMode="auto">
          <a:xfrm>
            <a:off x="1342862" y="3720662"/>
            <a:ext cx="8181975" cy="1959688"/>
          </a:xfrm>
          <a:prstGeom prst="rect">
            <a:avLst/>
          </a:prstGeom>
          <a:noFill/>
          <a:ln w="9525">
            <a:noFill/>
            <a:miter lim="800000"/>
            <a:headEnd/>
            <a:tailEnd/>
          </a:ln>
        </p:spPr>
      </p:pic>
      <p:sp>
        <p:nvSpPr>
          <p:cNvPr id="9" name="8 Elipse"/>
          <p:cNvSpPr/>
          <p:nvPr/>
        </p:nvSpPr>
        <p:spPr>
          <a:xfrm>
            <a:off x="10263353" y="1292773"/>
            <a:ext cx="1308538" cy="10405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dirty="0" smtClean="0"/>
              <a:t>&lt;6 años</a:t>
            </a:r>
          </a:p>
        </p:txBody>
      </p:sp>
      <p:sp>
        <p:nvSpPr>
          <p:cNvPr id="10" name="9 Elipse"/>
          <p:cNvSpPr/>
          <p:nvPr/>
        </p:nvSpPr>
        <p:spPr>
          <a:xfrm>
            <a:off x="8718330" y="4162098"/>
            <a:ext cx="1371601" cy="11824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≥6 años</a:t>
            </a:r>
          </a:p>
        </p:txBody>
      </p:sp>
      <p:sp>
        <p:nvSpPr>
          <p:cNvPr id="11" name="10 Rectángulo"/>
          <p:cNvSpPr/>
          <p:nvPr/>
        </p:nvSpPr>
        <p:spPr>
          <a:xfrm>
            <a:off x="1282260" y="5820894"/>
            <a:ext cx="9785132" cy="584775"/>
          </a:xfrm>
          <a:prstGeom prst="rect">
            <a:avLst/>
          </a:prstGeom>
        </p:spPr>
        <p:txBody>
          <a:bodyPr wrap="square">
            <a:spAutoFit/>
          </a:bodyPr>
          <a:lstStyle/>
          <a:p>
            <a:pPr algn="ctr"/>
            <a:r>
              <a:rPr lang="es-CL" sz="1600" b="1" dirty="0" smtClean="0"/>
              <a:t>Norma Técnica para la supervisión de niños y niñas de 0 a 9 años en la Atención Primaria de Salud - Programa Nacional de Salud de la Infancia  - </a:t>
            </a:r>
            <a:r>
              <a:rPr lang="es-CL" sz="1600" b="1" dirty="0" err="1" smtClean="0"/>
              <a:t>Minsal</a:t>
            </a:r>
            <a:r>
              <a:rPr lang="es-CL" sz="1600" b="1" dirty="0" smtClean="0"/>
              <a:t> 2014</a:t>
            </a:r>
            <a:endParaRPr lang="es-CL"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CL" b="1" dirty="0" smtClean="0"/>
              <a:t>Perímetro de cintura: </a:t>
            </a:r>
            <a:r>
              <a:rPr lang="es-CL" dirty="0" smtClean="0"/>
              <a:t>desde los 6 años la medición del perímetro de cintura es un indicador que permite diferenciar a aquellos niños y niñas con malnutrición por exceso con mayor riesgo, ya que existe una fuerte asociación entre el perímetro de cintura mayor al percentil 90 y eventos cardiovasculares en población adulta.</a:t>
            </a:r>
          </a:p>
          <a:p>
            <a:pPr algn="just"/>
            <a:r>
              <a:rPr lang="es-CL" dirty="0" smtClean="0"/>
              <a:t>Ante el hallazgo de un perímetro de cintura mayor al p90, se pueden solicitar los siguientes exámenes para descartar síndrome metabólico:</a:t>
            </a:r>
          </a:p>
          <a:p>
            <a:pPr lvl="1" algn="just"/>
            <a:r>
              <a:rPr lang="es-CL" dirty="0" smtClean="0"/>
              <a:t>Colesterol total y triglicéridos (idealmente perfil </a:t>
            </a:r>
            <a:r>
              <a:rPr lang="es-CL" dirty="0" err="1" smtClean="0"/>
              <a:t>lipídico</a:t>
            </a:r>
            <a:r>
              <a:rPr lang="es-CL" dirty="0" smtClean="0"/>
              <a:t>)</a:t>
            </a:r>
          </a:p>
          <a:p>
            <a:pPr lvl="1" algn="just"/>
            <a:r>
              <a:rPr lang="es-CL" dirty="0" smtClean="0"/>
              <a:t>Glicemia en ayunas (idealmente con </a:t>
            </a:r>
            <a:r>
              <a:rPr lang="es-CL" dirty="0" err="1" smtClean="0"/>
              <a:t>insulinemia</a:t>
            </a:r>
            <a:r>
              <a:rPr lang="es-CL" dirty="0" smtClean="0"/>
              <a:t> basal)</a:t>
            </a:r>
            <a:endParaRPr lang="es-CL" dirty="0"/>
          </a:p>
        </p:txBody>
      </p:sp>
      <p:sp>
        <p:nvSpPr>
          <p:cNvPr id="4" name="3 Rectángulo"/>
          <p:cNvSpPr/>
          <p:nvPr/>
        </p:nvSpPr>
        <p:spPr>
          <a:xfrm>
            <a:off x="1282260" y="5820894"/>
            <a:ext cx="9785132" cy="584775"/>
          </a:xfrm>
          <a:prstGeom prst="rect">
            <a:avLst/>
          </a:prstGeom>
        </p:spPr>
        <p:txBody>
          <a:bodyPr wrap="square">
            <a:spAutoFit/>
          </a:bodyPr>
          <a:lstStyle/>
          <a:p>
            <a:pPr algn="ctr"/>
            <a:r>
              <a:rPr lang="es-CL" sz="1600" b="1" dirty="0" smtClean="0"/>
              <a:t>Norma Técnica para la supervisión de niños y niñas de 0 a 9 años en la Atención Primaria de Salud - Programa Nacional de Salud de la Infancia  - </a:t>
            </a:r>
            <a:r>
              <a:rPr lang="es-CL" sz="1600" b="1" dirty="0" err="1" smtClean="0"/>
              <a:t>Minsal</a:t>
            </a:r>
            <a:r>
              <a:rPr lang="es-CL" sz="1600" b="1" dirty="0" smtClean="0"/>
              <a:t> 2014</a:t>
            </a:r>
            <a:endParaRPr lang="es-CL" sz="1600" b="1" dirty="0"/>
          </a:p>
        </p:txBody>
      </p:sp>
      <p:sp>
        <p:nvSpPr>
          <p:cNvPr id="5" name="Título 1"/>
          <p:cNvSpPr>
            <a:spLocks noGrp="1"/>
          </p:cNvSpPr>
          <p:nvPr>
            <p:ph type="title"/>
          </p:nvPr>
        </p:nvSpPr>
        <p:spPr/>
        <p:txBody>
          <a:bodyPr>
            <a:normAutofit/>
          </a:bodyPr>
          <a:lstStyle/>
          <a:p>
            <a:r>
              <a:rPr lang="es-CL" sz="4000" dirty="0" smtClean="0"/>
              <a:t>Obesidad: Diagnóstico</a:t>
            </a:r>
            <a:endParaRPr lang="es-CL"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022977" y="977462"/>
            <a:ext cx="9640918" cy="4236326"/>
          </a:xfrm>
          <a:prstGeom prst="rect">
            <a:avLst/>
          </a:prstGeom>
          <a:noFill/>
          <a:ln w="9525">
            <a:noFill/>
            <a:miter lim="800000"/>
            <a:headEnd/>
            <a:tailEnd/>
          </a:ln>
        </p:spPr>
      </p:pic>
      <p:sp>
        <p:nvSpPr>
          <p:cNvPr id="5" name="4 Rectángulo"/>
          <p:cNvSpPr/>
          <p:nvPr/>
        </p:nvSpPr>
        <p:spPr>
          <a:xfrm>
            <a:off x="1282260" y="5820894"/>
            <a:ext cx="9785132" cy="584775"/>
          </a:xfrm>
          <a:prstGeom prst="rect">
            <a:avLst/>
          </a:prstGeom>
        </p:spPr>
        <p:txBody>
          <a:bodyPr wrap="square">
            <a:spAutoFit/>
          </a:bodyPr>
          <a:lstStyle/>
          <a:p>
            <a:pPr algn="ctr"/>
            <a:r>
              <a:rPr lang="es-CL" sz="1600" b="1" dirty="0" smtClean="0"/>
              <a:t>Norma Técnica para la supervisión de niños y niñas de 0 a 9 años en la Atención Primaria de Salud - Programa Nacional de Salud de la Infancia  - </a:t>
            </a:r>
            <a:r>
              <a:rPr lang="es-CL" sz="1600" b="1" dirty="0" err="1" smtClean="0"/>
              <a:t>Minsal</a:t>
            </a:r>
            <a:r>
              <a:rPr lang="es-CL" sz="1600" b="1" dirty="0" smtClean="0"/>
              <a:t> 2014</a:t>
            </a:r>
            <a:endParaRPr lang="es-CL"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Evaluación clínica</a:t>
            </a:r>
            <a:endParaRPr lang="es-CL" dirty="0"/>
          </a:p>
        </p:txBody>
      </p:sp>
      <p:sp>
        <p:nvSpPr>
          <p:cNvPr id="3" name="Marcador de contenido 2"/>
          <p:cNvSpPr>
            <a:spLocks noGrp="1"/>
          </p:cNvSpPr>
          <p:nvPr>
            <p:ph idx="1"/>
          </p:nvPr>
        </p:nvSpPr>
        <p:spPr>
          <a:xfrm>
            <a:off x="838200" y="1825625"/>
            <a:ext cx="10515600" cy="3739603"/>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s-CL" sz="3200" dirty="0" smtClean="0"/>
              <a:t>Debe estar orientada a:</a:t>
            </a:r>
          </a:p>
          <a:p>
            <a:pPr lvl="1">
              <a:lnSpc>
                <a:spcPct val="100000"/>
              </a:lnSpc>
              <a:spcAft>
                <a:spcPts val="600"/>
              </a:spcAft>
              <a:buFont typeface="Wingdings" panose="05000000000000000000" pitchFamily="2" charset="2"/>
              <a:buChar char="ü"/>
            </a:pPr>
            <a:r>
              <a:rPr lang="es-CL" sz="2800" dirty="0" smtClean="0"/>
              <a:t>Identificar factores individuales, familiares y ambientales que hayan contribuido al desarrollo de la obesidad</a:t>
            </a:r>
          </a:p>
          <a:p>
            <a:pPr lvl="1">
              <a:lnSpc>
                <a:spcPct val="100000"/>
              </a:lnSpc>
              <a:spcAft>
                <a:spcPts val="600"/>
              </a:spcAft>
              <a:buFont typeface="Wingdings" panose="05000000000000000000" pitchFamily="2" charset="2"/>
              <a:buChar char="ü"/>
            </a:pPr>
            <a:r>
              <a:rPr lang="es-CL" sz="2800" dirty="0" smtClean="0"/>
              <a:t>Evaluar presencia de comorbilidades</a:t>
            </a:r>
          </a:p>
          <a:p>
            <a:pPr lvl="1">
              <a:lnSpc>
                <a:spcPct val="100000"/>
              </a:lnSpc>
              <a:spcAft>
                <a:spcPts val="600"/>
              </a:spcAft>
              <a:buFont typeface="Wingdings" panose="05000000000000000000" pitchFamily="2" charset="2"/>
              <a:buChar char="ü"/>
            </a:pPr>
            <a:r>
              <a:rPr lang="es-CL" sz="2800" dirty="0" smtClean="0"/>
              <a:t>Descartar obesidad de causa secundaria</a:t>
            </a:r>
          </a:p>
          <a:p>
            <a:pPr lvl="1">
              <a:lnSpc>
                <a:spcPct val="100000"/>
              </a:lnSpc>
              <a:spcAft>
                <a:spcPts val="600"/>
              </a:spcAft>
              <a:buFont typeface="Wingdings" panose="05000000000000000000" pitchFamily="2" charset="2"/>
              <a:buChar char="ü"/>
            </a:pPr>
            <a:r>
              <a:rPr lang="es-CL" sz="2800" dirty="0" smtClean="0"/>
              <a:t>Evaluar disposición del paciente y la familia a realizar cambios</a:t>
            </a:r>
            <a:endParaRPr lang="es-CL" sz="2800" dirty="0"/>
          </a:p>
        </p:txBody>
      </p:sp>
      <p:sp>
        <p:nvSpPr>
          <p:cNvPr id="4" name="CuadroTexto 3"/>
          <p:cNvSpPr txBox="1"/>
          <p:nvPr/>
        </p:nvSpPr>
        <p:spPr>
          <a:xfrm>
            <a:off x="1264227" y="6171343"/>
            <a:ext cx="9663545" cy="461665"/>
          </a:xfrm>
          <a:prstGeom prst="rect">
            <a:avLst/>
          </a:prstGeom>
          <a:noFill/>
          <a:ln>
            <a:solidFill>
              <a:schemeClr val="tx1"/>
            </a:solidFill>
          </a:ln>
        </p:spPr>
        <p:txBody>
          <a:bodyPr wrap="square" rtlCol="0">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extLst>
      <p:ext uri="{BB962C8B-B14F-4D97-AF65-F5344CB8AC3E}">
        <p14:creationId xmlns:p14="http://schemas.microsoft.com/office/powerpoint/2010/main" xmlns="" val="3130620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1865487" y="787270"/>
            <a:ext cx="3743551" cy="5304241"/>
          </a:xfrm>
          <a:prstGeom prst="rect">
            <a:avLst/>
          </a:prstGeom>
        </p:spPr>
      </p:pic>
      <p:pic>
        <p:nvPicPr>
          <p:cNvPr id="5" name="Imagen 4"/>
          <p:cNvPicPr>
            <a:picLocks noChangeAspect="1"/>
          </p:cNvPicPr>
          <p:nvPr/>
        </p:nvPicPr>
        <p:blipFill>
          <a:blip r:embed="rId4" cstate="print"/>
          <a:stretch>
            <a:fillRect/>
          </a:stretch>
        </p:blipFill>
        <p:spPr>
          <a:xfrm>
            <a:off x="6668117" y="1668086"/>
            <a:ext cx="3032911" cy="3230881"/>
          </a:xfrm>
          <a:prstGeom prst="rect">
            <a:avLst/>
          </a:prstGeom>
        </p:spPr>
      </p:pic>
      <p:sp>
        <p:nvSpPr>
          <p:cNvPr id="6" name="CuadroTexto 5"/>
          <p:cNvSpPr txBox="1"/>
          <p:nvPr/>
        </p:nvSpPr>
        <p:spPr>
          <a:xfrm>
            <a:off x="1110668" y="6187358"/>
            <a:ext cx="9663545" cy="461665"/>
          </a:xfrm>
          <a:prstGeom prst="rect">
            <a:avLst/>
          </a:prstGeom>
          <a:noFill/>
          <a:ln>
            <a:solidFill>
              <a:schemeClr val="tx1"/>
            </a:solidFill>
          </a:ln>
        </p:spPr>
        <p:txBody>
          <a:bodyPr wrap="square" rtlCol="0">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extLst>
      <p:ext uri="{BB962C8B-B14F-4D97-AF65-F5344CB8AC3E}">
        <p14:creationId xmlns:p14="http://schemas.microsoft.com/office/powerpoint/2010/main" xmlns="" val="933403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print"/>
          <a:srcRect l="34858" t="13689" r="36421" b="7188"/>
          <a:stretch/>
        </p:blipFill>
        <p:spPr>
          <a:xfrm>
            <a:off x="6050974" y="0"/>
            <a:ext cx="6141026" cy="6858000"/>
          </a:xfrm>
          <a:prstGeom prst="rect">
            <a:avLst/>
          </a:prstGeom>
        </p:spPr>
      </p:pic>
      <p:sp>
        <p:nvSpPr>
          <p:cNvPr id="4" name="3 CuadroTexto"/>
          <p:cNvSpPr txBox="1"/>
          <p:nvPr/>
        </p:nvSpPr>
        <p:spPr>
          <a:xfrm>
            <a:off x="220717" y="1056289"/>
            <a:ext cx="6968358" cy="34778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L" sz="2000" b="1" dirty="0" err="1" smtClean="0"/>
              <a:t>Comorbilidades</a:t>
            </a:r>
            <a:r>
              <a:rPr lang="es-CL" sz="2000" b="1" dirty="0" smtClean="0"/>
              <a:t>:</a:t>
            </a:r>
          </a:p>
          <a:p>
            <a:endParaRPr lang="es-CL" sz="2000" dirty="0" smtClean="0"/>
          </a:p>
          <a:p>
            <a:r>
              <a:rPr lang="es-CL" sz="2000" dirty="0" smtClean="0"/>
              <a:t>La obesidad puede afectar en forma adversa a casi todos los órganos y sistemas</a:t>
            </a:r>
          </a:p>
          <a:p>
            <a:endParaRPr lang="es-CL" sz="2000" dirty="0" smtClean="0"/>
          </a:p>
          <a:p>
            <a:r>
              <a:rPr lang="es-CL" sz="2000" dirty="0" smtClean="0"/>
              <a:t>Complicaciones asociadas a la obesidad infantil pueden ocurrir en el corto como en el largo plazo</a:t>
            </a:r>
          </a:p>
          <a:p>
            <a:endParaRPr lang="es-CL" sz="2000" dirty="0" smtClean="0"/>
          </a:p>
          <a:p>
            <a:r>
              <a:rPr lang="es-CL" sz="2000" dirty="0" smtClean="0"/>
              <a:t>Sin embargo algunas complicaciones que anteriormente se pensaban sólo se producían en la edad adulta, ahora se ven cada vez con mayor frecuencia en niños y adolescentes</a:t>
            </a:r>
            <a:endParaRPr lang="es-CL" sz="2000" dirty="0"/>
          </a:p>
        </p:txBody>
      </p:sp>
    </p:spTree>
    <p:extLst>
      <p:ext uri="{BB962C8B-B14F-4D97-AF65-F5344CB8AC3E}">
        <p14:creationId xmlns:p14="http://schemas.microsoft.com/office/powerpoint/2010/main" xmlns="" val="2750948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stretch>
            <a:fillRect/>
          </a:stretch>
        </p:blipFill>
        <p:spPr>
          <a:xfrm>
            <a:off x="2899065" y="1132609"/>
            <a:ext cx="2939488" cy="5160093"/>
          </a:xfrm>
          <a:prstGeom prst="rect">
            <a:avLst/>
          </a:prstGeom>
        </p:spPr>
      </p:pic>
      <p:graphicFrame>
        <p:nvGraphicFramePr>
          <p:cNvPr id="4" name="Objeto 3"/>
          <p:cNvGraphicFramePr>
            <a:graphicFrameLocks noChangeAspect="1"/>
          </p:cNvGraphicFramePr>
          <p:nvPr>
            <p:extLst>
              <p:ext uri="{D42A27DB-BD31-4B8C-83A1-F6EECF244321}">
                <p14:modId xmlns:p14="http://schemas.microsoft.com/office/powerpoint/2010/main" xmlns="" val="2446963402"/>
              </p:ext>
            </p:extLst>
          </p:nvPr>
        </p:nvGraphicFramePr>
        <p:xfrm>
          <a:off x="6189085" y="1132609"/>
          <a:ext cx="2892570" cy="4105771"/>
        </p:xfrm>
        <a:graphic>
          <a:graphicData uri="http://schemas.openxmlformats.org/presentationml/2006/ole">
            <p:oleObj spid="_x0000_s41986" name="Worksheet" r:id="rId5" imgW="2162243" imgH="3371850" progId="Excel.Sheet.12">
              <p:embed/>
            </p:oleObj>
          </a:graphicData>
        </a:graphic>
      </p:graphicFrame>
      <p:sp>
        <p:nvSpPr>
          <p:cNvPr id="5" name="Título 4"/>
          <p:cNvSpPr>
            <a:spLocks noGrp="1"/>
          </p:cNvSpPr>
          <p:nvPr>
            <p:ph type="title"/>
          </p:nvPr>
        </p:nvSpPr>
        <p:spPr>
          <a:xfrm>
            <a:off x="931285" y="115743"/>
            <a:ext cx="10515600" cy="777875"/>
          </a:xfrm>
        </p:spPr>
        <p:style>
          <a:lnRef idx="0">
            <a:schemeClr val="accent2"/>
          </a:lnRef>
          <a:fillRef idx="3">
            <a:schemeClr val="accent2"/>
          </a:fillRef>
          <a:effectRef idx="3">
            <a:schemeClr val="accent2"/>
          </a:effectRef>
          <a:fontRef idx="minor">
            <a:schemeClr val="lt1"/>
          </a:fontRef>
        </p:style>
        <p:txBody>
          <a:bodyPr>
            <a:normAutofit/>
          </a:bodyPr>
          <a:lstStyle/>
          <a:p>
            <a:r>
              <a:rPr lang="es-CL" sz="3600" dirty="0" smtClean="0"/>
              <a:t>Complicaciones de la obesidad en niños y adolescentes</a:t>
            </a:r>
            <a:endParaRPr lang="es-CL" sz="3600" dirty="0"/>
          </a:p>
        </p:txBody>
      </p:sp>
      <p:sp>
        <p:nvSpPr>
          <p:cNvPr id="6" name="CuadroTexto 5"/>
          <p:cNvSpPr txBox="1"/>
          <p:nvPr/>
        </p:nvSpPr>
        <p:spPr>
          <a:xfrm>
            <a:off x="1121059" y="6396335"/>
            <a:ext cx="9663545" cy="461665"/>
          </a:xfrm>
          <a:prstGeom prst="rect">
            <a:avLst/>
          </a:prstGeom>
          <a:noFill/>
          <a:ln>
            <a:solidFill>
              <a:schemeClr val="tx1"/>
            </a:solidFill>
          </a:ln>
        </p:spPr>
        <p:txBody>
          <a:bodyPr wrap="square" rtlCol="0">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extLst>
      <p:ext uri="{BB962C8B-B14F-4D97-AF65-F5344CB8AC3E}">
        <p14:creationId xmlns:p14="http://schemas.microsoft.com/office/powerpoint/2010/main" xmlns="" val="292023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Obesidad secundaria</a:t>
            </a:r>
            <a:endParaRPr lang="es-CL" dirty="0"/>
          </a:p>
        </p:txBody>
      </p:sp>
      <p:sp>
        <p:nvSpPr>
          <p:cNvPr id="4" name="3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lgn="just">
              <a:lnSpc>
                <a:spcPct val="150000"/>
              </a:lnSpc>
              <a:buNone/>
            </a:pPr>
            <a:r>
              <a:rPr lang="es-CL" dirty="0" smtClean="0"/>
              <a:t>La gran mayoría de los niños y adolescentes obesos no tienen una causa orgánica que determine su obesidad, aunque ciertas enfermedades endocrinológicas, síndromes genéticos, patologías congénitas o adquiridas que afectan el área hipotalámica, así como el uso de algunos fármacos, especialmente los psicotrópicos, pueden causar obesidad</a:t>
            </a:r>
            <a:endParaRPr lang="es-CL" dirty="0"/>
          </a:p>
        </p:txBody>
      </p:sp>
      <p:sp>
        <p:nvSpPr>
          <p:cNvPr id="5" name="CuadroTexto 5"/>
          <p:cNvSpPr txBox="1"/>
          <p:nvPr/>
        </p:nvSpPr>
        <p:spPr>
          <a:xfrm>
            <a:off x="835572" y="6187358"/>
            <a:ext cx="10515600" cy="461665"/>
          </a:xfrm>
          <a:prstGeom prst="rect">
            <a:avLst/>
          </a:prstGeom>
          <a:noFill/>
          <a:ln>
            <a:solidFill>
              <a:schemeClr val="tx1"/>
            </a:solidFill>
          </a:ln>
        </p:spPr>
        <p:txBody>
          <a:bodyPr wrap="square" rtlCol="0">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898635" y="567558"/>
          <a:ext cx="6587413" cy="5544868"/>
        </p:xfrm>
        <a:graphic>
          <a:graphicData uri="http://schemas.openxmlformats.org/drawingml/2006/table">
            <a:tbl>
              <a:tblPr/>
              <a:tblGrid>
                <a:gridCol w="2837793"/>
                <a:gridCol w="3749620"/>
              </a:tblGrid>
              <a:tr h="137939">
                <a:tc>
                  <a:txBody>
                    <a:bodyPr/>
                    <a:lstStyle/>
                    <a:p>
                      <a:pPr algn="ctr" fontAlgn="b"/>
                      <a:r>
                        <a:rPr lang="es-CL" sz="1300" b="1" i="0" u="none" strike="noStrike" dirty="0">
                          <a:solidFill>
                            <a:srgbClr val="000000"/>
                          </a:solidFill>
                          <a:latin typeface="Calibri"/>
                        </a:rPr>
                        <a:t>Causas</a:t>
                      </a:r>
                    </a:p>
                  </a:txBody>
                  <a:tcPr marL="9037" marR="9037" marT="90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CL" sz="1300" b="1" i="0" u="none" strike="noStrike">
                          <a:solidFill>
                            <a:srgbClr val="000000"/>
                          </a:solidFill>
                          <a:latin typeface="Calibri"/>
                        </a:rPr>
                        <a:t>Observaciones</a:t>
                      </a:r>
                    </a:p>
                  </a:txBody>
                  <a:tcPr marL="9037" marR="9037" marT="90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6769">
                <a:tc>
                  <a:txBody>
                    <a:bodyPr/>
                    <a:lstStyle/>
                    <a:p>
                      <a:pPr algn="ctr" fontAlgn="b"/>
                      <a:r>
                        <a:rPr lang="es-CL" sz="1300" b="1" i="1" u="none" strike="noStrike">
                          <a:solidFill>
                            <a:srgbClr val="000000"/>
                          </a:solidFill>
                          <a:latin typeface="Calibri"/>
                        </a:rPr>
                        <a:t>Hipotalámicas</a:t>
                      </a:r>
                    </a:p>
                  </a:txBody>
                  <a:tcPr marL="9037" marR="9037" marT="90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r>
              <a:tr h="490973">
                <a:tc>
                  <a:txBody>
                    <a:bodyPr/>
                    <a:lstStyle/>
                    <a:p>
                      <a:pPr algn="ctr" fontAlgn="b"/>
                      <a:r>
                        <a:rPr lang="es-CL" sz="1300" b="0" i="0" u="none" strike="noStrike">
                          <a:solidFill>
                            <a:srgbClr val="000000"/>
                          </a:solidFill>
                          <a:latin typeface="Calibri"/>
                        </a:rPr>
                        <a:t>Malformaciones cerebrales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ctr" fontAlgn="b"/>
                      <a:r>
                        <a:rPr lang="es-CL" sz="1300" b="0" i="0" u="none" strike="noStrike">
                          <a:solidFill>
                            <a:srgbClr val="000000"/>
                          </a:solidFill>
                          <a:latin typeface="Calibri"/>
                        </a:rPr>
                        <a:t>Alteración en la secreción y señalozación de neuropéptidos reguladores de la ingesta</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50119">
                <a:tc>
                  <a:txBody>
                    <a:bodyPr/>
                    <a:lstStyle/>
                    <a:p>
                      <a:pPr algn="ctr" fontAlgn="b"/>
                      <a:r>
                        <a:rPr lang="es-CL" sz="1300" b="0" i="0" u="none" strike="noStrike">
                          <a:solidFill>
                            <a:srgbClr val="000000"/>
                          </a:solidFill>
                          <a:latin typeface="Calibri"/>
                        </a:rPr>
                        <a:t>Trauma</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Tumores cerebrales tratados</a:t>
                      </a:r>
                    </a:p>
                  </a:txBody>
                  <a:tcPr marL="9037" marR="9037" marT="90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C090"/>
                    </a:solidFill>
                  </a:tcPr>
                </a:tc>
              </a:tr>
              <a:tr h="231591">
                <a:tc>
                  <a:txBody>
                    <a:bodyPr/>
                    <a:lstStyle/>
                    <a:p>
                      <a:pPr algn="ctr" fontAlgn="b"/>
                      <a:r>
                        <a:rPr lang="es-CL" sz="1300" b="1" i="1" u="none" strike="noStrike">
                          <a:solidFill>
                            <a:srgbClr val="000000"/>
                          </a:solidFill>
                          <a:latin typeface="Calibri"/>
                        </a:rPr>
                        <a:t>Genéticas</a:t>
                      </a:r>
                    </a:p>
                  </a:txBody>
                  <a:tcPr marL="9037" marR="9037" marT="90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r>
              <a:tr h="528028">
                <a:tc>
                  <a:txBody>
                    <a:bodyPr/>
                    <a:lstStyle/>
                    <a:p>
                      <a:pPr algn="ctr" fontAlgn="b"/>
                      <a:r>
                        <a:rPr lang="es-CL" sz="1300" b="0" i="0" u="none" strike="noStrike">
                          <a:solidFill>
                            <a:srgbClr val="000000"/>
                          </a:solidFill>
                          <a:latin typeface="Calibri"/>
                        </a:rPr>
                        <a:t>Obesidad monogénica</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ctr" fontAlgn="b"/>
                      <a:r>
                        <a:rPr lang="es-CL" sz="1300" b="0" i="0" u="none" strike="noStrike">
                          <a:solidFill>
                            <a:srgbClr val="000000"/>
                          </a:solidFill>
                          <a:latin typeface="Calibri"/>
                        </a:rPr>
                        <a:t>Gen de leptina (Gen OB), receptor 4 de melanocortina (MC4R) y otros</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416864">
                <a:tc>
                  <a:txBody>
                    <a:bodyPr/>
                    <a:lstStyle/>
                    <a:p>
                      <a:pPr algn="ctr" fontAlgn="b"/>
                      <a:r>
                        <a:rPr lang="es-CL" sz="1300" b="0" i="0" u="none" strike="noStrike">
                          <a:solidFill>
                            <a:srgbClr val="000000"/>
                          </a:solidFill>
                          <a:latin typeface="Calibri"/>
                        </a:rPr>
                        <a:t>Obesidad sindromátrica</a:t>
                      </a:r>
                    </a:p>
                  </a:txBody>
                  <a:tcPr marL="9037" marR="9037" marT="90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CL" sz="1300" b="0" i="0" u="none" strike="noStrike">
                          <a:solidFill>
                            <a:srgbClr val="000000"/>
                          </a:solidFill>
                          <a:latin typeface="Calibri"/>
                        </a:rPr>
                        <a:t>Prader Willi, Bardet-Biedl, Alstrom</a:t>
                      </a:r>
                    </a:p>
                  </a:txBody>
                  <a:tcPr marL="9037" marR="9037" marT="90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C090"/>
                    </a:solidFill>
                  </a:tcPr>
                </a:tc>
              </a:tr>
              <a:tr h="231591">
                <a:tc>
                  <a:txBody>
                    <a:bodyPr/>
                    <a:lstStyle/>
                    <a:p>
                      <a:pPr algn="ctr" fontAlgn="b"/>
                      <a:r>
                        <a:rPr lang="es-CL" sz="1300" b="1" i="1" u="none" strike="noStrike">
                          <a:solidFill>
                            <a:srgbClr val="000000"/>
                          </a:solidFill>
                          <a:latin typeface="Calibri"/>
                        </a:rPr>
                        <a:t>Endocrinológicas</a:t>
                      </a:r>
                    </a:p>
                  </a:txBody>
                  <a:tcPr marL="9037" marR="9037" marT="90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r>
              <a:tr h="231591">
                <a:tc>
                  <a:txBody>
                    <a:bodyPr/>
                    <a:lstStyle/>
                    <a:p>
                      <a:pPr algn="ctr" fontAlgn="b"/>
                      <a:r>
                        <a:rPr lang="es-CL" sz="1300" b="0" i="0" u="none" strike="noStrike">
                          <a:solidFill>
                            <a:srgbClr val="000000"/>
                          </a:solidFill>
                          <a:latin typeface="Calibri"/>
                        </a:rPr>
                        <a:t>Hipotiroidismo</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dirty="0">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S. Cushing</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424275">
                <a:tc>
                  <a:txBody>
                    <a:bodyPr/>
                    <a:lstStyle/>
                    <a:p>
                      <a:pPr algn="ctr" fontAlgn="b"/>
                      <a:r>
                        <a:rPr lang="es-CL" sz="1300" b="0" i="0" u="none" strike="noStrike">
                          <a:solidFill>
                            <a:srgbClr val="000000"/>
                          </a:solidFill>
                          <a:latin typeface="Calibri"/>
                        </a:rPr>
                        <a:t>Déficit Hormona de Crecimiento</a:t>
                      </a:r>
                    </a:p>
                  </a:txBody>
                  <a:tcPr marL="9037" marR="9037" marT="90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C090"/>
                    </a:solidFill>
                  </a:tcPr>
                </a:tc>
              </a:tr>
              <a:tr h="231591">
                <a:tc>
                  <a:txBody>
                    <a:bodyPr/>
                    <a:lstStyle/>
                    <a:p>
                      <a:pPr algn="ctr" fontAlgn="b"/>
                      <a:r>
                        <a:rPr lang="es-CL" sz="1300" b="1" i="1" u="none" strike="noStrike">
                          <a:solidFill>
                            <a:srgbClr val="000000"/>
                          </a:solidFill>
                          <a:latin typeface="Calibri"/>
                        </a:rPr>
                        <a:t>Fármacos</a:t>
                      </a:r>
                    </a:p>
                  </a:txBody>
                  <a:tcPr marL="9037" marR="9037" marT="90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r>
              <a:tr h="231591">
                <a:tc>
                  <a:txBody>
                    <a:bodyPr/>
                    <a:lstStyle/>
                    <a:p>
                      <a:pPr algn="ctr" fontAlgn="b"/>
                      <a:r>
                        <a:rPr lang="es-CL" sz="1300" b="0" i="0" u="none" strike="noStrike">
                          <a:solidFill>
                            <a:srgbClr val="000000"/>
                          </a:solidFill>
                          <a:latin typeface="Calibri"/>
                        </a:rPr>
                        <a:t>Insulina</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Glucocorticoides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Anticonceptivos orales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l" fontAlgn="b"/>
                      <a:r>
                        <a:rPr lang="es-CL" sz="1300" b="0" i="0" u="none" strike="noStrike">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Antipsicóticos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ctr" fontAlgn="b"/>
                      <a:r>
                        <a:rPr lang="es-CL" sz="1300" b="0" i="0" u="none" strike="noStrike">
                          <a:solidFill>
                            <a:srgbClr val="000000"/>
                          </a:solidFill>
                          <a:latin typeface="Calibri"/>
                        </a:rPr>
                        <a:t>Risperidona, clozapina</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Antihipertensivos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ctr" fontAlgn="b"/>
                      <a:r>
                        <a:rPr lang="es-CL" sz="1300" b="0" i="0" u="none" strike="noStrike">
                          <a:solidFill>
                            <a:srgbClr val="000000"/>
                          </a:solidFill>
                          <a:latin typeface="Calibri"/>
                        </a:rPr>
                        <a:t>Clonidina, propranolol, nifedinpino</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Anticonvulsivantes</a:t>
                      </a:r>
                    </a:p>
                  </a:txBody>
                  <a:tcPr marL="9037" marR="9037" marT="9037"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ctr" fontAlgn="b"/>
                      <a:r>
                        <a:rPr lang="es-CL" sz="1300" b="0" i="0" u="none" strike="noStrike">
                          <a:solidFill>
                            <a:srgbClr val="000000"/>
                          </a:solidFill>
                          <a:latin typeface="Calibri"/>
                        </a:rPr>
                        <a:t>Ác valproico, carbamezepina</a:t>
                      </a:r>
                    </a:p>
                  </a:txBody>
                  <a:tcPr marL="9037" marR="9037" marT="9037"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r>
              <a:tr h="231591">
                <a:tc>
                  <a:txBody>
                    <a:bodyPr/>
                    <a:lstStyle/>
                    <a:p>
                      <a:pPr algn="ctr" fontAlgn="b"/>
                      <a:r>
                        <a:rPr lang="es-CL" sz="1300" b="0" i="0" u="none" strike="noStrike">
                          <a:solidFill>
                            <a:srgbClr val="000000"/>
                          </a:solidFill>
                          <a:latin typeface="Calibri"/>
                        </a:rPr>
                        <a:t>Antidepresivos tricíclicos</a:t>
                      </a:r>
                    </a:p>
                  </a:txBody>
                  <a:tcPr marL="9037" marR="9037" marT="90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s-CL" sz="1300" b="0" i="0" u="none" strike="noStrike" dirty="0">
                          <a:solidFill>
                            <a:srgbClr val="000000"/>
                          </a:solidFill>
                          <a:latin typeface="Calibri"/>
                        </a:rPr>
                        <a:t> </a:t>
                      </a:r>
                    </a:p>
                  </a:txBody>
                  <a:tcPr marL="9037" marR="9037" marT="90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C090"/>
                    </a:solidFill>
                  </a:tcPr>
                </a:tc>
              </a:tr>
            </a:tbl>
          </a:graphicData>
        </a:graphic>
      </p:graphicFrame>
      <p:pic>
        <p:nvPicPr>
          <p:cNvPr id="43010" name="Picture 2" descr="Imagen relacionada"/>
          <p:cNvPicPr>
            <a:picLocks noChangeAspect="1" noChangeArrowheads="1"/>
          </p:cNvPicPr>
          <p:nvPr/>
        </p:nvPicPr>
        <p:blipFill>
          <a:blip r:embed="rId3" cstate="print"/>
          <a:srcRect/>
          <a:stretch>
            <a:fillRect/>
          </a:stretch>
        </p:blipFill>
        <p:spPr bwMode="auto">
          <a:xfrm>
            <a:off x="8195988" y="704356"/>
            <a:ext cx="2508797" cy="5235025"/>
          </a:xfrm>
          <a:prstGeom prst="rect">
            <a:avLst/>
          </a:prstGeom>
          <a:noFill/>
        </p:spPr>
      </p:pic>
      <p:sp>
        <p:nvSpPr>
          <p:cNvPr id="8" name="7 Rectángulo"/>
          <p:cNvSpPr/>
          <p:nvPr/>
        </p:nvSpPr>
        <p:spPr>
          <a:xfrm>
            <a:off x="536028" y="6225232"/>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Prevención</a:t>
            </a:r>
            <a:endParaRPr lang="es-CL" dirty="0"/>
          </a:p>
        </p:txBody>
      </p:sp>
      <p:sp>
        <p:nvSpPr>
          <p:cNvPr id="3" name="2 Marcador de contenido"/>
          <p:cNvSpPr>
            <a:spLocks noGrp="1"/>
          </p:cNvSpPr>
          <p:nvPr>
            <p:ph idx="1"/>
          </p:nvPr>
        </p:nvSpPr>
        <p:spPr>
          <a:xfrm>
            <a:off x="838200" y="1825625"/>
            <a:ext cx="10515600" cy="3629244"/>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r>
              <a:rPr lang="es-CL" dirty="0" smtClean="0"/>
              <a:t>La prevención constituye la estrategia más eficiente para combatir la creciente prevalencia de obesidad</a:t>
            </a:r>
          </a:p>
          <a:p>
            <a:pPr algn="just">
              <a:lnSpc>
                <a:spcPct val="150000"/>
              </a:lnSpc>
            </a:pPr>
            <a:r>
              <a:rPr lang="es-CL" dirty="0" smtClean="0"/>
              <a:t>Intervenciones en este ámbito deben ser </a:t>
            </a:r>
            <a:r>
              <a:rPr lang="es-CL" b="1" i="1" dirty="0" smtClean="0"/>
              <a:t>intersectoriales</a:t>
            </a:r>
            <a:r>
              <a:rPr lang="es-CL" dirty="0" smtClean="0"/>
              <a:t> y realizarse de manera coordinada, actuando a nivel </a:t>
            </a:r>
            <a:r>
              <a:rPr lang="es-CL" u="sng" dirty="0" smtClean="0"/>
              <a:t>individual</a:t>
            </a:r>
            <a:r>
              <a:rPr lang="es-CL" dirty="0" smtClean="0"/>
              <a:t>, </a:t>
            </a:r>
            <a:r>
              <a:rPr lang="es-CL" u="sng" dirty="0" smtClean="0"/>
              <a:t>familiar</a:t>
            </a:r>
            <a:r>
              <a:rPr lang="es-CL" dirty="0" smtClean="0"/>
              <a:t>, </a:t>
            </a:r>
            <a:r>
              <a:rPr lang="es-CL" u="sng" dirty="0" smtClean="0"/>
              <a:t>escolar</a:t>
            </a:r>
            <a:r>
              <a:rPr lang="es-CL" dirty="0" smtClean="0"/>
              <a:t> y </a:t>
            </a:r>
            <a:r>
              <a:rPr lang="es-CL" u="sng" dirty="0" smtClean="0"/>
              <a:t>comunitario</a:t>
            </a:r>
            <a:endParaRPr lang="es-CL" u="sng" dirty="0"/>
          </a:p>
        </p:txBody>
      </p:sp>
      <p:sp>
        <p:nvSpPr>
          <p:cNvPr id="4" name="3 Rectángulo"/>
          <p:cNvSpPr/>
          <p:nvPr/>
        </p:nvSpPr>
        <p:spPr>
          <a:xfrm>
            <a:off x="630621" y="5846857"/>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Relevancia del tema</a:t>
            </a:r>
            <a:endParaRPr lang="es-CL" dirty="0"/>
          </a:p>
        </p:txBody>
      </p:sp>
      <p:sp>
        <p:nvSpPr>
          <p:cNvPr id="3" name="2 Marcador de contenido"/>
          <p:cNvSpPr>
            <a:spLocks noGrp="1"/>
          </p:cNvSpPr>
          <p:nvPr>
            <p:ph idx="1"/>
          </p:nvPr>
        </p:nvSpPr>
        <p:spPr/>
        <p:txBody>
          <a:bodyPr>
            <a:normAutofit/>
          </a:bodyPr>
          <a:lstStyle/>
          <a:p>
            <a:pPr algn="just"/>
            <a:r>
              <a:rPr lang="es-CL" dirty="0" smtClean="0"/>
              <a:t>Desde 1975, la obesidad se ha casi triplicado en todo el mundo.</a:t>
            </a:r>
          </a:p>
          <a:p>
            <a:pPr algn="just"/>
            <a:r>
              <a:rPr lang="es-CL" dirty="0" smtClean="0"/>
              <a:t>En 2016, más de 1900 millones de adultos de 18 o más años tenían sobrepeso, de los cuales, más de 650 millones eran obesos.</a:t>
            </a:r>
          </a:p>
          <a:p>
            <a:pPr algn="just"/>
            <a:r>
              <a:rPr lang="es-CL" dirty="0" smtClean="0"/>
              <a:t>En 2016, el 39% de las personas adultas de 18 o más años tenían sobrepeso, y el 13% eran obesas.</a:t>
            </a:r>
          </a:p>
          <a:p>
            <a:pPr algn="just"/>
            <a:r>
              <a:rPr lang="es-CL" dirty="0" smtClean="0"/>
              <a:t>En 2016, 41 millones de niños menores de cinco años tenían sobrepeso o eran obesos.</a:t>
            </a:r>
          </a:p>
          <a:p>
            <a:pPr algn="just"/>
            <a:r>
              <a:rPr lang="es-CL" dirty="0" smtClean="0"/>
              <a:t>En 2016 había más de 340 millones de niños y adolescentes (de 5 a 19 años) con sobrepeso u obesidad.</a:t>
            </a:r>
          </a:p>
          <a:p>
            <a:pPr>
              <a:buNone/>
            </a:pPr>
            <a:endParaRPr lang="es-CL" dirty="0" smtClean="0"/>
          </a:p>
          <a:p>
            <a:endParaRPr lang="es-CL" dirty="0"/>
          </a:p>
        </p:txBody>
      </p:sp>
      <p:sp>
        <p:nvSpPr>
          <p:cNvPr id="1026" name="AutoShape 2" descr="Resultado de imagen para organizacion mundial de la sal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28" name="AutoShape 4" descr="Resultado de imagen para organizacion mundial de la sal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0" name="AutoShape 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31" name="Picture 7" descr="C:\Users\usuario\Desktop\Jorge\Presentación Obesidad SSA\OMS-logo.jpg"/>
          <p:cNvPicPr>
            <a:picLocks noChangeAspect="1" noChangeArrowheads="1"/>
          </p:cNvPicPr>
          <p:nvPr/>
        </p:nvPicPr>
        <p:blipFill>
          <a:blip r:embed="rId2" cstate="print"/>
          <a:srcRect/>
          <a:stretch>
            <a:fillRect/>
          </a:stretch>
        </p:blipFill>
        <p:spPr bwMode="auto">
          <a:xfrm>
            <a:off x="10168795" y="252249"/>
            <a:ext cx="1480610" cy="15003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31074" y="945931"/>
          <a:ext cx="5470635" cy="4280613"/>
        </p:xfrm>
        <a:graphic>
          <a:graphicData uri="http://schemas.openxmlformats.org/drawingml/2006/table">
            <a:tbl>
              <a:tblPr/>
              <a:tblGrid>
                <a:gridCol w="5470635"/>
              </a:tblGrid>
              <a:tr h="237709">
                <a:tc>
                  <a:txBody>
                    <a:bodyPr/>
                    <a:lstStyle/>
                    <a:p>
                      <a:pPr algn="ctr" fontAlgn="b"/>
                      <a:r>
                        <a:rPr lang="es-CL" sz="1600" b="1" i="1" u="none" strike="noStrike" dirty="0">
                          <a:solidFill>
                            <a:srgbClr val="000000"/>
                          </a:solidFill>
                          <a:latin typeface="Calibri"/>
                        </a:rPr>
                        <a:t>Antes y durante el embarazo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298428">
                <a:tc>
                  <a:txBody>
                    <a:bodyPr/>
                    <a:lstStyle/>
                    <a:p>
                      <a:pPr marL="0" indent="95250" algn="just" fontAlgn="b"/>
                      <a:r>
                        <a:rPr lang="es-CL" sz="1600" b="0" i="0" u="none" strike="noStrike" dirty="0">
                          <a:solidFill>
                            <a:srgbClr val="000000"/>
                          </a:solidFill>
                          <a:latin typeface="Calibri"/>
                        </a:rPr>
                        <a:t>Normalizar el peso </a:t>
                      </a:r>
                      <a:r>
                        <a:rPr lang="es-CL" sz="1600" b="0" i="0" u="none" strike="noStrike" dirty="0" err="1">
                          <a:solidFill>
                            <a:srgbClr val="000000"/>
                          </a:solidFill>
                          <a:latin typeface="Calibri"/>
                        </a:rPr>
                        <a:t>pregestacional</a:t>
                      </a:r>
                      <a:endParaRPr lang="es-CL"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5989">
                <a:tc>
                  <a:txBody>
                    <a:bodyPr/>
                    <a:lstStyle/>
                    <a:p>
                      <a:pPr marL="0" indent="95250" algn="just" fontAlgn="b"/>
                      <a:r>
                        <a:rPr lang="es-CL" sz="1600" b="0" i="0" u="none" strike="noStrike" dirty="0">
                          <a:solidFill>
                            <a:srgbClr val="000000"/>
                          </a:solidFill>
                          <a:latin typeface="Calibri"/>
                        </a:rPr>
                        <a:t>Controlar el incremento de peso durante el embarazo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709">
                <a:tc>
                  <a:txBody>
                    <a:bodyPr/>
                    <a:lstStyle/>
                    <a:p>
                      <a:pPr marL="0" indent="95250" algn="just" fontAlgn="b"/>
                      <a:r>
                        <a:rPr lang="es-CL" sz="1600" b="0" i="0" u="none" strike="noStrike" dirty="0">
                          <a:solidFill>
                            <a:srgbClr val="000000"/>
                          </a:solidFill>
                          <a:latin typeface="Calibri"/>
                        </a:rPr>
                        <a:t>Abandonar el tabaquismo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5989">
                <a:tc>
                  <a:txBody>
                    <a:bodyPr/>
                    <a:lstStyle/>
                    <a:p>
                      <a:pPr marL="0" indent="95250" algn="just" fontAlgn="b"/>
                      <a:r>
                        <a:rPr lang="es-CL" sz="1600" b="0" i="0" u="none" strike="noStrike" dirty="0">
                          <a:solidFill>
                            <a:srgbClr val="000000"/>
                          </a:solidFill>
                          <a:latin typeface="Calibri"/>
                        </a:rPr>
                        <a:t>Sensibilización y preparación para lactancia materna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709">
                <a:tc>
                  <a:txBody>
                    <a:bodyPr/>
                    <a:lstStyle/>
                    <a:p>
                      <a:pPr algn="ctr" fontAlgn="b"/>
                      <a:r>
                        <a:rPr lang="es-CL" sz="1600" b="1" i="1" u="none" strike="noStrike" dirty="0">
                          <a:solidFill>
                            <a:srgbClr val="000000"/>
                          </a:solidFill>
                          <a:latin typeface="Calibri"/>
                        </a:rPr>
                        <a:t>Durante el primer año de vida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486739">
                <a:tc>
                  <a:txBody>
                    <a:bodyPr/>
                    <a:lstStyle/>
                    <a:p>
                      <a:pPr marL="95250" indent="0" algn="l" fontAlgn="b"/>
                      <a:r>
                        <a:rPr lang="es-CL" sz="1600" b="0" i="0" u="none" strike="noStrike" dirty="0">
                          <a:solidFill>
                            <a:srgbClr val="000000"/>
                          </a:solidFill>
                          <a:latin typeface="Calibri"/>
                        </a:rPr>
                        <a:t>Detección del excesivo incremento de peso en supervisión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5975">
                <a:tc>
                  <a:txBody>
                    <a:bodyPr/>
                    <a:lstStyle/>
                    <a:p>
                      <a:pPr marL="95250" indent="0" algn="l" fontAlgn="b"/>
                      <a:r>
                        <a:rPr lang="es-CL" sz="1600" b="0" i="0" u="none" strike="noStrike" dirty="0">
                          <a:solidFill>
                            <a:srgbClr val="000000"/>
                          </a:solidFill>
                          <a:latin typeface="Calibri"/>
                        </a:rPr>
                        <a:t>Promoción de la lactancia materna exclusiva en los primeros 6 meses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6739">
                <a:tc>
                  <a:txBody>
                    <a:bodyPr/>
                    <a:lstStyle/>
                    <a:p>
                      <a:pPr marL="95250" indent="0" algn="l" fontAlgn="b"/>
                      <a:r>
                        <a:rPr lang="es-CL" sz="1600" b="0" i="0" u="none" strike="noStrike" dirty="0">
                          <a:solidFill>
                            <a:srgbClr val="000000"/>
                          </a:solidFill>
                          <a:latin typeface="Calibri"/>
                        </a:rPr>
                        <a:t>Introducción de la alimentación complementaria a partir del 6° 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6739">
                <a:tc>
                  <a:txBody>
                    <a:bodyPr/>
                    <a:lstStyle/>
                    <a:p>
                      <a:pPr marL="0" indent="95250" algn="l" fontAlgn="b"/>
                      <a:r>
                        <a:rPr lang="es-CL" sz="1600" b="0" i="0" u="none" strike="noStrike" dirty="0">
                          <a:solidFill>
                            <a:srgbClr val="000000"/>
                          </a:solidFill>
                          <a:latin typeface="Calibri"/>
                        </a:rPr>
                        <a:t>Respetar señales de saciedad del lactante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2988">
                <a:tc>
                  <a:txBody>
                    <a:bodyPr/>
                    <a:lstStyle/>
                    <a:p>
                      <a:pPr marL="0" indent="95250" algn="l" fontAlgn="b"/>
                      <a:r>
                        <a:rPr lang="es-CL" sz="1600" b="0" i="0" u="none" strike="noStrike" dirty="0">
                          <a:solidFill>
                            <a:srgbClr val="000000"/>
                          </a:solidFill>
                          <a:latin typeface="Calibri"/>
                        </a:rPr>
                        <a:t>No exponerlos a la TV/</a:t>
                      </a:r>
                      <a:r>
                        <a:rPr lang="es-CL" sz="1600" b="0" i="0" u="none" strike="noStrike" dirty="0" err="1">
                          <a:solidFill>
                            <a:srgbClr val="000000"/>
                          </a:solidFill>
                          <a:latin typeface="Calibri"/>
                        </a:rPr>
                        <a:t>tablets</a:t>
                      </a:r>
                      <a:endParaRPr lang="es-CL"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nvGraphicFramePr>
        <p:xfrm>
          <a:off x="6132787" y="752107"/>
          <a:ext cx="5533695" cy="4947718"/>
        </p:xfrm>
        <a:graphic>
          <a:graphicData uri="http://schemas.openxmlformats.org/drawingml/2006/table">
            <a:tbl>
              <a:tblPr/>
              <a:tblGrid>
                <a:gridCol w="5533695"/>
              </a:tblGrid>
              <a:tr h="266175">
                <a:tc>
                  <a:txBody>
                    <a:bodyPr/>
                    <a:lstStyle/>
                    <a:p>
                      <a:pPr algn="ctr" fontAlgn="b"/>
                      <a:r>
                        <a:rPr lang="es-CL" sz="1600" b="1" i="1" u="none" strike="noStrike" dirty="0">
                          <a:solidFill>
                            <a:srgbClr val="000000"/>
                          </a:solidFill>
                          <a:latin typeface="Calibri"/>
                        </a:rPr>
                        <a:t>Preescolares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266175">
                <a:tc>
                  <a:txBody>
                    <a:bodyPr/>
                    <a:lstStyle/>
                    <a:p>
                      <a:pPr marL="0" indent="95250" algn="l" fontAlgn="b"/>
                      <a:r>
                        <a:rPr lang="es-CL" sz="1600" b="0" i="0" u="none" strike="noStrike" dirty="0">
                          <a:solidFill>
                            <a:srgbClr val="000000"/>
                          </a:solidFill>
                          <a:latin typeface="Calibri"/>
                        </a:rPr>
                        <a:t>Introducción de pautas alimentarias sanas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Ofrecer agua como única bebida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Evitar usar alimentos como premios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Limitar horas de pantalla a &lt;2 hrs diarias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276">
                <a:tc>
                  <a:txBody>
                    <a:bodyPr/>
                    <a:lstStyle/>
                    <a:p>
                      <a:pPr marL="0" indent="95250" algn="l" fontAlgn="b"/>
                      <a:r>
                        <a:rPr lang="es-CL" sz="1600" b="0" i="0" u="none" strike="noStrike" dirty="0">
                          <a:solidFill>
                            <a:srgbClr val="000000"/>
                          </a:solidFill>
                          <a:latin typeface="Calibri"/>
                        </a:rPr>
                        <a:t>Promover el juego libre, con énfasis en la diversión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algn="ctr" fontAlgn="b"/>
                      <a:r>
                        <a:rPr lang="es-CL" sz="1600" b="1" i="1" u="none" strike="noStrike" dirty="0">
                          <a:solidFill>
                            <a:srgbClr val="000000"/>
                          </a:solidFill>
                          <a:latin typeface="Calibri"/>
                        </a:rPr>
                        <a:t>Escolares y adolescentes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266175">
                <a:tc>
                  <a:txBody>
                    <a:bodyPr/>
                    <a:lstStyle/>
                    <a:p>
                      <a:pPr marL="0" indent="95250" algn="l" fontAlgn="b"/>
                      <a:r>
                        <a:rPr lang="es-CL" sz="1600" b="0" i="0" u="none" strike="noStrike" dirty="0">
                          <a:solidFill>
                            <a:srgbClr val="000000"/>
                          </a:solidFill>
                          <a:latin typeface="Calibri"/>
                        </a:rPr>
                        <a:t>Vigilar el incremento excesivo del IMC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Educación alimentaria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Promover el hábito del desayuno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2343">
                <a:tc>
                  <a:txBody>
                    <a:bodyPr/>
                    <a:lstStyle/>
                    <a:p>
                      <a:pPr marL="95250" indent="0" algn="l" fontAlgn="b"/>
                      <a:r>
                        <a:rPr lang="es-CL" sz="1600" b="0" i="0" u="none" strike="noStrike" dirty="0">
                          <a:solidFill>
                            <a:srgbClr val="000000"/>
                          </a:solidFill>
                          <a:latin typeface="Calibri"/>
                        </a:rPr>
                        <a:t>Realizar 4-5 comidas al día y evitar consumo de alimentos fuera de horario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75">
                <a:tc>
                  <a:txBody>
                    <a:bodyPr/>
                    <a:lstStyle/>
                    <a:p>
                      <a:pPr marL="0" indent="95250" algn="l" fontAlgn="b"/>
                      <a:r>
                        <a:rPr lang="es-CL" sz="1600" b="0" i="0" u="none" strike="noStrike" dirty="0">
                          <a:solidFill>
                            <a:srgbClr val="000000"/>
                          </a:solidFill>
                          <a:latin typeface="Calibri"/>
                        </a:rPr>
                        <a:t>Consumo de colaciones saludables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2343">
                <a:tc>
                  <a:txBody>
                    <a:bodyPr/>
                    <a:lstStyle/>
                    <a:p>
                      <a:pPr marL="95250" indent="0" algn="l" fontAlgn="b"/>
                      <a:r>
                        <a:rPr lang="es-CL" sz="1600" b="0" i="0" u="none" strike="noStrike" dirty="0">
                          <a:solidFill>
                            <a:srgbClr val="000000"/>
                          </a:solidFill>
                          <a:latin typeface="Calibri"/>
                        </a:rPr>
                        <a:t>Limitar actividades de ocio y pantalla a un tiempo máximo de 2 hrs diarias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01">
                <a:tc>
                  <a:txBody>
                    <a:bodyPr/>
                    <a:lstStyle/>
                    <a:p>
                      <a:pPr marL="0" indent="95250" algn="l" fontAlgn="b"/>
                      <a:r>
                        <a:rPr lang="es-CL" sz="1600" b="0" i="0" u="none" strike="noStrike" dirty="0">
                          <a:solidFill>
                            <a:srgbClr val="000000"/>
                          </a:solidFill>
                          <a:latin typeface="Calibri"/>
                        </a:rPr>
                        <a:t>Realizar actividad física al menos 1 hora diaria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842">
                <a:tc>
                  <a:txBody>
                    <a:bodyPr/>
                    <a:lstStyle/>
                    <a:p>
                      <a:pPr marL="95250" indent="0" algn="l" fontAlgn="b"/>
                      <a:r>
                        <a:rPr lang="es-CL" sz="1600" b="0" i="0" u="none" strike="noStrike" dirty="0">
                          <a:solidFill>
                            <a:srgbClr val="000000"/>
                          </a:solidFill>
                          <a:latin typeface="Calibri"/>
                        </a:rPr>
                        <a:t>Prevenir conductas de riesgo como el consumo de tabaco y alcohol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630621" y="5846857"/>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44868" y="6006691"/>
            <a:ext cx="8791903" cy="461665"/>
          </a:xfrm>
          <a:prstGeom prst="rect">
            <a:avLst/>
          </a:prstGeom>
        </p:spPr>
        <p:txBody>
          <a:bodyPr wrap="square">
            <a:spAutoFit/>
          </a:bodyPr>
          <a:lstStyle/>
          <a:p>
            <a:pPr algn="ctr"/>
            <a:r>
              <a:rPr lang="es-CL" sz="1200" dirty="0" smtClean="0"/>
              <a:t>GUÍA DE ALIMENTACIÓN DEL NIÑO(A) MENOR DE 2 AÑOS / GUÍA DE ALIMENTACIÓN HASTA LA ADOLESCENCIA –  CUARTA EDICIÓN - MINSAL 2015</a:t>
            </a:r>
            <a:endParaRPr lang="es-CL" sz="1200" dirty="0"/>
          </a:p>
        </p:txBody>
      </p:sp>
      <p:pic>
        <p:nvPicPr>
          <p:cNvPr id="1026" name="Picture 2"/>
          <p:cNvPicPr>
            <a:picLocks noChangeAspect="1" noChangeArrowheads="1"/>
          </p:cNvPicPr>
          <p:nvPr/>
        </p:nvPicPr>
        <p:blipFill>
          <a:blip r:embed="rId2" cstate="print"/>
          <a:srcRect/>
          <a:stretch>
            <a:fillRect/>
          </a:stretch>
        </p:blipFill>
        <p:spPr bwMode="auto">
          <a:xfrm>
            <a:off x="3690276" y="252248"/>
            <a:ext cx="4774491" cy="5580993"/>
          </a:xfrm>
          <a:prstGeom prst="rect">
            <a:avLst/>
          </a:prstGeom>
          <a:noFill/>
          <a:ln w="9525">
            <a:noFill/>
            <a:miter lim="800000"/>
            <a:headEnd/>
            <a:tailEnd/>
          </a:ln>
        </p:spPr>
      </p:pic>
      <p:sp>
        <p:nvSpPr>
          <p:cNvPr id="1028" name="AutoShape 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29" name="Picture 5" descr="C:\Users\usuario\Desktop\Jorge\Presentación Obesidad SSA\25026103-3d-persona-está-utilizando-la-lupa.jpg"/>
          <p:cNvPicPr>
            <a:picLocks noChangeAspect="1" noChangeArrowheads="1"/>
          </p:cNvPicPr>
          <p:nvPr/>
        </p:nvPicPr>
        <p:blipFill>
          <a:blip r:embed="rId3" cstate="print"/>
          <a:srcRect/>
          <a:stretch>
            <a:fillRect/>
          </a:stretch>
        </p:blipFill>
        <p:spPr bwMode="auto">
          <a:xfrm>
            <a:off x="315310" y="1403131"/>
            <a:ext cx="3218794" cy="3218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4868" y="6006691"/>
            <a:ext cx="8791903" cy="461665"/>
          </a:xfrm>
          <a:prstGeom prst="rect">
            <a:avLst/>
          </a:prstGeom>
        </p:spPr>
        <p:txBody>
          <a:bodyPr wrap="square">
            <a:spAutoFit/>
          </a:bodyPr>
          <a:lstStyle/>
          <a:p>
            <a:pPr algn="ctr"/>
            <a:r>
              <a:rPr lang="es-CL" sz="1200" dirty="0" smtClean="0"/>
              <a:t>GUÍA DE ALIMENTACIÓN DEL NIÑO(A) MENOR DE 2 AÑOS / GUÍA DE ALIMENTACIÓN HASTA LA ADOLESCENCIA –  CUARTA EDICIÓN - MINSAL 2015</a:t>
            </a:r>
            <a:endParaRPr lang="es-CL" sz="1200" dirty="0"/>
          </a:p>
        </p:txBody>
      </p:sp>
      <p:pic>
        <p:nvPicPr>
          <p:cNvPr id="2050" name="Picture 2"/>
          <p:cNvPicPr>
            <a:picLocks noChangeAspect="1" noChangeArrowheads="1"/>
          </p:cNvPicPr>
          <p:nvPr/>
        </p:nvPicPr>
        <p:blipFill>
          <a:blip r:embed="rId2" cstate="print"/>
          <a:srcRect/>
          <a:stretch>
            <a:fillRect/>
          </a:stretch>
        </p:blipFill>
        <p:spPr bwMode="auto">
          <a:xfrm>
            <a:off x="865431" y="425669"/>
            <a:ext cx="9784342" cy="1928813"/>
          </a:xfrm>
          <a:prstGeom prst="rect">
            <a:avLst/>
          </a:prstGeom>
          <a:noFill/>
          <a:ln w="9525">
            <a:solidFill>
              <a:schemeClr val="tx1"/>
            </a:solidFill>
            <a:miter lim="800000"/>
            <a:headEnd/>
            <a:tailEnd/>
          </a:ln>
        </p:spPr>
      </p:pic>
      <p:pic>
        <p:nvPicPr>
          <p:cNvPr id="2052" name="Picture 4" descr="Resultado de imagen para leche descremada"/>
          <p:cNvPicPr>
            <a:picLocks noChangeAspect="1" noChangeArrowheads="1"/>
          </p:cNvPicPr>
          <p:nvPr/>
        </p:nvPicPr>
        <p:blipFill>
          <a:blip r:embed="rId3" cstate="print"/>
          <a:srcRect l="17568" r="17327"/>
          <a:stretch>
            <a:fillRect/>
          </a:stretch>
        </p:blipFill>
        <p:spPr bwMode="auto">
          <a:xfrm>
            <a:off x="1371600" y="2479251"/>
            <a:ext cx="2112579" cy="3236789"/>
          </a:xfrm>
          <a:prstGeom prst="rect">
            <a:avLst/>
          </a:prstGeom>
          <a:noFill/>
        </p:spPr>
      </p:pic>
      <p:sp>
        <p:nvSpPr>
          <p:cNvPr id="5" name="4 Elipse"/>
          <p:cNvSpPr/>
          <p:nvPr/>
        </p:nvSpPr>
        <p:spPr>
          <a:xfrm>
            <a:off x="1797269" y="3026979"/>
            <a:ext cx="725213" cy="599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Elipse"/>
          <p:cNvSpPr/>
          <p:nvPr/>
        </p:nvSpPr>
        <p:spPr>
          <a:xfrm>
            <a:off x="2806262" y="3153103"/>
            <a:ext cx="157655" cy="48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54" name="AutoShape 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056" name="Picture 8" descr="https://ar.all.biz/img/ar/catalog/37588.jpeg"/>
          <p:cNvPicPr>
            <a:picLocks noChangeAspect="1" noChangeArrowheads="1"/>
          </p:cNvPicPr>
          <p:nvPr/>
        </p:nvPicPr>
        <p:blipFill>
          <a:blip r:embed="rId4" cstate="print"/>
          <a:srcRect/>
          <a:stretch>
            <a:fillRect/>
          </a:stretch>
        </p:blipFill>
        <p:spPr bwMode="auto">
          <a:xfrm>
            <a:off x="4238844" y="2758965"/>
            <a:ext cx="2857500" cy="2857500"/>
          </a:xfrm>
          <a:prstGeom prst="rect">
            <a:avLst/>
          </a:prstGeom>
          <a:noFill/>
        </p:spPr>
      </p:pic>
      <p:pic>
        <p:nvPicPr>
          <p:cNvPr id="2058" name="Picture 10" descr="Imagen relacionada"/>
          <p:cNvPicPr>
            <a:picLocks noChangeAspect="1" noChangeArrowheads="1"/>
          </p:cNvPicPr>
          <p:nvPr/>
        </p:nvPicPr>
        <p:blipFill>
          <a:blip r:embed="rId5" cstate="print"/>
          <a:srcRect/>
          <a:stretch>
            <a:fillRect/>
          </a:stretch>
        </p:blipFill>
        <p:spPr bwMode="auto">
          <a:xfrm>
            <a:off x="7250058" y="2639410"/>
            <a:ext cx="2781300" cy="2781300"/>
          </a:xfrm>
          <a:prstGeom prst="rect">
            <a:avLst/>
          </a:prstGeom>
          <a:noFill/>
        </p:spPr>
      </p:pic>
      <p:sp>
        <p:nvSpPr>
          <p:cNvPr id="10" name="9 Rectángulo redondeado"/>
          <p:cNvSpPr/>
          <p:nvPr/>
        </p:nvSpPr>
        <p:spPr>
          <a:xfrm>
            <a:off x="7930055" y="3358055"/>
            <a:ext cx="1466193" cy="425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redondeado"/>
          <p:cNvSpPr/>
          <p:nvPr/>
        </p:nvSpPr>
        <p:spPr>
          <a:xfrm>
            <a:off x="7835462" y="2837793"/>
            <a:ext cx="1639614" cy="7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Elipse"/>
          <p:cNvSpPr/>
          <p:nvPr/>
        </p:nvSpPr>
        <p:spPr>
          <a:xfrm>
            <a:off x="3704897" y="1340069"/>
            <a:ext cx="1481958" cy="488731"/>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Elipse"/>
          <p:cNvSpPr/>
          <p:nvPr/>
        </p:nvSpPr>
        <p:spPr>
          <a:xfrm>
            <a:off x="1460938" y="4992415"/>
            <a:ext cx="1566041" cy="525517"/>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Elipse"/>
          <p:cNvSpPr/>
          <p:nvPr/>
        </p:nvSpPr>
        <p:spPr>
          <a:xfrm>
            <a:off x="4661339" y="3100552"/>
            <a:ext cx="2417378" cy="1140372"/>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Elipse"/>
          <p:cNvSpPr/>
          <p:nvPr/>
        </p:nvSpPr>
        <p:spPr>
          <a:xfrm>
            <a:off x="8413530" y="3689131"/>
            <a:ext cx="1171904" cy="436180"/>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214908" y="1072055"/>
            <a:ext cx="10161782" cy="190762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5844" name="Picture 4" descr="Imagen relacionada"/>
          <p:cNvPicPr>
            <a:picLocks noChangeAspect="1" noChangeArrowheads="1"/>
          </p:cNvPicPr>
          <p:nvPr/>
        </p:nvPicPr>
        <p:blipFill>
          <a:blip r:embed="rId3" cstate="print"/>
          <a:srcRect/>
          <a:stretch>
            <a:fillRect/>
          </a:stretch>
        </p:blipFill>
        <p:spPr bwMode="auto">
          <a:xfrm>
            <a:off x="1038444" y="3481661"/>
            <a:ext cx="3600450" cy="2667000"/>
          </a:xfrm>
          <a:prstGeom prst="rect">
            <a:avLst/>
          </a:prstGeom>
          <a:noFill/>
        </p:spPr>
      </p:pic>
      <p:sp>
        <p:nvSpPr>
          <p:cNvPr id="35846" name="AutoShape 6" descr="Resultado de imagen para legumb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5848" name="Picture 8" descr="Resultado de imagen para legumbres"/>
          <p:cNvPicPr>
            <a:picLocks noChangeAspect="1" noChangeArrowheads="1"/>
          </p:cNvPicPr>
          <p:nvPr/>
        </p:nvPicPr>
        <p:blipFill>
          <a:blip r:embed="rId4" cstate="print"/>
          <a:srcRect/>
          <a:stretch>
            <a:fillRect/>
          </a:stretch>
        </p:blipFill>
        <p:spPr bwMode="auto">
          <a:xfrm>
            <a:off x="7447127" y="3436882"/>
            <a:ext cx="3819198" cy="2546132"/>
          </a:xfrm>
          <a:prstGeom prst="rect">
            <a:avLst/>
          </a:prstGeom>
          <a:noFill/>
        </p:spPr>
      </p:pic>
      <p:sp>
        <p:nvSpPr>
          <p:cNvPr id="6" name="5 Rectángulo redondeado"/>
          <p:cNvSpPr/>
          <p:nvPr/>
        </p:nvSpPr>
        <p:spPr>
          <a:xfrm>
            <a:off x="5691352" y="930166"/>
            <a:ext cx="1608083" cy="2222937"/>
          </a:xfrm>
          <a:prstGeom prst="roundRect">
            <a:avLst/>
          </a:prstGeom>
          <a:noFill/>
          <a:ln w="38100">
            <a:solidFill>
              <a:srgbClr val="04DA1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35850" name="AutoShape 10" descr="Resultado de imagen para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52" name="AutoShape 12" descr="Resultado de imagen para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54" name="AutoShape 14" descr="Resultado de imagen para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56" name="AutoShape 16" descr="https://previews.123rf.com/images/chudtsankov/chudtsankov1011/chudtsankov101100246/8284402-number-2-two-guy-with-speech-bubb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5858" name="Picture 18" descr="Resultado de imagen para number 2"/>
          <p:cNvPicPr>
            <a:picLocks noChangeAspect="1" noChangeArrowheads="1"/>
          </p:cNvPicPr>
          <p:nvPr/>
        </p:nvPicPr>
        <p:blipFill>
          <a:blip r:embed="rId5" cstate="print"/>
          <a:srcRect l="6041" t="4433" b="5911"/>
          <a:stretch>
            <a:fillRect/>
          </a:stretch>
        </p:blipFill>
        <p:spPr bwMode="auto">
          <a:xfrm>
            <a:off x="4903076" y="3484179"/>
            <a:ext cx="2125605" cy="286932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233706" y="1355834"/>
            <a:ext cx="9867025" cy="115252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6868" name="Picture 4" descr="Imagen relacionada"/>
          <p:cNvPicPr>
            <a:picLocks noChangeAspect="1" noChangeArrowheads="1"/>
          </p:cNvPicPr>
          <p:nvPr/>
        </p:nvPicPr>
        <p:blipFill>
          <a:blip r:embed="rId3" cstate="print"/>
          <a:srcRect/>
          <a:stretch>
            <a:fillRect/>
          </a:stretch>
        </p:blipFill>
        <p:spPr bwMode="auto">
          <a:xfrm>
            <a:off x="5484321" y="2948315"/>
            <a:ext cx="2343150" cy="2343151"/>
          </a:xfrm>
          <a:prstGeom prst="rect">
            <a:avLst/>
          </a:prstGeom>
          <a:noFill/>
        </p:spPr>
      </p:pic>
      <p:sp>
        <p:nvSpPr>
          <p:cNvPr id="36870" name="AutoShape 6" descr="Resultado de imagen para carne pav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6872" name="Picture 8" descr="Carne de pavo o guajolote"/>
          <p:cNvPicPr>
            <a:picLocks noChangeAspect="1" noChangeArrowheads="1"/>
          </p:cNvPicPr>
          <p:nvPr/>
        </p:nvPicPr>
        <p:blipFill>
          <a:blip r:embed="rId4" cstate="print"/>
          <a:srcRect t="15909" b="10574"/>
          <a:stretch>
            <a:fillRect/>
          </a:stretch>
        </p:blipFill>
        <p:spPr bwMode="auto">
          <a:xfrm>
            <a:off x="977461" y="3373820"/>
            <a:ext cx="4103202" cy="2002221"/>
          </a:xfrm>
          <a:prstGeom prst="rect">
            <a:avLst/>
          </a:prstGeom>
          <a:noFill/>
        </p:spPr>
      </p:pic>
      <p:sp>
        <p:nvSpPr>
          <p:cNvPr id="36874" name="AutoShape 10" descr="Resultado de imagen para bistec ch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76" name="AutoShape 12" descr="https://www.fincaurbanaadnorganico.com/wp-content/uploads/2019/02/bistec-de-bola-m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78" name="AutoShape 1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80" name="AutoShape 1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82" name="AutoShape 18"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84" name="AutoShape 20" descr="https://s.cornershopapp.com/product-images/384839.jpg?versionId=QxTocmpEbNqT39oaW5pQJremVAngMB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86" name="AutoShape 22"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6887" name="Picture 23" descr="C:\Users\usuario\Desktop\Jorge\Presentación Obesidad SSA\rib-eye.jpg"/>
          <p:cNvPicPr>
            <a:picLocks noChangeAspect="1" noChangeArrowheads="1"/>
          </p:cNvPicPr>
          <p:nvPr/>
        </p:nvPicPr>
        <p:blipFill>
          <a:blip r:embed="rId5" cstate="print"/>
          <a:srcRect l="10432" r="11871"/>
          <a:stretch>
            <a:fillRect/>
          </a:stretch>
        </p:blipFill>
        <p:spPr bwMode="auto">
          <a:xfrm>
            <a:off x="8135007" y="2866914"/>
            <a:ext cx="3090042" cy="2651018"/>
          </a:xfrm>
          <a:prstGeom prst="rect">
            <a:avLst/>
          </a:prstGeom>
          <a:noFill/>
        </p:spPr>
      </p:pic>
      <p:sp>
        <p:nvSpPr>
          <p:cNvPr id="14" name="13 Elipse"/>
          <p:cNvSpPr/>
          <p:nvPr/>
        </p:nvSpPr>
        <p:spPr>
          <a:xfrm>
            <a:off x="3988676" y="1450428"/>
            <a:ext cx="3294993" cy="1182413"/>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8" name="17 Conector recto"/>
          <p:cNvCxnSpPr/>
          <p:nvPr/>
        </p:nvCxnSpPr>
        <p:spPr>
          <a:xfrm>
            <a:off x="7394026" y="1639614"/>
            <a:ext cx="1245476" cy="0"/>
          </a:xfrm>
          <a:prstGeom prst="line">
            <a:avLst/>
          </a:prstGeom>
          <a:ln w="38100">
            <a:solidFill>
              <a:srgbClr val="04DA1D"/>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10058400" y="1623849"/>
            <a:ext cx="725214" cy="0"/>
          </a:xfrm>
          <a:prstGeom prst="line">
            <a:avLst/>
          </a:prstGeom>
          <a:ln w="38100">
            <a:solidFill>
              <a:srgbClr val="04DA1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997334" y="648850"/>
            <a:ext cx="9629775" cy="294322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7892" name="Picture 4" descr="Resultado de imagen para verduras"/>
          <p:cNvPicPr>
            <a:picLocks noChangeAspect="1" noChangeArrowheads="1"/>
          </p:cNvPicPr>
          <p:nvPr/>
        </p:nvPicPr>
        <p:blipFill>
          <a:blip r:embed="rId3" cstate="print"/>
          <a:srcRect/>
          <a:stretch>
            <a:fillRect/>
          </a:stretch>
        </p:blipFill>
        <p:spPr bwMode="auto">
          <a:xfrm>
            <a:off x="1180334" y="3705183"/>
            <a:ext cx="4574080" cy="2951806"/>
          </a:xfrm>
          <a:prstGeom prst="rect">
            <a:avLst/>
          </a:prstGeom>
          <a:noFill/>
        </p:spPr>
      </p:pic>
      <p:sp>
        <p:nvSpPr>
          <p:cNvPr id="37894" name="AutoShape 6" descr="Resultado de imagen para fru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7896" name="Picture 8" descr="Imagen relacionada"/>
          <p:cNvPicPr>
            <a:picLocks noChangeAspect="1" noChangeArrowheads="1"/>
          </p:cNvPicPr>
          <p:nvPr/>
        </p:nvPicPr>
        <p:blipFill>
          <a:blip r:embed="rId4" cstate="print"/>
          <a:srcRect/>
          <a:stretch>
            <a:fillRect/>
          </a:stretch>
        </p:blipFill>
        <p:spPr bwMode="auto">
          <a:xfrm>
            <a:off x="6067644" y="3875799"/>
            <a:ext cx="4086225" cy="2667000"/>
          </a:xfrm>
          <a:prstGeom prst="rect">
            <a:avLst/>
          </a:prstGeom>
          <a:noFill/>
        </p:spPr>
      </p:pic>
      <p:sp>
        <p:nvSpPr>
          <p:cNvPr id="6" name="5 Elipse"/>
          <p:cNvSpPr/>
          <p:nvPr/>
        </p:nvSpPr>
        <p:spPr>
          <a:xfrm>
            <a:off x="3831021" y="882868"/>
            <a:ext cx="2380593" cy="882869"/>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Elipse"/>
          <p:cNvSpPr/>
          <p:nvPr/>
        </p:nvSpPr>
        <p:spPr>
          <a:xfrm>
            <a:off x="3857296" y="2359572"/>
            <a:ext cx="2380593" cy="882869"/>
          </a:xfrm>
          <a:prstGeom prst="ellipse">
            <a:avLst/>
          </a:prstGeom>
          <a:noFill/>
          <a:ln w="38100">
            <a:solidFill>
              <a:srgbClr val="04D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276350" y="1223142"/>
            <a:ext cx="9639300" cy="23622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8916" name="Picture 4" descr="Imagen relacionada"/>
          <p:cNvPicPr>
            <a:picLocks noChangeAspect="1" noChangeArrowheads="1"/>
          </p:cNvPicPr>
          <p:nvPr/>
        </p:nvPicPr>
        <p:blipFill>
          <a:blip r:embed="rId3" cstate="print"/>
          <a:srcRect t="35393" r="8918"/>
          <a:stretch>
            <a:fillRect/>
          </a:stretch>
        </p:blipFill>
        <p:spPr bwMode="auto">
          <a:xfrm>
            <a:off x="660070" y="3947558"/>
            <a:ext cx="5835323" cy="2336096"/>
          </a:xfrm>
          <a:prstGeom prst="rect">
            <a:avLst/>
          </a:prstGeom>
          <a:noFill/>
        </p:spPr>
      </p:pic>
      <p:sp>
        <p:nvSpPr>
          <p:cNvPr id="38918" name="AutoShape 6" descr="Resultado de imagen para pan de mol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8919" name="Picture 7" descr="C:\Users\usuario\Desktop\Jorge\Presentación Obesidad SSA\pan-de-molde-casero--md-455896p708553.jpg"/>
          <p:cNvPicPr>
            <a:picLocks noChangeAspect="1" noChangeArrowheads="1"/>
          </p:cNvPicPr>
          <p:nvPr/>
        </p:nvPicPr>
        <p:blipFill>
          <a:blip r:embed="rId4" cstate="print"/>
          <a:srcRect l="2138"/>
          <a:stretch>
            <a:fillRect/>
          </a:stretch>
        </p:blipFill>
        <p:spPr bwMode="auto">
          <a:xfrm>
            <a:off x="7117037" y="3815254"/>
            <a:ext cx="3437977" cy="2634813"/>
          </a:xfrm>
          <a:prstGeom prst="rect">
            <a:avLst/>
          </a:prstGeom>
          <a:noFill/>
        </p:spPr>
      </p:pic>
      <p:sp>
        <p:nvSpPr>
          <p:cNvPr id="6" name="5 Elipse"/>
          <p:cNvSpPr/>
          <p:nvPr/>
        </p:nvSpPr>
        <p:spPr>
          <a:xfrm>
            <a:off x="8213834" y="4950373"/>
            <a:ext cx="2459421" cy="1545021"/>
          </a:xfrm>
          <a:prstGeom prst="ellipse">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48770" y="1056290"/>
            <a:ext cx="11196705" cy="36523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9939" name="Picture 3"/>
          <p:cNvPicPr>
            <a:picLocks noChangeAspect="1" noChangeArrowheads="1"/>
          </p:cNvPicPr>
          <p:nvPr/>
        </p:nvPicPr>
        <p:blipFill>
          <a:blip r:embed="rId3" cstate="print"/>
          <a:srcRect/>
          <a:stretch>
            <a:fillRect/>
          </a:stretch>
        </p:blipFill>
        <p:spPr bwMode="auto">
          <a:xfrm>
            <a:off x="1158437" y="4697961"/>
            <a:ext cx="10001250" cy="962025"/>
          </a:xfrm>
          <a:prstGeom prst="rect">
            <a:avLst/>
          </a:prstGeom>
          <a:noFill/>
          <a:ln w="9525">
            <a:noFill/>
            <a:miter lim="800000"/>
            <a:headEnd/>
            <a:tailEnd/>
          </a:ln>
        </p:spPr>
      </p:pic>
      <p:pic>
        <p:nvPicPr>
          <p:cNvPr id="39941" name="Picture 5" descr="Resultado de imagen para vaso de agua"/>
          <p:cNvPicPr>
            <a:picLocks noChangeAspect="1" noChangeArrowheads="1"/>
          </p:cNvPicPr>
          <p:nvPr/>
        </p:nvPicPr>
        <p:blipFill>
          <a:blip r:embed="rId4" cstate="print"/>
          <a:srcRect/>
          <a:stretch>
            <a:fillRect/>
          </a:stretch>
        </p:blipFill>
        <p:spPr bwMode="auto">
          <a:xfrm>
            <a:off x="346840" y="1639614"/>
            <a:ext cx="1848810" cy="2510274"/>
          </a:xfrm>
          <a:prstGeom prst="rect">
            <a:avLst/>
          </a:prstGeom>
          <a:noFill/>
        </p:spPr>
      </p:pic>
      <p:pic>
        <p:nvPicPr>
          <p:cNvPr id="5" name="Picture 5" descr="Resultado de imagen para vaso de agua"/>
          <p:cNvPicPr>
            <a:picLocks noChangeAspect="1" noChangeArrowheads="1"/>
          </p:cNvPicPr>
          <p:nvPr/>
        </p:nvPicPr>
        <p:blipFill>
          <a:blip r:embed="rId4" cstate="print"/>
          <a:srcRect/>
          <a:stretch>
            <a:fillRect/>
          </a:stretch>
        </p:blipFill>
        <p:spPr bwMode="auto">
          <a:xfrm>
            <a:off x="2107323" y="1634359"/>
            <a:ext cx="1848810" cy="2510274"/>
          </a:xfrm>
          <a:prstGeom prst="rect">
            <a:avLst/>
          </a:prstGeom>
          <a:noFill/>
        </p:spPr>
      </p:pic>
      <p:pic>
        <p:nvPicPr>
          <p:cNvPr id="6" name="Picture 5" descr="Resultado de imagen para vaso de agua"/>
          <p:cNvPicPr>
            <a:picLocks noChangeAspect="1" noChangeArrowheads="1"/>
          </p:cNvPicPr>
          <p:nvPr/>
        </p:nvPicPr>
        <p:blipFill>
          <a:blip r:embed="rId4" cstate="print"/>
          <a:srcRect/>
          <a:stretch>
            <a:fillRect/>
          </a:stretch>
        </p:blipFill>
        <p:spPr bwMode="auto">
          <a:xfrm>
            <a:off x="3762703" y="1681656"/>
            <a:ext cx="1848810" cy="2510274"/>
          </a:xfrm>
          <a:prstGeom prst="rect">
            <a:avLst/>
          </a:prstGeom>
          <a:noFill/>
        </p:spPr>
      </p:pic>
      <p:pic>
        <p:nvPicPr>
          <p:cNvPr id="7" name="Picture 5" descr="Resultado de imagen para vaso de agua"/>
          <p:cNvPicPr>
            <a:picLocks noChangeAspect="1" noChangeArrowheads="1"/>
          </p:cNvPicPr>
          <p:nvPr/>
        </p:nvPicPr>
        <p:blipFill>
          <a:blip r:embed="rId4" cstate="print"/>
          <a:srcRect/>
          <a:stretch>
            <a:fillRect/>
          </a:stretch>
        </p:blipFill>
        <p:spPr bwMode="auto">
          <a:xfrm>
            <a:off x="5386551" y="1713186"/>
            <a:ext cx="1848810" cy="2510274"/>
          </a:xfrm>
          <a:prstGeom prst="rect">
            <a:avLst/>
          </a:prstGeom>
          <a:noFill/>
        </p:spPr>
      </p:pic>
      <p:pic>
        <p:nvPicPr>
          <p:cNvPr id="8" name="Picture 5" descr="Resultado de imagen para vaso de agua"/>
          <p:cNvPicPr>
            <a:picLocks noChangeAspect="1" noChangeArrowheads="1"/>
          </p:cNvPicPr>
          <p:nvPr/>
        </p:nvPicPr>
        <p:blipFill>
          <a:blip r:embed="rId4" cstate="print"/>
          <a:srcRect/>
          <a:stretch>
            <a:fillRect/>
          </a:stretch>
        </p:blipFill>
        <p:spPr bwMode="auto">
          <a:xfrm>
            <a:off x="6857999" y="1781503"/>
            <a:ext cx="1848810" cy="2510274"/>
          </a:xfrm>
          <a:prstGeom prst="rect">
            <a:avLst/>
          </a:prstGeom>
          <a:noFill/>
        </p:spPr>
      </p:pic>
      <p:pic>
        <p:nvPicPr>
          <p:cNvPr id="9" name="Picture 5" descr="Resultado de imagen para vaso de agua"/>
          <p:cNvPicPr>
            <a:picLocks noChangeAspect="1" noChangeArrowheads="1"/>
          </p:cNvPicPr>
          <p:nvPr/>
        </p:nvPicPr>
        <p:blipFill>
          <a:blip r:embed="rId4" cstate="print"/>
          <a:srcRect/>
          <a:stretch>
            <a:fillRect/>
          </a:stretch>
        </p:blipFill>
        <p:spPr bwMode="auto">
          <a:xfrm>
            <a:off x="8355724" y="1781503"/>
            <a:ext cx="1848810" cy="2510274"/>
          </a:xfrm>
          <a:prstGeom prst="rect">
            <a:avLst/>
          </a:prstGeom>
          <a:noFill/>
        </p:spPr>
      </p:pic>
      <p:pic>
        <p:nvPicPr>
          <p:cNvPr id="10" name="Picture 5" descr="Resultado de imagen para vaso de agua"/>
          <p:cNvPicPr>
            <a:picLocks noChangeAspect="1" noChangeArrowheads="1"/>
          </p:cNvPicPr>
          <p:nvPr/>
        </p:nvPicPr>
        <p:blipFill>
          <a:blip r:embed="rId4" cstate="print"/>
          <a:srcRect/>
          <a:stretch>
            <a:fillRect/>
          </a:stretch>
        </p:blipFill>
        <p:spPr bwMode="auto">
          <a:xfrm>
            <a:off x="9869213" y="1749974"/>
            <a:ext cx="1848810" cy="25102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sultado de imagen para colaciones escolares saludables"/>
          <p:cNvPicPr>
            <a:picLocks noChangeAspect="1" noChangeArrowheads="1"/>
          </p:cNvPicPr>
          <p:nvPr/>
        </p:nvPicPr>
        <p:blipFill>
          <a:blip r:embed="rId2" cstate="print"/>
          <a:srcRect/>
          <a:stretch>
            <a:fillRect/>
          </a:stretch>
        </p:blipFill>
        <p:spPr bwMode="auto">
          <a:xfrm>
            <a:off x="2141050" y="823699"/>
            <a:ext cx="7129074" cy="488341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a:t>
            </a:r>
            <a:endParaRPr lang="es-CL" dirty="0"/>
          </a:p>
        </p:txBody>
      </p:sp>
      <p:sp>
        <p:nvSpPr>
          <p:cNvPr id="3" name="2 Marcador de contenido"/>
          <p:cNvSpPr>
            <a:spLocks noGrp="1"/>
          </p:cNvSpPr>
          <p:nvPr>
            <p:ph idx="1"/>
          </p:nvPr>
        </p:nvSpPr>
        <p:spPr/>
        <p:txBody>
          <a:bodyPr/>
          <a:lstStyle/>
          <a:p>
            <a:pPr algn="just"/>
            <a:r>
              <a:rPr lang="es-CL" dirty="0" smtClean="0"/>
              <a:t>El principal objetivo del tratamiento es mejorar la salud física y psicosocial del niño, a través de la adquisición permanente de hábitos de vida saludables</a:t>
            </a:r>
          </a:p>
          <a:p>
            <a:pPr algn="just"/>
            <a:r>
              <a:rPr lang="es-CL" dirty="0" smtClean="0"/>
              <a:t>La incorporación progresiva de estos hábitos en todo el grupo familiar traerá como consecuencia una mejoría en el estado nutricional global</a:t>
            </a:r>
          </a:p>
          <a:p>
            <a:pPr algn="just"/>
            <a:r>
              <a:rPr lang="es-CL" dirty="0" smtClean="0"/>
              <a:t>La inclusión de la familia es una variable determinante en el éxito del tratamiento, así como establecer metas y expectativas reales de </a:t>
            </a:r>
            <a:r>
              <a:rPr lang="es-CL" dirty="0" err="1" smtClean="0"/>
              <a:t>de</a:t>
            </a:r>
            <a:r>
              <a:rPr lang="es-CL" dirty="0" smtClean="0"/>
              <a:t> resultados de peso, evitando posible frustraciones</a:t>
            </a:r>
            <a:endParaRPr lang="es-CL" dirty="0"/>
          </a:p>
        </p:txBody>
      </p:sp>
      <p:sp>
        <p:nvSpPr>
          <p:cNvPr id="4" name="3 Rectángulo"/>
          <p:cNvSpPr/>
          <p:nvPr/>
        </p:nvSpPr>
        <p:spPr>
          <a:xfrm>
            <a:off x="630621" y="5846857"/>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56746" y="627375"/>
            <a:ext cx="10625958" cy="206210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3200" i="0" u="none" strike="noStrike" cap="none" normalizeH="0" baseline="0" dirty="0" smtClean="0">
                <a:ln>
                  <a:noFill/>
                </a:ln>
                <a:solidFill>
                  <a:srgbClr val="333333"/>
                </a:solidFill>
                <a:effectLst/>
                <a:ea typeface="Times New Roman" pitchFamily="18" charset="0"/>
                <a:cs typeface="Arial" pitchFamily="34" charset="0"/>
              </a:rPr>
              <a:t>El Mapa Nutricional que cada año elabora la Junta Nacional de Auxilio Escolar y Becas (JUNAEB) desde 1987, vuelve a arrojar preocupantes resultados en la comunidad escolar: en el 2018, el </a:t>
            </a:r>
            <a:r>
              <a:rPr kumimoji="0" lang="es-CL" sz="3200" b="1" i="0" u="none" strike="noStrike" cap="none" normalizeH="0" baseline="0" dirty="0" smtClean="0">
                <a:ln>
                  <a:noFill/>
                </a:ln>
                <a:solidFill>
                  <a:srgbClr val="333333"/>
                </a:solidFill>
                <a:effectLst>
                  <a:outerShdw blurRad="38100" dist="38100" dir="2700000" algn="tl">
                    <a:srgbClr val="000000">
                      <a:alpha val="43137"/>
                    </a:srgbClr>
                  </a:outerShdw>
                </a:effectLst>
                <a:ea typeface="Times New Roman" pitchFamily="18" charset="0"/>
                <a:cs typeface="Arial" pitchFamily="34" charset="0"/>
              </a:rPr>
              <a:t>51,7%</a:t>
            </a:r>
            <a:r>
              <a:rPr kumimoji="0" lang="es-CL" sz="3200" b="1" i="0" u="none" strike="noStrike" cap="none" normalizeH="0" baseline="0" dirty="0" smtClean="0">
                <a:ln>
                  <a:noFill/>
                </a:ln>
                <a:solidFill>
                  <a:srgbClr val="333333"/>
                </a:solidFill>
                <a:effectLst/>
                <a:ea typeface="Times New Roman" pitchFamily="18" charset="0"/>
                <a:cs typeface="Arial" pitchFamily="34" charset="0"/>
              </a:rPr>
              <a:t> </a:t>
            </a:r>
            <a:r>
              <a:rPr kumimoji="0" lang="es-CL" sz="3200" i="0" u="none" strike="noStrike" cap="none" normalizeH="0" baseline="0" dirty="0" smtClean="0">
                <a:ln>
                  <a:noFill/>
                </a:ln>
                <a:solidFill>
                  <a:srgbClr val="333333"/>
                </a:solidFill>
                <a:effectLst/>
                <a:ea typeface="Times New Roman" pitchFamily="18" charset="0"/>
                <a:cs typeface="Arial" pitchFamily="34" charset="0"/>
              </a:rPr>
              <a:t>de los escolares presentaron </a:t>
            </a:r>
            <a:r>
              <a:rPr kumimoji="0" lang="es-CL" sz="3200" b="1" i="0" u="none" strike="noStrike" cap="none" normalizeH="0" baseline="0" dirty="0" smtClean="0">
                <a:ln>
                  <a:noFill/>
                </a:ln>
                <a:solidFill>
                  <a:srgbClr val="333333"/>
                </a:solidFill>
                <a:effectLst/>
                <a:ea typeface="Times New Roman" pitchFamily="18" charset="0"/>
                <a:cs typeface="Arial" pitchFamily="34" charset="0"/>
              </a:rPr>
              <a:t>sobrepeso u obesidad.</a:t>
            </a:r>
            <a:endParaRPr kumimoji="0" lang="es-CL" sz="4400" b="1" i="0" u="none" strike="noStrike" cap="none" normalizeH="0" baseline="0" dirty="0" smtClean="0">
              <a:ln>
                <a:noFill/>
              </a:ln>
              <a:solidFill>
                <a:schemeClr val="tx1"/>
              </a:solidFill>
              <a:effectLst/>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2758966" y="3250024"/>
            <a:ext cx="6963267" cy="2796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a:t>
            </a:r>
            <a:endParaRPr lang="es-CL" dirty="0"/>
          </a:p>
        </p:txBody>
      </p:sp>
      <p:sp>
        <p:nvSpPr>
          <p:cNvPr id="3" name="2 Marcador de contenido"/>
          <p:cNvSpPr>
            <a:spLocks noGrp="1"/>
          </p:cNvSpPr>
          <p:nvPr>
            <p:ph idx="1"/>
          </p:nvPr>
        </p:nvSpPr>
        <p:spPr/>
        <p:txBody>
          <a:bodyPr>
            <a:normAutofit fontScale="92500"/>
          </a:bodyPr>
          <a:lstStyle/>
          <a:p>
            <a:pPr algn="just"/>
            <a:r>
              <a:rPr lang="es-CL" dirty="0" smtClean="0"/>
              <a:t>El control del exceso de peso en el niño es un proceso a largo plazo, en el que el paciente y la familia deben ser constantemente motivados a realizar y mantener pequeños pero duraderos cambios</a:t>
            </a:r>
          </a:p>
          <a:p>
            <a:pPr algn="just"/>
            <a:r>
              <a:rPr lang="es-CL" dirty="0" smtClean="0"/>
              <a:t>La motivación es un factor determinante para lograr el cambio conductual</a:t>
            </a:r>
          </a:p>
          <a:p>
            <a:pPr algn="just"/>
            <a:r>
              <a:rPr lang="es-CL" dirty="0" smtClean="0"/>
              <a:t>Las recomendaciones actuales para el control del peso del niño y del adolescente sugieren un enfoque gradual por etapas de intensidad creciente:</a:t>
            </a:r>
          </a:p>
          <a:p>
            <a:pPr marL="914400" lvl="1" indent="-457200" algn="just">
              <a:buFont typeface="+mj-lt"/>
              <a:buAutoNum type="alphaUcPeriod"/>
            </a:pPr>
            <a:r>
              <a:rPr lang="es-CL" dirty="0" smtClean="0"/>
              <a:t>Prevención Plus</a:t>
            </a:r>
          </a:p>
          <a:p>
            <a:pPr marL="914400" lvl="1" indent="-457200" algn="just">
              <a:buFont typeface="+mj-lt"/>
              <a:buAutoNum type="alphaUcPeriod"/>
            </a:pPr>
            <a:r>
              <a:rPr lang="es-CL" dirty="0" smtClean="0"/>
              <a:t>Manejo estructurado del peso</a:t>
            </a:r>
          </a:p>
          <a:p>
            <a:pPr marL="914400" lvl="1" indent="-457200" algn="just">
              <a:buFont typeface="+mj-lt"/>
              <a:buAutoNum type="alphaUcPeriod"/>
            </a:pPr>
            <a:r>
              <a:rPr lang="es-CL" dirty="0" smtClean="0"/>
              <a:t>Intervención multidisciplinaria</a:t>
            </a:r>
          </a:p>
          <a:p>
            <a:pPr marL="914400" lvl="1" indent="-457200" algn="just">
              <a:buFont typeface="+mj-lt"/>
              <a:buAutoNum type="alphaUcPeriod"/>
            </a:pPr>
            <a:r>
              <a:rPr lang="es-CL" dirty="0" smtClean="0"/>
              <a:t>Atención terciaria</a:t>
            </a:r>
            <a:endParaRPr lang="es-CL" dirty="0"/>
          </a:p>
        </p:txBody>
      </p:sp>
      <p:sp>
        <p:nvSpPr>
          <p:cNvPr id="4" name="3 Rectángulo"/>
          <p:cNvSpPr/>
          <p:nvPr/>
        </p:nvSpPr>
        <p:spPr>
          <a:xfrm>
            <a:off x="630621" y="6287482"/>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a:t>
            </a:r>
            <a:endParaRPr lang="es-CL" dirty="0"/>
          </a:p>
        </p:txBody>
      </p:sp>
      <p:sp>
        <p:nvSpPr>
          <p:cNvPr id="3" name="2 Marcador de contenido"/>
          <p:cNvSpPr>
            <a:spLocks noGrp="1"/>
          </p:cNvSpPr>
          <p:nvPr>
            <p:ph idx="1"/>
          </p:nvPr>
        </p:nvSpPr>
        <p:spPr/>
        <p:txBody>
          <a:bodyPr/>
          <a:lstStyle/>
          <a:p>
            <a:r>
              <a:rPr lang="es-CL" dirty="0" smtClean="0"/>
              <a:t>Los diferentes niveles incluyen 3 grandes áreas de intervención:</a:t>
            </a:r>
          </a:p>
          <a:p>
            <a:pPr marL="914400" lvl="1" indent="-457200">
              <a:buFont typeface="+mj-lt"/>
              <a:buAutoNum type="alphaLcParenR"/>
            </a:pPr>
            <a:r>
              <a:rPr lang="es-CL" dirty="0" smtClean="0"/>
              <a:t>Intervención nutricional</a:t>
            </a:r>
          </a:p>
          <a:p>
            <a:pPr marL="914400" lvl="1" indent="-457200">
              <a:buFont typeface="+mj-lt"/>
              <a:buAutoNum type="alphaLcParenR"/>
            </a:pPr>
            <a:r>
              <a:rPr lang="es-CL" dirty="0" smtClean="0"/>
              <a:t>Recomendaciones de actividad física y reducción de hábitos sedentarios</a:t>
            </a:r>
          </a:p>
          <a:p>
            <a:pPr marL="914400" lvl="1" indent="-457200">
              <a:buFont typeface="+mj-lt"/>
              <a:buAutoNum type="alphaLcParenR"/>
            </a:pPr>
            <a:r>
              <a:rPr lang="es-CL" dirty="0" smtClean="0"/>
              <a:t>Modificaciones conductuales</a:t>
            </a:r>
          </a:p>
          <a:p>
            <a:r>
              <a:rPr lang="es-CL" dirty="0" smtClean="0"/>
              <a:t>Los pacientes pueden comenzar en la fase menos intensiva y avanzar en función de la respuesta al tratamiento, edad, grado de obesidad, riesgos para la salud y motivación</a:t>
            </a:r>
          </a:p>
          <a:p>
            <a:r>
              <a:rPr lang="es-CL" dirty="0" smtClean="0"/>
              <a:t>Se recomienda que las etapas 1 y 2 (Prevención Plus y Manejo estructurado del peso) se realicen en centros de salud ambulatorios</a:t>
            </a:r>
            <a:endParaRPr lang="es-CL" dirty="0"/>
          </a:p>
        </p:txBody>
      </p:sp>
      <p:sp>
        <p:nvSpPr>
          <p:cNvPr id="4" name="3 Rectángulo"/>
          <p:cNvSpPr/>
          <p:nvPr/>
        </p:nvSpPr>
        <p:spPr>
          <a:xfrm>
            <a:off x="583325" y="6066765"/>
            <a:ext cx="11214538" cy="523220"/>
          </a:xfrm>
          <a:prstGeom prst="rect">
            <a:avLst/>
          </a:prstGeom>
        </p:spPr>
        <p:txBody>
          <a:bodyPr wrap="square">
            <a:spAutoFit/>
          </a:bodyPr>
          <a:lstStyle/>
          <a:p>
            <a:pPr algn="ctr"/>
            <a:r>
              <a:rPr lang="es-CL" sz="1400" dirty="0" smtClean="0"/>
              <a:t>Práctica Clínica en Gastroenterología, Hepatología y Nutrición Pediátrica, Juan Cristóbal Gana, Paul Harris, María Isabel Hudson, Capítulo 32, Obesidad, Ediciones Universidad Católica de Chile, 2015</a:t>
            </a:r>
            <a:endParaRPr lang="es-CL"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365126"/>
            <a:ext cx="10515600" cy="833054"/>
          </a:xfrm>
        </p:spPr>
        <p:txBody>
          <a:bodyPr>
            <a:normAutofit/>
          </a:bodyPr>
          <a:lstStyle/>
          <a:p>
            <a:r>
              <a:rPr lang="es-CL" sz="4000" dirty="0" smtClean="0"/>
              <a:t>Prevención Plus: Etapa 1 del tratamiento</a:t>
            </a:r>
            <a:endParaRPr lang="es-CL" sz="4000" dirty="0"/>
          </a:p>
        </p:txBody>
      </p:sp>
      <p:sp>
        <p:nvSpPr>
          <p:cNvPr id="4" name="3 Marcador de texto"/>
          <p:cNvSpPr>
            <a:spLocks noGrp="1"/>
          </p:cNvSpPr>
          <p:nvPr>
            <p:ph type="body" idx="1"/>
          </p:nvPr>
        </p:nvSpPr>
        <p:spPr>
          <a:xfrm>
            <a:off x="603306" y="1781503"/>
            <a:ext cx="3543026" cy="487089"/>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CL" dirty="0" smtClean="0">
                <a:effectLst>
                  <a:outerShdw blurRad="38100" dist="38100" dir="2700000" algn="tl">
                    <a:srgbClr val="000000">
                      <a:alpha val="43137"/>
                    </a:srgbClr>
                  </a:outerShdw>
                </a:effectLst>
              </a:rPr>
              <a:t>Características</a:t>
            </a:r>
            <a:endParaRPr lang="es-CL" dirty="0">
              <a:effectLst>
                <a:outerShdw blurRad="38100" dist="38100" dir="2700000" algn="tl">
                  <a:srgbClr val="000000">
                    <a:alpha val="43137"/>
                  </a:srgbClr>
                </a:outerShdw>
              </a:effectLst>
            </a:endParaRPr>
          </a:p>
        </p:txBody>
      </p:sp>
      <p:sp>
        <p:nvSpPr>
          <p:cNvPr id="5" name="4 Marcador de contenido"/>
          <p:cNvSpPr>
            <a:spLocks noGrp="1"/>
          </p:cNvSpPr>
          <p:nvPr>
            <p:ph sz="half" idx="2"/>
          </p:nvPr>
        </p:nvSpPr>
        <p:spPr>
          <a:xfrm>
            <a:off x="603306" y="2268593"/>
            <a:ext cx="3543026" cy="2003863"/>
          </a:xfrm>
        </p:spPr>
        <p:style>
          <a:lnRef idx="2">
            <a:schemeClr val="accent1"/>
          </a:lnRef>
          <a:fillRef idx="1">
            <a:schemeClr val="lt1"/>
          </a:fillRef>
          <a:effectRef idx="0">
            <a:schemeClr val="accent1"/>
          </a:effectRef>
          <a:fontRef idx="minor">
            <a:schemeClr val="dk1"/>
          </a:fontRef>
        </p:style>
        <p:txBody>
          <a:bodyPr>
            <a:normAutofit/>
          </a:bodyPr>
          <a:lstStyle/>
          <a:p>
            <a:r>
              <a:rPr lang="es-CL" sz="1800" dirty="0" smtClean="0"/>
              <a:t>Considera recomendaciones sencillas orientadas a mejorar los hábitos de vida, basados en la familia.</a:t>
            </a:r>
          </a:p>
          <a:p>
            <a:r>
              <a:rPr lang="es-CL" sz="1800" dirty="0" smtClean="0"/>
              <a:t>En muchas ocasiones, esta única intervención bien impartida tiene un efecto beneficioso en el peso.</a:t>
            </a:r>
            <a:endParaRPr lang="es-CL" sz="1800" dirty="0"/>
          </a:p>
        </p:txBody>
      </p:sp>
      <p:sp>
        <p:nvSpPr>
          <p:cNvPr id="6" name="5 Marcador de texto"/>
          <p:cNvSpPr>
            <a:spLocks noGrp="1"/>
          </p:cNvSpPr>
          <p:nvPr>
            <p:ph type="body" sz="quarter" idx="3"/>
          </p:nvPr>
        </p:nvSpPr>
        <p:spPr>
          <a:xfrm>
            <a:off x="4572000" y="1387366"/>
            <a:ext cx="6653048" cy="455558"/>
          </a:xfrm>
        </p:spPr>
        <p:style>
          <a:lnRef idx="3">
            <a:schemeClr val="lt1"/>
          </a:lnRef>
          <a:fillRef idx="1">
            <a:schemeClr val="accent2"/>
          </a:fillRef>
          <a:effectRef idx="1">
            <a:schemeClr val="accent2"/>
          </a:effectRef>
          <a:fontRef idx="minor">
            <a:schemeClr val="lt1"/>
          </a:fontRef>
        </p:style>
        <p:txBody>
          <a:bodyPr/>
          <a:lstStyle/>
          <a:p>
            <a:pPr algn="ctr"/>
            <a:r>
              <a:rPr lang="es-CL" dirty="0" smtClean="0">
                <a:effectLst>
                  <a:outerShdw blurRad="38100" dist="38100" dir="2700000" algn="tl">
                    <a:srgbClr val="000000">
                      <a:alpha val="43137"/>
                    </a:srgbClr>
                  </a:outerShdw>
                </a:effectLst>
              </a:rPr>
              <a:t>Recomendaciones</a:t>
            </a:r>
            <a:endParaRPr lang="es-CL" dirty="0">
              <a:effectLst>
                <a:outerShdw blurRad="38100" dist="38100" dir="2700000" algn="tl">
                  <a:srgbClr val="000000">
                    <a:alpha val="43137"/>
                  </a:srgbClr>
                </a:outerShdw>
              </a:effectLst>
            </a:endParaRPr>
          </a:p>
        </p:txBody>
      </p:sp>
      <p:sp>
        <p:nvSpPr>
          <p:cNvPr id="7" name="6 Marcador de contenido"/>
          <p:cNvSpPr>
            <a:spLocks noGrp="1"/>
          </p:cNvSpPr>
          <p:nvPr>
            <p:ph sz="quarter" idx="4"/>
          </p:nvPr>
        </p:nvSpPr>
        <p:spPr>
          <a:xfrm>
            <a:off x="4587765" y="1844566"/>
            <a:ext cx="6621518" cy="4272455"/>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r>
              <a:rPr lang="es-CL" dirty="0" smtClean="0"/>
              <a:t>Limitar consumo de bebidas y jugos azucarados, reemplazar por agua</a:t>
            </a:r>
          </a:p>
          <a:p>
            <a:r>
              <a:rPr lang="es-CL" dirty="0" smtClean="0"/>
              <a:t>Incluir verduras y frutas en la dieta diaria (5 porciones al día)</a:t>
            </a:r>
          </a:p>
          <a:p>
            <a:r>
              <a:rPr lang="es-CL" dirty="0" smtClean="0"/>
              <a:t>Limitar el uso de pantalla (TV, videojuegos, PC, </a:t>
            </a:r>
            <a:r>
              <a:rPr lang="es-CL" dirty="0" err="1" smtClean="0"/>
              <a:t>tablet</a:t>
            </a:r>
            <a:r>
              <a:rPr lang="es-CL" dirty="0" smtClean="0"/>
              <a:t> o celular) a &lt;2 hrs al día. En &lt;2 años evitar uso TV</a:t>
            </a:r>
          </a:p>
          <a:p>
            <a:r>
              <a:rPr lang="es-CL" dirty="0" smtClean="0"/>
              <a:t>No tener TV o computador en la habitación del niño</a:t>
            </a:r>
          </a:p>
          <a:p>
            <a:r>
              <a:rPr lang="es-CL" dirty="0" smtClean="0"/>
              <a:t>Tomar desayuno todos los días</a:t>
            </a:r>
          </a:p>
          <a:p>
            <a:r>
              <a:rPr lang="es-CL" dirty="0" smtClean="0"/>
              <a:t>Consumo de alimentos caseros y en familia</a:t>
            </a:r>
          </a:p>
          <a:p>
            <a:r>
              <a:rPr lang="es-CL" dirty="0" smtClean="0"/>
              <a:t>Limitar el consumo de comida rápida y </a:t>
            </a:r>
            <a:r>
              <a:rPr lang="es-CL" dirty="0" err="1" smtClean="0"/>
              <a:t>snacks</a:t>
            </a:r>
            <a:endParaRPr lang="es-CL" dirty="0" smtClean="0"/>
          </a:p>
          <a:p>
            <a:r>
              <a:rPr lang="es-CL" dirty="0" smtClean="0"/>
              <a:t>Educar sobre el tamaño de las porciones según la edad</a:t>
            </a:r>
          </a:p>
          <a:p>
            <a:r>
              <a:rPr lang="es-CL" dirty="0" smtClean="0"/>
              <a:t>Promover la actividad física al menos 1 hora al día</a:t>
            </a:r>
          </a:p>
          <a:p>
            <a:pPr lvl="1"/>
            <a:r>
              <a:rPr lang="es-CL" dirty="0" smtClean="0"/>
              <a:t>Juego libre en niños pequeños</a:t>
            </a:r>
          </a:p>
          <a:p>
            <a:pPr lvl="1"/>
            <a:r>
              <a:rPr lang="es-CL" dirty="0" smtClean="0"/>
              <a:t>Actividades estructuradas o práctica de algún deporte en niños mayores</a:t>
            </a:r>
          </a:p>
          <a:p>
            <a:r>
              <a:rPr lang="es-CL" dirty="0" smtClean="0"/>
              <a:t>Cumplir por lo menos con 8 horas de sueño nocturno</a:t>
            </a:r>
          </a:p>
          <a:p>
            <a:r>
              <a:rPr lang="es-CL" dirty="0" smtClean="0"/>
              <a:t>Recomendar colaciones pequeñas y </a:t>
            </a:r>
            <a:r>
              <a:rPr lang="es-CL" dirty="0" err="1" smtClean="0"/>
              <a:t>sdaludables</a:t>
            </a:r>
            <a:endParaRPr lang="es-CL" dirty="0" smtClean="0"/>
          </a:p>
          <a:p>
            <a:r>
              <a:rPr lang="es-CL" dirty="0" smtClean="0"/>
              <a:t>Permitir que el niño </a:t>
            </a:r>
            <a:r>
              <a:rPr lang="es-CL" dirty="0" err="1" smtClean="0"/>
              <a:t>autorregule</a:t>
            </a:r>
            <a:r>
              <a:rPr lang="es-CL" dirty="0" smtClean="0"/>
              <a:t> sus comidas. Evitando indicaciones de alimentación restrictiva en &lt;12 años</a:t>
            </a:r>
          </a:p>
        </p:txBody>
      </p:sp>
      <p:sp>
        <p:nvSpPr>
          <p:cNvPr id="8" name="7 Rectángulo"/>
          <p:cNvSpPr/>
          <p:nvPr/>
        </p:nvSpPr>
        <p:spPr>
          <a:xfrm>
            <a:off x="331073" y="6317505"/>
            <a:ext cx="11214538" cy="461665"/>
          </a:xfrm>
          <a:prstGeom prst="rect">
            <a:avLst/>
          </a:prstGeom>
        </p:spPr>
        <p:txBody>
          <a:bodyPr wrap="square">
            <a:spAutoFit/>
          </a:bodyPr>
          <a:lstStyle/>
          <a:p>
            <a:pPr algn="ctr"/>
            <a:r>
              <a:rPr lang="es-CL" sz="1200" dirty="0" smtClean="0"/>
              <a:t>Práctica Clínica en Gastroenterología, Hepatología y Nutrición Pediátrica, Juan Cristóbal Gana, Paul Harris, María Isabel Hudson, Capítulo 32, Obesidad, Ediciones Universidad Católica de Chile, 2015</a:t>
            </a:r>
            <a:endParaRPr lang="es-CL"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CL" dirty="0" smtClean="0"/>
              <a:t>Tratamiento farmacológico</a:t>
            </a:r>
            <a:endParaRPr lang="es-CL" dirty="0"/>
          </a:p>
        </p:txBody>
      </p:sp>
      <p:sp>
        <p:nvSpPr>
          <p:cNvPr id="8" name="7 Marcador de contenido"/>
          <p:cNvSpPr>
            <a:spLocks noGrp="1"/>
          </p:cNvSpPr>
          <p:nvPr>
            <p:ph idx="1"/>
          </p:nvPr>
        </p:nvSpPr>
        <p:spPr>
          <a:xfrm>
            <a:off x="838200" y="1541846"/>
            <a:ext cx="10515600" cy="4351338"/>
          </a:xfrm>
        </p:spPr>
        <p:style>
          <a:lnRef idx="2">
            <a:schemeClr val="accent1"/>
          </a:lnRef>
          <a:fillRef idx="1">
            <a:schemeClr val="lt1"/>
          </a:fillRef>
          <a:effectRef idx="0">
            <a:schemeClr val="accent1"/>
          </a:effectRef>
          <a:fontRef idx="minor">
            <a:schemeClr val="dk1"/>
          </a:fontRef>
        </p:style>
        <p:txBody>
          <a:bodyPr/>
          <a:lstStyle/>
          <a:p>
            <a:pPr algn="just"/>
            <a:r>
              <a:rPr lang="es-CL" dirty="0" smtClean="0"/>
              <a:t>Rol limitado en pacientes pediátricos</a:t>
            </a:r>
          </a:p>
          <a:p>
            <a:pPr algn="just"/>
            <a:r>
              <a:rPr lang="es-CL" dirty="0" err="1" smtClean="0"/>
              <a:t>Orlistat</a:t>
            </a:r>
            <a:r>
              <a:rPr lang="es-CL" dirty="0" smtClean="0"/>
              <a:t> ® actualmente es el único medicamento aprobado por la FDA en el tratamiento de la obesidad en adolescentes (edad ≥12 años)</a:t>
            </a:r>
          </a:p>
          <a:p>
            <a:pPr lvl="1" algn="just"/>
            <a:r>
              <a:rPr lang="es-CL" dirty="0" smtClean="0"/>
              <a:t>Inhibidor de lipasa que bloquea absorción de </a:t>
            </a:r>
            <a:r>
              <a:rPr lang="es-CL" dirty="0" err="1" smtClean="0"/>
              <a:t>app</a:t>
            </a:r>
            <a:r>
              <a:rPr lang="es-CL" dirty="0" smtClean="0"/>
              <a:t> 1/3 de grasas ingeridas en 1 comida. </a:t>
            </a:r>
          </a:p>
          <a:p>
            <a:pPr lvl="1" algn="just"/>
            <a:r>
              <a:rPr lang="es-CL" dirty="0" smtClean="0"/>
              <a:t>Dosis recomendada 120 mg, 3 veces al día con las comidas</a:t>
            </a:r>
          </a:p>
          <a:p>
            <a:pPr lvl="1" algn="just"/>
            <a:r>
              <a:rPr lang="es-CL" dirty="0" smtClean="0"/>
              <a:t>Eficacia es modesta: estudios placebo controlado efecto al año cambios en IMC &lt; 1 kg/m</a:t>
            </a:r>
            <a:r>
              <a:rPr lang="es-CL" baseline="30000" dirty="0" smtClean="0"/>
              <a:t>2</a:t>
            </a:r>
          </a:p>
          <a:p>
            <a:pPr lvl="1" algn="just"/>
            <a:r>
              <a:rPr lang="es-CL" dirty="0" smtClean="0"/>
              <a:t>Efectos adversos: diarrea, dolor abdominal, flatulencia, esteatorrea</a:t>
            </a:r>
          </a:p>
          <a:p>
            <a:pPr lvl="2" algn="just"/>
            <a:r>
              <a:rPr lang="es-CL" dirty="0" smtClean="0"/>
              <a:t>Bloquea absorción de vitaminas liposolubles: se recomienda administración concomitante de </a:t>
            </a:r>
            <a:r>
              <a:rPr lang="es-CL" dirty="0" err="1" smtClean="0"/>
              <a:t>multivitamínico</a:t>
            </a:r>
            <a:endParaRPr lang="es-CL" dirty="0"/>
          </a:p>
        </p:txBody>
      </p:sp>
      <p:sp>
        <p:nvSpPr>
          <p:cNvPr id="9" name="8 Rectángulo"/>
          <p:cNvSpPr/>
          <p:nvPr/>
        </p:nvSpPr>
        <p:spPr>
          <a:xfrm>
            <a:off x="472966" y="6129829"/>
            <a:ext cx="10499833" cy="523220"/>
          </a:xfrm>
          <a:prstGeom prst="rect">
            <a:avLst/>
          </a:prstGeom>
        </p:spPr>
        <p:txBody>
          <a:bodyPr wrap="square">
            <a:spAutoFit/>
          </a:bodyPr>
          <a:lstStyle/>
          <a:p>
            <a:pPr algn="ctr"/>
            <a:r>
              <a:rPr lang="en-US" sz="1400" dirty="0" smtClean="0"/>
              <a:t>Review of Childhood Obesity: From Epidemiology, Etiology, and </a:t>
            </a:r>
            <a:r>
              <a:rPr lang="en-US" sz="1400" dirty="0" err="1" smtClean="0"/>
              <a:t>Comorbidities</a:t>
            </a:r>
            <a:r>
              <a:rPr lang="en-US" sz="1400" dirty="0" smtClean="0"/>
              <a:t> to </a:t>
            </a:r>
            <a:r>
              <a:rPr lang="es-CL" sz="1400" dirty="0" err="1" smtClean="0"/>
              <a:t>Clinical</a:t>
            </a:r>
            <a:r>
              <a:rPr lang="es-CL" sz="1400" dirty="0" smtClean="0"/>
              <a:t> </a:t>
            </a:r>
            <a:r>
              <a:rPr lang="es-CL" sz="1400" dirty="0" err="1" smtClean="0"/>
              <a:t>Assessment</a:t>
            </a:r>
            <a:r>
              <a:rPr lang="es-CL" sz="1400" dirty="0" smtClean="0"/>
              <a:t> and </a:t>
            </a:r>
            <a:r>
              <a:rPr lang="es-CL" sz="1400" dirty="0" err="1" smtClean="0"/>
              <a:t>Treatment</a:t>
            </a:r>
            <a:r>
              <a:rPr lang="es-CL" sz="1400" dirty="0" smtClean="0"/>
              <a:t> - </a:t>
            </a:r>
          </a:p>
          <a:p>
            <a:pPr algn="ctr"/>
            <a:r>
              <a:rPr lang="es-CL" sz="1400" dirty="0" err="1" smtClean="0"/>
              <a:t>Seema</a:t>
            </a:r>
            <a:r>
              <a:rPr lang="es-CL" sz="1400" dirty="0" smtClean="0"/>
              <a:t> </a:t>
            </a:r>
            <a:r>
              <a:rPr lang="es-CL" sz="1400" dirty="0" err="1" smtClean="0"/>
              <a:t>Kumar</a:t>
            </a:r>
            <a:r>
              <a:rPr lang="es-CL" sz="1400" dirty="0" smtClean="0"/>
              <a:t>, MD, and </a:t>
            </a:r>
            <a:r>
              <a:rPr lang="es-CL" sz="1400" dirty="0" err="1" smtClean="0"/>
              <a:t>Aaron</a:t>
            </a:r>
            <a:r>
              <a:rPr lang="es-CL" sz="1400" dirty="0" smtClean="0"/>
              <a:t> S. Kelly, </a:t>
            </a:r>
            <a:r>
              <a:rPr lang="es-CL" sz="1400" dirty="0" err="1" smtClean="0"/>
              <a:t>PhD</a:t>
            </a:r>
            <a:r>
              <a:rPr lang="es-CL" sz="1400" dirty="0" smtClean="0"/>
              <a:t> -  </a:t>
            </a:r>
            <a:r>
              <a:rPr lang="en-US" sz="1400" dirty="0" smtClean="0"/>
              <a:t>2016 Mayo Foundation for Medical Education and Research – </a:t>
            </a:r>
            <a:r>
              <a:rPr lang="en-US" sz="1400" b="1" dirty="0" smtClean="0"/>
              <a:t>Article in press</a:t>
            </a:r>
            <a:endParaRPr lang="es-CL" sz="1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 farmacológico</a:t>
            </a:r>
            <a:endParaRPr lang="es-CL" dirty="0"/>
          </a:p>
        </p:txBody>
      </p:sp>
      <p:sp>
        <p:nvSpPr>
          <p:cNvPr id="3" name="2 Marcador de contenido"/>
          <p:cNvSpPr>
            <a:spLocks noGrp="1"/>
          </p:cNvSpPr>
          <p:nvPr>
            <p:ph idx="1"/>
          </p:nvPr>
        </p:nvSpPr>
        <p:spPr>
          <a:xfrm>
            <a:off x="838200" y="1825625"/>
            <a:ext cx="10515600" cy="4117975"/>
          </a:xfrm>
        </p:spPr>
        <p:style>
          <a:lnRef idx="2">
            <a:schemeClr val="accent1"/>
          </a:lnRef>
          <a:fillRef idx="1">
            <a:schemeClr val="lt1"/>
          </a:fillRef>
          <a:effectRef idx="0">
            <a:schemeClr val="accent1"/>
          </a:effectRef>
          <a:fontRef idx="minor">
            <a:schemeClr val="dk1"/>
          </a:fontRef>
        </p:style>
        <p:txBody>
          <a:bodyPr/>
          <a:lstStyle/>
          <a:p>
            <a:r>
              <a:rPr lang="es-CL" dirty="0" err="1" smtClean="0"/>
              <a:t>Metformina</a:t>
            </a:r>
            <a:r>
              <a:rPr lang="es-CL" dirty="0" smtClean="0"/>
              <a:t>:</a:t>
            </a:r>
          </a:p>
          <a:p>
            <a:pPr lvl="1" algn="just"/>
            <a:r>
              <a:rPr lang="es-CL" dirty="0" smtClean="0"/>
              <a:t>Aprobada para tratamiento de DM2 en niños edad ≥10 años</a:t>
            </a:r>
          </a:p>
          <a:p>
            <a:pPr lvl="1" algn="just"/>
            <a:r>
              <a:rPr lang="es-CL" dirty="0" smtClean="0"/>
              <a:t>Usada off-</a:t>
            </a:r>
            <a:r>
              <a:rPr lang="es-CL" dirty="0" err="1" smtClean="0"/>
              <a:t>label</a:t>
            </a:r>
            <a:r>
              <a:rPr lang="es-CL" dirty="0" smtClean="0"/>
              <a:t> en varios ensayos clínicos para pérdida de peso mostrando sólo resultados modestos en reducción de IMC (1.1-1.4 Kg/m</a:t>
            </a:r>
            <a:r>
              <a:rPr lang="es-CL" baseline="30000" dirty="0" smtClean="0"/>
              <a:t>2</a:t>
            </a:r>
            <a:r>
              <a:rPr lang="es-CL" dirty="0" smtClean="0"/>
              <a:t> vs placebo)</a:t>
            </a:r>
          </a:p>
          <a:p>
            <a:pPr lvl="1" algn="just"/>
            <a:r>
              <a:rPr lang="es-CL" dirty="0" smtClean="0"/>
              <a:t> Estudio escolares y adolescentes (7-18 años) obesos pero </a:t>
            </a:r>
            <a:r>
              <a:rPr lang="es-CL" dirty="0" err="1" smtClean="0"/>
              <a:t>normoglicémicos</a:t>
            </a:r>
            <a:r>
              <a:rPr lang="es-CL" dirty="0" smtClean="0"/>
              <a:t>, intervención </a:t>
            </a:r>
            <a:r>
              <a:rPr lang="es-CL" dirty="0" smtClean="0">
                <a:sym typeface="Wingdings" pitchFamily="2" charset="2"/>
              </a:rPr>
              <a:t> </a:t>
            </a:r>
            <a:r>
              <a:rPr lang="es-CL" dirty="0" err="1" smtClean="0"/>
              <a:t>metformina</a:t>
            </a:r>
            <a:r>
              <a:rPr lang="es-CL" dirty="0" smtClean="0"/>
              <a:t> por 6 meses. Resultados </a:t>
            </a:r>
            <a:r>
              <a:rPr lang="es-CL" dirty="0" smtClean="0">
                <a:sym typeface="Wingdings" pitchFamily="2" charset="2"/>
              </a:rPr>
              <a:t> </a:t>
            </a:r>
            <a:r>
              <a:rPr lang="en-US" dirty="0" err="1" smtClean="0"/>
              <a:t>pérdida</a:t>
            </a:r>
            <a:r>
              <a:rPr lang="en-US" dirty="0" smtClean="0"/>
              <a:t> de peso </a:t>
            </a:r>
            <a:r>
              <a:rPr lang="en-US" dirty="0" err="1" smtClean="0"/>
              <a:t>modesta</a:t>
            </a:r>
            <a:r>
              <a:rPr lang="en-US" dirty="0" smtClean="0"/>
              <a:t> </a:t>
            </a:r>
            <a:r>
              <a:rPr lang="en-US" dirty="0" err="1" smtClean="0"/>
              <a:t>pero</a:t>
            </a:r>
            <a:r>
              <a:rPr lang="en-US" dirty="0" smtClean="0"/>
              <a:t> </a:t>
            </a:r>
            <a:r>
              <a:rPr lang="en-US" dirty="0" err="1" smtClean="0"/>
              <a:t>más</a:t>
            </a:r>
            <a:r>
              <a:rPr lang="en-US" dirty="0" smtClean="0"/>
              <a:t> </a:t>
            </a:r>
            <a:r>
              <a:rPr lang="en-US" dirty="0" err="1" smtClean="0"/>
              <a:t>pronunciada</a:t>
            </a:r>
            <a:r>
              <a:rPr lang="en-US" dirty="0" smtClean="0"/>
              <a:t> (−4.9±1.0 kg) </a:t>
            </a:r>
            <a:r>
              <a:rPr lang="en-US" dirty="0" err="1" smtClean="0"/>
              <a:t>que</a:t>
            </a:r>
            <a:r>
              <a:rPr lang="en-US" dirty="0" smtClean="0"/>
              <a:t> en </a:t>
            </a:r>
            <a:r>
              <a:rPr lang="en-US" dirty="0" err="1" smtClean="0"/>
              <a:t>grupo</a:t>
            </a:r>
            <a:r>
              <a:rPr lang="en-US" dirty="0" smtClean="0"/>
              <a:t> </a:t>
            </a:r>
            <a:r>
              <a:rPr lang="en-US" dirty="0" err="1" smtClean="0"/>
              <a:t>tratado</a:t>
            </a:r>
            <a:r>
              <a:rPr lang="en-US" dirty="0" smtClean="0"/>
              <a:t> </a:t>
            </a:r>
            <a:r>
              <a:rPr lang="en-US" dirty="0" err="1" smtClean="0"/>
              <a:t>condieta</a:t>
            </a:r>
            <a:r>
              <a:rPr lang="en-US" dirty="0" smtClean="0"/>
              <a:t> + </a:t>
            </a:r>
            <a:r>
              <a:rPr lang="en-US" dirty="0" err="1" smtClean="0"/>
              <a:t>ejercicio</a:t>
            </a:r>
            <a:r>
              <a:rPr lang="en-US" dirty="0" smtClean="0"/>
              <a:t> (−1.7±1.1 kg,</a:t>
            </a:r>
            <a:r>
              <a:rPr lang="es-CL" dirty="0" smtClean="0"/>
              <a:t>p&lt;0.03)</a:t>
            </a:r>
            <a:r>
              <a:rPr lang="en-US" dirty="0" smtClean="0"/>
              <a:t> </a:t>
            </a:r>
            <a:r>
              <a:rPr lang="en-US" dirty="0" err="1" smtClean="0"/>
              <a:t>mientras</a:t>
            </a:r>
            <a:r>
              <a:rPr lang="en-US" dirty="0" smtClean="0"/>
              <a:t> </a:t>
            </a:r>
            <a:r>
              <a:rPr lang="en-US" dirty="0" err="1" smtClean="0"/>
              <a:t>que</a:t>
            </a:r>
            <a:r>
              <a:rPr lang="en-US" dirty="0" smtClean="0"/>
              <a:t> PCR </a:t>
            </a:r>
            <a:r>
              <a:rPr lang="en-US" dirty="0" err="1" smtClean="0"/>
              <a:t>ultrasensible</a:t>
            </a:r>
            <a:r>
              <a:rPr lang="en-US" dirty="0" smtClean="0"/>
              <a:t> y </a:t>
            </a:r>
            <a:r>
              <a:rPr lang="en-US" dirty="0" err="1" smtClean="0"/>
              <a:t>fibrinógeno</a:t>
            </a:r>
            <a:r>
              <a:rPr lang="en-US" dirty="0" smtClean="0"/>
              <a:t> </a:t>
            </a:r>
            <a:r>
              <a:rPr lang="en-US" dirty="0" err="1" smtClean="0"/>
              <a:t>disminuyeron</a:t>
            </a:r>
            <a:r>
              <a:rPr lang="en-US" dirty="0" smtClean="0"/>
              <a:t> </a:t>
            </a:r>
            <a:r>
              <a:rPr lang="en-US" dirty="0" err="1" smtClean="0"/>
              <a:t>más</a:t>
            </a:r>
            <a:r>
              <a:rPr lang="en-US" dirty="0" smtClean="0"/>
              <a:t> en </a:t>
            </a:r>
            <a:r>
              <a:rPr lang="en-US" dirty="0" err="1" smtClean="0"/>
              <a:t>tratado</a:t>
            </a:r>
            <a:r>
              <a:rPr lang="en-US" dirty="0" smtClean="0"/>
              <a:t> con </a:t>
            </a:r>
            <a:r>
              <a:rPr lang="en-US" dirty="0" err="1" smtClean="0"/>
              <a:t>grupo</a:t>
            </a:r>
            <a:r>
              <a:rPr lang="en-US" dirty="0" smtClean="0"/>
              <a:t> </a:t>
            </a:r>
            <a:r>
              <a:rPr lang="en-US" dirty="0" err="1" smtClean="0"/>
              <a:t>dieta</a:t>
            </a:r>
            <a:r>
              <a:rPr lang="en-US" dirty="0" smtClean="0"/>
              <a:t> + </a:t>
            </a:r>
            <a:r>
              <a:rPr lang="en-US" dirty="0" err="1" smtClean="0"/>
              <a:t>ejercicio</a:t>
            </a:r>
            <a:r>
              <a:rPr lang="en-US" dirty="0" smtClean="0"/>
              <a:t>. </a:t>
            </a:r>
            <a:r>
              <a:rPr lang="en-US" dirty="0" err="1" smtClean="0"/>
              <a:t>Esteatosis</a:t>
            </a:r>
            <a:r>
              <a:rPr lang="en-US" dirty="0" smtClean="0"/>
              <a:t> </a:t>
            </a:r>
            <a:r>
              <a:rPr lang="en-US" dirty="0" err="1" smtClean="0"/>
              <a:t>hepática</a:t>
            </a:r>
            <a:r>
              <a:rPr lang="en-US" dirty="0" smtClean="0"/>
              <a:t> </a:t>
            </a:r>
            <a:r>
              <a:rPr lang="en-US" dirty="0" err="1" smtClean="0"/>
              <a:t>disminuyó</a:t>
            </a:r>
            <a:r>
              <a:rPr lang="en-US" dirty="0" smtClean="0"/>
              <a:t> </a:t>
            </a:r>
            <a:r>
              <a:rPr lang="en-US" dirty="0" err="1" smtClean="0"/>
              <a:t>sólo</a:t>
            </a:r>
            <a:r>
              <a:rPr lang="en-US" dirty="0" smtClean="0"/>
              <a:t> en </a:t>
            </a:r>
            <a:r>
              <a:rPr lang="en-US" dirty="0" err="1" smtClean="0"/>
              <a:t>grupo</a:t>
            </a:r>
            <a:r>
              <a:rPr lang="en-US" dirty="0" smtClean="0"/>
              <a:t> </a:t>
            </a:r>
            <a:r>
              <a:rPr lang="en-US" dirty="0" err="1" smtClean="0"/>
              <a:t>tratado</a:t>
            </a:r>
            <a:r>
              <a:rPr lang="en-US" dirty="0" smtClean="0"/>
              <a:t> con </a:t>
            </a:r>
            <a:r>
              <a:rPr lang="en-US" dirty="0" err="1" smtClean="0"/>
              <a:t>dieta</a:t>
            </a:r>
            <a:r>
              <a:rPr lang="en-US" dirty="0" smtClean="0"/>
              <a:t> + </a:t>
            </a:r>
            <a:r>
              <a:rPr lang="en-US" dirty="0" err="1" smtClean="0"/>
              <a:t>ejercicio</a:t>
            </a:r>
            <a:r>
              <a:rPr lang="en-US" dirty="0" smtClean="0"/>
              <a:t> (</a:t>
            </a:r>
            <a:r>
              <a:rPr lang="it-IT" b="1" i="1" dirty="0" smtClean="0"/>
              <a:t>Pediatr Endocrinol Metab. 2012 ; 25(0): 33–40</a:t>
            </a:r>
            <a:r>
              <a:rPr lang="it-IT" dirty="0" smtClean="0"/>
              <a:t>)</a:t>
            </a:r>
            <a:endParaRPr lang="es-CL" dirty="0"/>
          </a:p>
        </p:txBody>
      </p:sp>
      <p:sp>
        <p:nvSpPr>
          <p:cNvPr id="4" name="3 Rectángulo"/>
          <p:cNvSpPr/>
          <p:nvPr/>
        </p:nvSpPr>
        <p:spPr>
          <a:xfrm>
            <a:off x="693684" y="6051001"/>
            <a:ext cx="10499833" cy="523220"/>
          </a:xfrm>
          <a:prstGeom prst="rect">
            <a:avLst/>
          </a:prstGeom>
        </p:spPr>
        <p:txBody>
          <a:bodyPr wrap="square">
            <a:spAutoFit/>
          </a:bodyPr>
          <a:lstStyle/>
          <a:p>
            <a:pPr algn="ctr"/>
            <a:r>
              <a:rPr lang="en-US" sz="1400" dirty="0" smtClean="0"/>
              <a:t>Review of Childhood Obesity: From Epidemiology, Etiology, and </a:t>
            </a:r>
            <a:r>
              <a:rPr lang="en-US" sz="1400" dirty="0" err="1" smtClean="0"/>
              <a:t>Comorbidities</a:t>
            </a:r>
            <a:r>
              <a:rPr lang="en-US" sz="1400" dirty="0" smtClean="0"/>
              <a:t> to </a:t>
            </a:r>
            <a:r>
              <a:rPr lang="es-CL" sz="1400" dirty="0" err="1" smtClean="0"/>
              <a:t>Clinical</a:t>
            </a:r>
            <a:r>
              <a:rPr lang="es-CL" sz="1400" dirty="0" smtClean="0"/>
              <a:t> </a:t>
            </a:r>
            <a:r>
              <a:rPr lang="es-CL" sz="1400" dirty="0" err="1" smtClean="0"/>
              <a:t>Assessment</a:t>
            </a:r>
            <a:r>
              <a:rPr lang="es-CL" sz="1400" dirty="0" smtClean="0"/>
              <a:t> and </a:t>
            </a:r>
            <a:r>
              <a:rPr lang="es-CL" sz="1400" dirty="0" err="1" smtClean="0"/>
              <a:t>Treatment</a:t>
            </a:r>
            <a:r>
              <a:rPr lang="es-CL" sz="1400" dirty="0" smtClean="0"/>
              <a:t> - </a:t>
            </a:r>
          </a:p>
          <a:p>
            <a:pPr algn="ctr"/>
            <a:r>
              <a:rPr lang="es-CL" sz="1400" dirty="0" err="1" smtClean="0"/>
              <a:t>Seema</a:t>
            </a:r>
            <a:r>
              <a:rPr lang="es-CL" sz="1400" dirty="0" smtClean="0"/>
              <a:t> </a:t>
            </a:r>
            <a:r>
              <a:rPr lang="es-CL" sz="1400" dirty="0" err="1" smtClean="0"/>
              <a:t>Kumar</a:t>
            </a:r>
            <a:r>
              <a:rPr lang="es-CL" sz="1400" dirty="0" smtClean="0"/>
              <a:t>, MD, and </a:t>
            </a:r>
            <a:r>
              <a:rPr lang="es-CL" sz="1400" dirty="0" err="1" smtClean="0"/>
              <a:t>Aaron</a:t>
            </a:r>
            <a:r>
              <a:rPr lang="es-CL" sz="1400" dirty="0" smtClean="0"/>
              <a:t> S. Kelly, </a:t>
            </a:r>
            <a:r>
              <a:rPr lang="es-CL" sz="1400" dirty="0" err="1" smtClean="0"/>
              <a:t>PhD</a:t>
            </a:r>
            <a:r>
              <a:rPr lang="es-CL" sz="1400" dirty="0" smtClean="0"/>
              <a:t> -  </a:t>
            </a:r>
            <a:r>
              <a:rPr lang="en-US" sz="1400" dirty="0" smtClean="0"/>
              <a:t>2016 Mayo Foundation for Medical Education and Research – </a:t>
            </a:r>
            <a:r>
              <a:rPr lang="en-US" sz="1400" b="1" dirty="0" smtClean="0"/>
              <a:t>Article in press</a:t>
            </a:r>
            <a:endParaRPr lang="es-CL" sz="1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 farmacológico</a:t>
            </a:r>
            <a:endParaRPr lang="es-CL" dirty="0"/>
          </a:p>
        </p:txBody>
      </p:sp>
      <p:sp>
        <p:nvSpPr>
          <p:cNvPr id="3" name="2 Marcador de contenido"/>
          <p:cNvSpPr>
            <a:spLocks noGrp="1"/>
          </p:cNvSpPr>
          <p:nvPr>
            <p:ph idx="1"/>
          </p:nvPr>
        </p:nvSpPr>
        <p:spPr>
          <a:xfrm>
            <a:off x="838200" y="1825625"/>
            <a:ext cx="10515600" cy="4102209"/>
          </a:xfrm>
        </p:spPr>
        <p:style>
          <a:lnRef idx="2">
            <a:schemeClr val="accent1"/>
          </a:lnRef>
          <a:fillRef idx="1">
            <a:schemeClr val="lt1"/>
          </a:fillRef>
          <a:effectRef idx="0">
            <a:schemeClr val="accent1"/>
          </a:effectRef>
          <a:fontRef idx="minor">
            <a:schemeClr val="dk1"/>
          </a:fontRef>
        </p:style>
        <p:txBody>
          <a:bodyPr/>
          <a:lstStyle/>
          <a:p>
            <a:r>
              <a:rPr lang="es-CL" dirty="0" err="1" smtClean="0"/>
              <a:t>Metformina</a:t>
            </a:r>
            <a:r>
              <a:rPr lang="es-CL" dirty="0" smtClean="0"/>
              <a:t>:</a:t>
            </a:r>
          </a:p>
          <a:p>
            <a:pPr lvl="1" algn="just"/>
            <a:r>
              <a:rPr lang="es-CL" sz="2800" dirty="0" smtClean="0"/>
              <a:t>Ensayos clínicos pediátricos sobre uso </a:t>
            </a:r>
            <a:r>
              <a:rPr lang="es-CL" sz="2800" dirty="0" err="1" smtClean="0"/>
              <a:t>metformina</a:t>
            </a:r>
            <a:r>
              <a:rPr lang="es-CL" sz="2800" dirty="0" smtClean="0"/>
              <a:t> en pacientes con pre-diabetes han mostrado efectos benéficos al reducir IMC cuando se usa en conjunto con intervenciones en estilos de vida, sin embargo mayoría de los estudios con periodo seguimiento corto (18 meses seguimiento máximo) y tamaño </a:t>
            </a:r>
            <a:r>
              <a:rPr lang="es-CL" sz="2800" dirty="0" err="1" smtClean="0"/>
              <a:t>muestral</a:t>
            </a:r>
            <a:r>
              <a:rPr lang="es-CL" sz="2800" dirty="0" smtClean="0"/>
              <a:t> pequeño.</a:t>
            </a:r>
          </a:p>
          <a:p>
            <a:pPr lvl="2" algn="just"/>
            <a:r>
              <a:rPr lang="es-CL" sz="2400" dirty="0" smtClean="0"/>
              <a:t>Algunos estudios han mostrado mejoría en índices de </a:t>
            </a:r>
            <a:r>
              <a:rPr lang="es-CL" sz="2400" dirty="0" err="1" smtClean="0"/>
              <a:t>insulino</a:t>
            </a:r>
            <a:r>
              <a:rPr lang="es-CL" sz="2400" dirty="0" smtClean="0"/>
              <a:t>-sensibilidad, sin embargo los resultados no son consistentes</a:t>
            </a:r>
          </a:p>
          <a:p>
            <a:pPr lvl="2" algn="just"/>
            <a:r>
              <a:rPr lang="es-CL" sz="2400" dirty="0" smtClean="0"/>
              <a:t>No se ha estudiado efecto directo sobre prevención de Diabetes</a:t>
            </a:r>
            <a:endParaRPr lang="es-CL" sz="2400" dirty="0"/>
          </a:p>
        </p:txBody>
      </p:sp>
      <p:sp>
        <p:nvSpPr>
          <p:cNvPr id="4" name="3 Rectángulo"/>
          <p:cNvSpPr/>
          <p:nvPr/>
        </p:nvSpPr>
        <p:spPr>
          <a:xfrm>
            <a:off x="930166" y="6010080"/>
            <a:ext cx="10405241" cy="338554"/>
          </a:xfrm>
          <a:prstGeom prst="rect">
            <a:avLst/>
          </a:prstGeom>
        </p:spPr>
        <p:txBody>
          <a:bodyPr wrap="square">
            <a:spAutoFit/>
          </a:bodyPr>
          <a:lstStyle/>
          <a:p>
            <a:pPr algn="ctr"/>
            <a:r>
              <a:rPr lang="es-CL" sz="1600" dirty="0" err="1" smtClean="0"/>
              <a:t>Metformin</a:t>
            </a:r>
            <a:r>
              <a:rPr lang="es-CL" sz="1600" dirty="0" smtClean="0"/>
              <a:t> Use in </a:t>
            </a:r>
            <a:r>
              <a:rPr lang="es-CL" sz="1600" dirty="0" err="1" smtClean="0"/>
              <a:t>Children</a:t>
            </a:r>
            <a:r>
              <a:rPr lang="es-CL" sz="1600" dirty="0" smtClean="0"/>
              <a:t> and </a:t>
            </a:r>
            <a:r>
              <a:rPr lang="es-CL" sz="1600" dirty="0" err="1" smtClean="0"/>
              <a:t>Adolescents</a:t>
            </a:r>
            <a:r>
              <a:rPr lang="es-CL" sz="1600" dirty="0" smtClean="0"/>
              <a:t> </a:t>
            </a:r>
            <a:r>
              <a:rPr lang="es-CL" sz="1600" dirty="0" err="1" smtClean="0"/>
              <a:t>with</a:t>
            </a:r>
            <a:r>
              <a:rPr lang="es-CL" sz="1600" dirty="0" smtClean="0"/>
              <a:t> Prediabetes - </a:t>
            </a:r>
            <a:r>
              <a:rPr lang="es-CL" sz="1600" dirty="0" err="1" smtClean="0"/>
              <a:t>Khokhar</a:t>
            </a:r>
            <a:r>
              <a:rPr lang="es-CL" sz="1600" dirty="0" smtClean="0"/>
              <a:t> et al - </a:t>
            </a:r>
            <a:r>
              <a:rPr lang="es-CL" sz="1600" dirty="0" err="1" smtClean="0"/>
              <a:t>Pediatr</a:t>
            </a:r>
            <a:r>
              <a:rPr lang="es-CL" sz="1600" dirty="0" smtClean="0"/>
              <a:t> </a:t>
            </a:r>
            <a:r>
              <a:rPr lang="es-CL" sz="1600" dirty="0" err="1" smtClean="0"/>
              <a:t>Clin</a:t>
            </a:r>
            <a:r>
              <a:rPr lang="es-CL" sz="1600" dirty="0" smtClean="0"/>
              <a:t> N Am 2017 – </a:t>
            </a:r>
            <a:r>
              <a:rPr lang="es-CL" sz="1600" b="1" dirty="0" smtClean="0"/>
              <a:t>ARTICLE IN PRESS</a:t>
            </a:r>
            <a:endParaRPr lang="es-CL" sz="16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Cirugía </a:t>
            </a:r>
            <a:r>
              <a:rPr lang="es-CL" dirty="0" err="1" smtClean="0"/>
              <a:t>Bariátrica</a:t>
            </a:r>
            <a:endParaRPr lang="es-CL" dirty="0"/>
          </a:p>
        </p:txBody>
      </p:sp>
      <p:sp>
        <p:nvSpPr>
          <p:cNvPr id="5" name="4 Marcador de contenido"/>
          <p:cNvSpPr>
            <a:spLocks noGrp="1"/>
          </p:cNvSpPr>
          <p:nvPr>
            <p:ph idx="1"/>
          </p:nvPr>
        </p:nvSpPr>
        <p:spPr>
          <a:xfrm>
            <a:off x="838200" y="1592317"/>
            <a:ext cx="10515600" cy="4584646"/>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
            <a:r>
              <a:rPr lang="es-CL" dirty="0" err="1" smtClean="0"/>
              <a:t>Cx</a:t>
            </a:r>
            <a:r>
              <a:rPr lang="es-CL" dirty="0" smtClean="0"/>
              <a:t> </a:t>
            </a:r>
            <a:r>
              <a:rPr lang="es-CL" dirty="0" err="1" smtClean="0"/>
              <a:t>bariátrica</a:t>
            </a:r>
            <a:r>
              <a:rPr lang="es-CL" dirty="0" smtClean="0"/>
              <a:t> en adultos ha mostrado reducción significativa y sostenida en IMC y en varias </a:t>
            </a:r>
            <a:r>
              <a:rPr lang="es-CL" dirty="0" err="1" smtClean="0"/>
              <a:t>comorbilidades</a:t>
            </a:r>
            <a:r>
              <a:rPr lang="es-CL" dirty="0" smtClean="0"/>
              <a:t> asociadas a obesidad así como también en reducción de mortalidad asociada.</a:t>
            </a:r>
          </a:p>
          <a:p>
            <a:pPr algn="just"/>
            <a:r>
              <a:rPr lang="es-CL" dirty="0" smtClean="0"/>
              <a:t>Existen estudios que muestran que </a:t>
            </a:r>
            <a:r>
              <a:rPr lang="es-CL" dirty="0" err="1" smtClean="0"/>
              <a:t>Cx</a:t>
            </a:r>
            <a:r>
              <a:rPr lang="es-CL" dirty="0" smtClean="0"/>
              <a:t> </a:t>
            </a:r>
            <a:r>
              <a:rPr lang="es-CL" dirty="0" err="1" smtClean="0"/>
              <a:t>bariátrica</a:t>
            </a:r>
            <a:r>
              <a:rPr lang="es-CL" dirty="0" smtClean="0"/>
              <a:t> es segura y efectiva en adolescentes con obesidad severa.</a:t>
            </a:r>
          </a:p>
          <a:p>
            <a:pPr algn="just"/>
            <a:r>
              <a:rPr lang="es-CL" dirty="0" smtClean="0"/>
              <a:t>Criterios selección adolescentes candidatos a </a:t>
            </a:r>
            <a:r>
              <a:rPr lang="es-CL" dirty="0" err="1" smtClean="0"/>
              <a:t>Cx</a:t>
            </a:r>
            <a:r>
              <a:rPr lang="es-CL" dirty="0" smtClean="0"/>
              <a:t> </a:t>
            </a:r>
            <a:r>
              <a:rPr lang="es-CL" dirty="0" err="1" smtClean="0"/>
              <a:t>bariátrica</a:t>
            </a:r>
            <a:r>
              <a:rPr lang="es-CL" dirty="0" smtClean="0"/>
              <a:t> (Sociedad Americana de cirugía </a:t>
            </a:r>
            <a:r>
              <a:rPr lang="es-CL" dirty="0" err="1" smtClean="0"/>
              <a:t>bariátrica</a:t>
            </a:r>
            <a:r>
              <a:rPr lang="es-CL" dirty="0" smtClean="0"/>
              <a:t> y metabólica):</a:t>
            </a:r>
          </a:p>
          <a:p>
            <a:pPr marL="914400" lvl="1" indent="-457200" algn="just">
              <a:buAutoNum type="arabicPeriod"/>
            </a:pPr>
            <a:r>
              <a:rPr lang="es-CL" dirty="0" smtClean="0"/>
              <a:t>IMC ≥35 mg/Kg2 y </a:t>
            </a:r>
            <a:r>
              <a:rPr lang="es-CL" dirty="0" err="1" smtClean="0"/>
              <a:t>comorbilidad</a:t>
            </a:r>
            <a:r>
              <a:rPr lang="es-CL" dirty="0" smtClean="0"/>
              <a:t> severa con efecto significativo a corto plazo (</a:t>
            </a:r>
            <a:r>
              <a:rPr lang="es-CL" dirty="0" err="1" smtClean="0"/>
              <a:t>ej</a:t>
            </a:r>
            <a:r>
              <a:rPr lang="es-CL" dirty="0" smtClean="0"/>
              <a:t> SAHO severa, DM2, </a:t>
            </a:r>
            <a:r>
              <a:rPr lang="es-CL" dirty="0" err="1" smtClean="0"/>
              <a:t>pseudo</a:t>
            </a:r>
            <a:r>
              <a:rPr lang="es-CL" dirty="0" smtClean="0"/>
              <a:t> tumor </a:t>
            </a:r>
            <a:r>
              <a:rPr lang="es-CL" dirty="0" err="1" smtClean="0"/>
              <a:t>cerebri</a:t>
            </a:r>
            <a:r>
              <a:rPr lang="es-CL" dirty="0" smtClean="0"/>
              <a:t> o </a:t>
            </a:r>
            <a:r>
              <a:rPr lang="es-CL" dirty="0" err="1" smtClean="0"/>
              <a:t>esteatohepatitis</a:t>
            </a:r>
            <a:r>
              <a:rPr lang="es-CL" dirty="0" smtClean="0"/>
              <a:t> severa y progresiva) ó IMC ≥40 Kg/m2 con </a:t>
            </a:r>
            <a:r>
              <a:rPr lang="es-CL" dirty="0" err="1" smtClean="0"/>
              <a:t>comorbilidades</a:t>
            </a:r>
            <a:r>
              <a:rPr lang="es-CL" dirty="0" smtClean="0"/>
              <a:t> menores</a:t>
            </a:r>
          </a:p>
          <a:p>
            <a:pPr marL="914400" lvl="1" indent="-457200" algn="just">
              <a:buAutoNum type="arabicPeriod"/>
            </a:pPr>
            <a:r>
              <a:rPr lang="es-CL" dirty="0" smtClean="0"/>
              <a:t>Maduración física, definida como logro del 95% de la talla adulta final estimada basada en edad ósea o </a:t>
            </a:r>
            <a:r>
              <a:rPr lang="es-CL" dirty="0" err="1" smtClean="0"/>
              <a:t>Tanner</a:t>
            </a:r>
            <a:r>
              <a:rPr lang="es-CL" dirty="0" smtClean="0"/>
              <a:t> estadio IV *</a:t>
            </a:r>
          </a:p>
          <a:p>
            <a:pPr marL="914400" lvl="1" indent="-457200" algn="just">
              <a:buAutoNum type="arabicPeriod"/>
            </a:pPr>
            <a:r>
              <a:rPr lang="es-CL" dirty="0" smtClean="0"/>
              <a:t> Antecedente de esfuerzos en pérdida de peso a través de cambios en la dieta y actividad física</a:t>
            </a:r>
          </a:p>
          <a:p>
            <a:pPr marL="914400" lvl="1" indent="-457200" algn="just">
              <a:buAutoNum type="arabicPeriod"/>
            </a:pPr>
            <a:r>
              <a:rPr lang="es-CL" dirty="0" smtClean="0"/>
              <a:t>Capacidad y motivación del paciente y su familia para adherir a las recomendaciones y tratamiento pre y post-operatorio</a:t>
            </a:r>
          </a:p>
          <a:p>
            <a:pPr marL="914400" lvl="1" indent="-457200" algn="just">
              <a:buAutoNum type="arabicPeriod"/>
            </a:pPr>
            <a:r>
              <a:rPr lang="es-CL" dirty="0" smtClean="0"/>
              <a:t>Comprensión apropiada de los riesgos y beneficios de </a:t>
            </a:r>
            <a:r>
              <a:rPr lang="es-CL" dirty="0" err="1" smtClean="0"/>
              <a:t>Cx</a:t>
            </a:r>
            <a:r>
              <a:rPr lang="es-CL" dirty="0" smtClean="0"/>
              <a:t> </a:t>
            </a:r>
            <a:r>
              <a:rPr lang="es-CL" dirty="0" err="1" smtClean="0"/>
              <a:t>bariátrica</a:t>
            </a:r>
            <a:endParaRPr lang="es-CL" dirty="0" smtClean="0"/>
          </a:p>
          <a:p>
            <a:pPr marL="914400" lvl="1" indent="-457200" algn="just">
              <a:buAutoNum type="arabicPeriod"/>
            </a:pPr>
            <a:r>
              <a:rPr lang="es-CL" dirty="0" smtClean="0"/>
              <a:t>Apoyo familiar</a:t>
            </a:r>
          </a:p>
          <a:p>
            <a:pPr lvl="1" algn="just"/>
            <a:endParaRPr lang="es-CL" dirty="0"/>
          </a:p>
        </p:txBody>
      </p:sp>
      <p:sp>
        <p:nvSpPr>
          <p:cNvPr id="6" name="5 Rectángulo"/>
          <p:cNvSpPr/>
          <p:nvPr/>
        </p:nvSpPr>
        <p:spPr>
          <a:xfrm>
            <a:off x="677919" y="6129828"/>
            <a:ext cx="10499833" cy="523220"/>
          </a:xfrm>
          <a:prstGeom prst="rect">
            <a:avLst/>
          </a:prstGeom>
        </p:spPr>
        <p:txBody>
          <a:bodyPr wrap="square">
            <a:spAutoFit/>
          </a:bodyPr>
          <a:lstStyle/>
          <a:p>
            <a:pPr algn="ctr"/>
            <a:r>
              <a:rPr lang="en-US" sz="1400" dirty="0" smtClean="0"/>
              <a:t>Review of Childhood Obesity: From Epidemiology, Etiology, and </a:t>
            </a:r>
            <a:r>
              <a:rPr lang="en-US" sz="1400" dirty="0" err="1" smtClean="0"/>
              <a:t>Comorbidities</a:t>
            </a:r>
            <a:r>
              <a:rPr lang="en-US" sz="1400" dirty="0" smtClean="0"/>
              <a:t> to </a:t>
            </a:r>
            <a:r>
              <a:rPr lang="es-CL" sz="1400" dirty="0" err="1" smtClean="0"/>
              <a:t>Clinical</a:t>
            </a:r>
            <a:r>
              <a:rPr lang="es-CL" sz="1400" dirty="0" smtClean="0"/>
              <a:t> </a:t>
            </a:r>
            <a:r>
              <a:rPr lang="es-CL" sz="1400" dirty="0" err="1" smtClean="0"/>
              <a:t>Assessment</a:t>
            </a:r>
            <a:r>
              <a:rPr lang="es-CL" sz="1400" dirty="0" smtClean="0"/>
              <a:t> and </a:t>
            </a:r>
            <a:r>
              <a:rPr lang="es-CL" sz="1400" dirty="0" err="1" smtClean="0"/>
              <a:t>Treatment</a:t>
            </a:r>
            <a:r>
              <a:rPr lang="es-CL" sz="1400" dirty="0" smtClean="0"/>
              <a:t> - </a:t>
            </a:r>
          </a:p>
          <a:p>
            <a:pPr algn="ctr"/>
            <a:r>
              <a:rPr lang="es-CL" sz="1400" dirty="0" err="1" smtClean="0"/>
              <a:t>Seema</a:t>
            </a:r>
            <a:r>
              <a:rPr lang="es-CL" sz="1400" dirty="0" smtClean="0"/>
              <a:t> </a:t>
            </a:r>
            <a:r>
              <a:rPr lang="es-CL" sz="1400" dirty="0" err="1" smtClean="0"/>
              <a:t>Kumar</a:t>
            </a:r>
            <a:r>
              <a:rPr lang="es-CL" sz="1400" dirty="0" smtClean="0"/>
              <a:t>, MD, and </a:t>
            </a:r>
            <a:r>
              <a:rPr lang="es-CL" sz="1400" dirty="0" err="1" smtClean="0"/>
              <a:t>Aaron</a:t>
            </a:r>
            <a:r>
              <a:rPr lang="es-CL" sz="1400" dirty="0" smtClean="0"/>
              <a:t> S. Kelly, </a:t>
            </a:r>
            <a:r>
              <a:rPr lang="es-CL" sz="1400" dirty="0" err="1" smtClean="0"/>
              <a:t>PhD</a:t>
            </a:r>
            <a:r>
              <a:rPr lang="es-CL" sz="1400" dirty="0" smtClean="0"/>
              <a:t> -  </a:t>
            </a:r>
            <a:r>
              <a:rPr lang="en-US" sz="1400" dirty="0" smtClean="0"/>
              <a:t>2016 Mayo Foundation for Medical Education and Research – </a:t>
            </a:r>
            <a:r>
              <a:rPr lang="en-US" sz="1400" b="1" dirty="0" smtClean="0"/>
              <a:t>Article in press</a:t>
            </a:r>
            <a:endParaRPr lang="es-CL" sz="1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argontour.com/wp-content/uploads/2018/07/playa.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4 Rectángulo"/>
          <p:cNvSpPr/>
          <p:nvPr/>
        </p:nvSpPr>
        <p:spPr>
          <a:xfrm>
            <a:off x="3536829" y="2863970"/>
            <a:ext cx="4848045" cy="1107996"/>
          </a:xfrm>
          <a:prstGeom prst="rect">
            <a:avLst/>
          </a:prstGeom>
        </p:spPr>
        <p:txBody>
          <a:bodyPr wrap="square">
            <a:spAutoFit/>
          </a:bodyPr>
          <a:lstStyle/>
          <a:p>
            <a:pPr algn="ctr"/>
            <a:r>
              <a:rPr lang="es-CL" sz="6600" i="1" dirty="0" err="1" smtClean="0">
                <a:solidFill>
                  <a:schemeClr val="bg1"/>
                </a:solidFill>
              </a:rPr>
              <a:t>coffee</a:t>
            </a:r>
            <a:r>
              <a:rPr lang="es-CL" sz="6600" i="1" dirty="0" smtClean="0">
                <a:solidFill>
                  <a:schemeClr val="bg1"/>
                </a:solidFill>
              </a:rPr>
              <a:t> break</a:t>
            </a:r>
            <a:endParaRPr lang="es-CL" sz="66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6725" y="295275"/>
            <a:ext cx="11258550"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4825" y="319088"/>
            <a:ext cx="11182350"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47675" y="276225"/>
            <a:ext cx="1129665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1488" y="266700"/>
            <a:ext cx="1124902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85775" y="295275"/>
            <a:ext cx="11220450"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3693</Words>
  <Application>Microsoft Office PowerPoint</Application>
  <PresentationFormat>Personalizado</PresentationFormat>
  <Paragraphs>246</Paragraphs>
  <Slides>47</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49" baseType="lpstr">
      <vt:lpstr>Tema de Office</vt:lpstr>
      <vt:lpstr>Worksheet</vt:lpstr>
      <vt:lpstr>Obesidad infantil en Pediatría</vt:lpstr>
      <vt:lpstr>Introducción</vt:lpstr>
      <vt:lpstr>Relevancia del tema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Factores relacionados con la programación temprana de la Obesidad</vt:lpstr>
      <vt:lpstr>Diapositiva 16</vt:lpstr>
      <vt:lpstr>Entorno Obesogénico</vt:lpstr>
      <vt:lpstr>Entorno Obesogénico</vt:lpstr>
      <vt:lpstr>Obesidad: Diagnóstico</vt:lpstr>
      <vt:lpstr>Diapositiva 20</vt:lpstr>
      <vt:lpstr>Obesidad: Diagnóstico</vt:lpstr>
      <vt:lpstr>Diapositiva 22</vt:lpstr>
      <vt:lpstr>Evaluación clínica</vt:lpstr>
      <vt:lpstr>Diapositiva 24</vt:lpstr>
      <vt:lpstr>Diapositiva 25</vt:lpstr>
      <vt:lpstr>Complicaciones de la obesidad en niños y adolescentes</vt:lpstr>
      <vt:lpstr>Obesidad secundaria</vt:lpstr>
      <vt:lpstr>Diapositiva 28</vt:lpstr>
      <vt:lpstr>Prevención</vt:lpstr>
      <vt:lpstr>Diapositiva 30</vt:lpstr>
      <vt:lpstr>Diapositiva 31</vt:lpstr>
      <vt:lpstr>Diapositiva 32</vt:lpstr>
      <vt:lpstr>Diapositiva 33</vt:lpstr>
      <vt:lpstr>Diapositiva 34</vt:lpstr>
      <vt:lpstr>Diapositiva 35</vt:lpstr>
      <vt:lpstr>Diapositiva 36</vt:lpstr>
      <vt:lpstr>Diapositiva 37</vt:lpstr>
      <vt:lpstr>Diapositiva 38</vt:lpstr>
      <vt:lpstr>Tratamiento</vt:lpstr>
      <vt:lpstr>Tratamiento</vt:lpstr>
      <vt:lpstr>Tratamiento</vt:lpstr>
      <vt:lpstr>Prevención Plus: Etapa 1 del tratamiento</vt:lpstr>
      <vt:lpstr>Tratamiento farmacológico</vt:lpstr>
      <vt:lpstr>Tratamiento farmacológico</vt:lpstr>
      <vt:lpstr>Tratamiento farmacológico</vt:lpstr>
      <vt:lpstr>Cirugía Bariátrica</vt:lpstr>
      <vt:lpstr>Diapositiva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Carolina.Lara</dc:creator>
  <cp:lastModifiedBy>Usuario</cp:lastModifiedBy>
  <cp:revision>53</cp:revision>
  <dcterms:created xsi:type="dcterms:W3CDTF">2019-03-25T14:18:04Z</dcterms:created>
  <dcterms:modified xsi:type="dcterms:W3CDTF">2019-04-10T12:52:39Z</dcterms:modified>
</cp:coreProperties>
</file>